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62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4"/>
  </p:normalViewPr>
  <p:slideViewPr>
    <p:cSldViewPr snapToGrid="0">
      <p:cViewPr varScale="1">
        <p:scale>
          <a:sx n="143" d="100"/>
          <a:sy n="143" d="100"/>
        </p:scale>
        <p:origin x="768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f110b4a8f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24f110b4a8f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yperFACETS Highlight">
  <p:cSld name="HyperFACETS Highligh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" y="0"/>
            <a:ext cx="9144000" cy="7275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0" y="9554"/>
            <a:ext cx="9144000" cy="7179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171450" y="879873"/>
            <a:ext cx="5285100" cy="31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marL="182880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>
            <a:spLocks noGrp="1"/>
          </p:cNvSpPr>
          <p:nvPr>
            <p:ph type="pic" idx="3"/>
          </p:nvPr>
        </p:nvSpPr>
        <p:spPr>
          <a:xfrm>
            <a:off x="5508764" y="879872"/>
            <a:ext cx="3481800" cy="37464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4"/>
          <p:cNvSpPr txBox="1">
            <a:spLocks noGrp="1"/>
          </p:cNvSpPr>
          <p:nvPr>
            <p:ph type="body" idx="4"/>
          </p:nvPr>
        </p:nvSpPr>
        <p:spPr>
          <a:xfrm>
            <a:off x="29817" y="4137821"/>
            <a:ext cx="5426700" cy="4917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marL="91440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2pPr>
            <a:lvl3pPr marL="1371600" lvl="2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marL="1828800" lvl="3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4pPr>
            <a:lvl5pPr marL="2286000" lvl="4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62" name="Google Shape;62;p14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21166" y="4727600"/>
            <a:ext cx="2201390" cy="361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0" y="4663312"/>
            <a:ext cx="6261000" cy="4803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5736516" y="4663312"/>
            <a:ext cx="976200" cy="480300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6624638" y="4663312"/>
            <a:ext cx="150600" cy="480300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4" descr="SC Logos | U.S. DOE Office of Science (SC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" y="4721217"/>
            <a:ext cx="2226938" cy="373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0" y="9554"/>
            <a:ext cx="9144000" cy="7179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 dirty="0"/>
              <a:t>A storyline analysis of Hurricane Irma's precipitation under various levels of climate warming</a:t>
            </a: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52074" y="727454"/>
            <a:ext cx="5023025" cy="3363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200"/>
              <a:buNone/>
            </a:pPr>
            <a:r>
              <a:rPr lang="en" sz="12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 dirty="0"/>
          </a:p>
          <a:p>
            <a:pPr marL="215900" indent="-215900">
              <a:spcBef>
                <a:spcPts val="500"/>
              </a:spcBef>
              <a:buSzPts val="1000"/>
            </a:pPr>
            <a:r>
              <a:rPr lang="en-US" sz="1100" dirty="0"/>
              <a:t>Quantify how much more precipitation Hurricane Irma would produce if it occurred in a climate that was 2 K, 3 K, or 4 K warmer than the </a:t>
            </a:r>
            <a:r>
              <a:rPr lang="en-US" sz="1100"/>
              <a:t>pre-industrial climate</a:t>
            </a:r>
            <a:endParaRPr lang="en-US" sz="1100" dirty="0"/>
          </a:p>
          <a:p>
            <a:pPr marL="215900" indent="-215900">
              <a:spcBef>
                <a:spcPts val="500"/>
              </a:spcBef>
              <a:buSzPts val="1000"/>
            </a:pPr>
            <a:r>
              <a:rPr lang="en-US" sz="1100" dirty="0"/>
              <a:t>Analyze both Hurricane Irma’s total precipitation over Florida and the full distribution of precipitation from the storm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200"/>
              <a:buNone/>
            </a:pPr>
            <a:r>
              <a:rPr lang="en" sz="12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endParaRPr dirty="0"/>
          </a:p>
          <a:p>
            <a:pPr marL="215900" lvl="0" indent="-2222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Use CAM5 to run “hindcast” ensemble simulations of Hurricane Irma under a present climate scenario and three warming scenarios that are 2 K, 3 K, and 4 K warmer than the pre-industrial climate</a:t>
            </a:r>
            <a:endParaRPr sz="11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200"/>
              <a:buNone/>
            </a:pPr>
            <a:r>
              <a:rPr lang="en" sz="12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  <a:endParaRPr dirty="0"/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050" dirty="0">
                <a:solidFill>
                  <a:schemeClr val="tx1"/>
                </a:solidFill>
              </a:rPr>
              <a:t>Irma’s 3-hourly precipitation rates increased more at higher percentiles of the distribution (See figure to the right)</a:t>
            </a:r>
            <a:endParaRPr lang="en-US" sz="7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050" dirty="0">
                <a:solidFill>
                  <a:schemeClr val="tx1"/>
                </a:solidFill>
              </a:rPr>
              <a:t>Over Florida, Irma’s mean rainfall accumulations increase by 16–26% K</a:t>
            </a:r>
            <a:r>
              <a:rPr lang="en-US" sz="1050" baseline="30000" dirty="0">
                <a:solidFill>
                  <a:schemeClr val="tx1"/>
                </a:solidFill>
              </a:rPr>
              <a:t>−1 </a:t>
            </a:r>
            <a:r>
              <a:rPr lang="en-US" sz="1050" dirty="0">
                <a:solidFill>
                  <a:schemeClr val="tx1"/>
                </a:solidFill>
              </a:rPr>
              <a:t>in the warming scenarios compared to the present climate scenario, with local maxima increasing by 18–43% K</a:t>
            </a:r>
            <a:r>
              <a:rPr lang="en-US" sz="1050" baseline="30000" dirty="0">
                <a:solidFill>
                  <a:schemeClr val="tx1"/>
                </a:solidFill>
              </a:rPr>
              <a:t>−1</a:t>
            </a:r>
            <a:r>
              <a:rPr lang="en-US" sz="1050" dirty="0">
                <a:solidFill>
                  <a:schemeClr val="tx1"/>
                </a:solidFill>
              </a:rPr>
              <a:t>. The increases monotonically increased by the scenario’s warming level. </a:t>
            </a:r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050" dirty="0">
                <a:solidFill>
                  <a:schemeClr val="tx1"/>
                </a:solidFill>
              </a:rPr>
              <a:t>Part of these increases in precipitation may come from the increase in Irma’s intensity in the warmer climate scenarios</a:t>
            </a:r>
            <a:endParaRPr sz="1050" dirty="0">
              <a:solidFill>
                <a:srgbClr val="555657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 dirty="0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4"/>
          </p:nvPr>
        </p:nvSpPr>
        <p:spPr>
          <a:xfrm>
            <a:off x="29825" y="4152996"/>
            <a:ext cx="4993200" cy="47650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rPr lang="en-US" sz="1000" dirty="0" err="1">
                <a:solidFill>
                  <a:srgbClr val="222222"/>
                </a:solidFill>
              </a:rPr>
              <a:t>Huprikar</a:t>
            </a:r>
            <a:r>
              <a:rPr lang="en-US" sz="1000" dirty="0">
                <a:solidFill>
                  <a:srgbClr val="222222"/>
                </a:solidFill>
              </a:rPr>
              <a:t>, A., A. M. Stansfield and K. A. Reed (2024): A Storyline Analysis of Hurricane Irma's Precipitation Under Various Levels of Climate Warming. </a:t>
            </a:r>
            <a:r>
              <a:rPr lang="en-US" sz="1000" i="1" dirty="0">
                <a:solidFill>
                  <a:srgbClr val="222222"/>
                </a:solidFill>
              </a:rPr>
              <a:t>Environmental Research Letters</a:t>
            </a:r>
            <a:r>
              <a:rPr lang="en-US" sz="1000" dirty="0">
                <a:solidFill>
                  <a:srgbClr val="222222"/>
                </a:solidFill>
              </a:rPr>
              <a:t>, 19, 014004, https://</a:t>
            </a:r>
            <a:r>
              <a:rPr lang="en-US" sz="1000" dirty="0" err="1">
                <a:solidFill>
                  <a:srgbClr val="222222"/>
                </a:solidFill>
              </a:rPr>
              <a:t>iopscience.iop.org</a:t>
            </a:r>
            <a:r>
              <a:rPr lang="en-US" sz="1000" dirty="0">
                <a:solidFill>
                  <a:srgbClr val="222222"/>
                </a:solidFill>
              </a:rPr>
              <a:t>/article/10.1088/1748-9326/ad0c89</a:t>
            </a:r>
            <a:endParaRPr sz="700" dirty="0"/>
          </a:p>
        </p:txBody>
      </p:sp>
      <p:sp>
        <p:nvSpPr>
          <p:cNvPr id="75" name="Google Shape;75;p16"/>
          <p:cNvSpPr txBox="1"/>
          <p:nvPr/>
        </p:nvSpPr>
        <p:spPr>
          <a:xfrm>
            <a:off x="5075100" y="3746126"/>
            <a:ext cx="4068900" cy="93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Percent increases in Hurricane Irma's 3-hourly precipitation rates in the 2 K (yellow), 3 K (green), and 4 K (red) warming scenarios compared to the present warming scenario. The x-axis shows different precipitation metrics. The X markers denote the average percent increase of these samples, and the colored dots behind the X markers show the spread of the percent increases from the individual samples. The colored dashed horizontal lines show the expected precipitation increases based solely on the Clausius-Clapeyron relationship (e.g., 7% increase for the 2 K warming scenario, which is 1 K warmer than the present warming scenario).</a:t>
            </a:r>
            <a:endParaRPr sz="8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B7983F65-0B3A-300F-9CBA-63AF4786ED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10" t="9993" r="8609" b="2222"/>
          <a:stretch/>
        </p:blipFill>
        <p:spPr>
          <a:xfrm>
            <a:off x="5632935" y="762192"/>
            <a:ext cx="2953229" cy="29839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354</Words>
  <Application>Microsoft Macintosh PowerPoint</Application>
  <PresentationFormat>On-screen Show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Kevin Reed</cp:lastModifiedBy>
  <cp:revision>3</cp:revision>
  <dcterms:modified xsi:type="dcterms:W3CDTF">2023-12-02T16:38:33Z</dcterms:modified>
</cp:coreProperties>
</file>