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1CD312-CF8A-13A0-D325-3450E226B68B}" name="Campbell, Holly M" initials="HC" userId="S::holly.campbell@pnnl.gov::c4d0878e-c000-43c1-808f-30e12e26e7a4" providerId="AD"/>
  <p188:author id="{6FF10154-FB4E-128B-3EBB-5A9484DC441A}" name="Grasty, Sarah E" initials="SG" userId="S::sarah.grasty@pnnl.gov::d843d92e-d185-4bdb-926c-410d7b5c1cf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7A7A"/>
    <a:srgbClr val="E272C0"/>
    <a:srgbClr val="844A3E"/>
    <a:srgbClr val="777777"/>
    <a:srgbClr val="E06ABC"/>
    <a:srgbClr val="0969AC"/>
    <a:srgbClr val="8A59B8"/>
    <a:srgbClr val="D61B1C"/>
    <a:srgbClr val="149511"/>
    <a:srgbClr val="FF7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AA6DA7-D373-4CE3-9AAD-89F8AB80F743}" v="2" dt="2024-11-12T23:42:19.0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31" autoAdjust="0"/>
    <p:restoredTop sz="94625" autoAdjust="0"/>
  </p:normalViewPr>
  <p:slideViewPr>
    <p:cSldViewPr>
      <p:cViewPr varScale="1">
        <p:scale>
          <a:sx n="122" d="100"/>
          <a:sy n="122" d="100"/>
        </p:scale>
        <p:origin x="822"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sty, Sarah E" userId="d843d92e-d185-4bdb-926c-410d7b5c1cf3" providerId="ADAL" clId="{51AA6DA7-D373-4CE3-9AAD-89F8AB80F743}"/>
    <pc:docChg chg="modSld">
      <pc:chgData name="Grasty, Sarah E" userId="d843d92e-d185-4bdb-926c-410d7b5c1cf3" providerId="ADAL" clId="{51AA6DA7-D373-4CE3-9AAD-89F8AB80F743}" dt="2024-11-12T23:42:28.221" v="7" actId="6549"/>
      <pc:docMkLst>
        <pc:docMk/>
      </pc:docMkLst>
      <pc:sldChg chg="modSp mod delCm modCm">
        <pc:chgData name="Grasty, Sarah E" userId="d843d92e-d185-4bdb-926c-410d7b5c1cf3" providerId="ADAL" clId="{51AA6DA7-D373-4CE3-9AAD-89F8AB80F743}" dt="2024-11-12T23:42:28.221" v="7" actId="6549"/>
        <pc:sldMkLst>
          <pc:docMk/>
          <pc:sldMk cId="0" sldId="258"/>
        </pc:sldMkLst>
        <pc:spChg chg="mod">
          <ac:chgData name="Grasty, Sarah E" userId="d843d92e-d185-4bdb-926c-410d7b5c1cf3" providerId="ADAL" clId="{51AA6DA7-D373-4CE3-9AAD-89F8AB80F743}" dt="2024-11-12T23:41:48.421" v="0" actId="13926"/>
          <ac:spMkLst>
            <pc:docMk/>
            <pc:sldMk cId="0" sldId="258"/>
            <ac:spMk id="3075" creationId="{00000000-0000-0000-0000-000000000000}"/>
          </ac:spMkLst>
        </pc:spChg>
        <pc:spChg chg="mod">
          <ac:chgData name="Grasty, Sarah E" userId="d843d92e-d185-4bdb-926c-410d7b5c1cf3" providerId="ADAL" clId="{51AA6DA7-D373-4CE3-9AAD-89F8AB80F743}" dt="2024-11-12T23:42:28.221" v="7" actId="6549"/>
          <ac:spMkLst>
            <pc:docMk/>
            <pc:sldMk cId="0" sldId="258"/>
            <ac:spMk id="3077" creationId="{00000000-0000-0000-0000-000000000000}"/>
          </ac:spMkLst>
        </pc:spChg>
        <pc:extLst>
          <p:ext xmlns:p="http://schemas.openxmlformats.org/presentationml/2006/main" uri="{D6D511B9-2390-475A-947B-AFAB55BFBCF1}">
            <pc226:cmChg xmlns:pc226="http://schemas.microsoft.com/office/powerpoint/2022/06/main/command" chg="del mod">
              <pc226:chgData name="Grasty, Sarah E" userId="d843d92e-d185-4bdb-926c-410d7b5c1cf3" providerId="ADAL" clId="{51AA6DA7-D373-4CE3-9AAD-89F8AB80F743}" dt="2024-11-12T23:42:10.972" v="3"/>
              <pc2:cmMkLst xmlns:pc2="http://schemas.microsoft.com/office/powerpoint/2019/9/main/command">
                <pc:docMk/>
                <pc:sldMk cId="0" sldId="258"/>
                <pc2:cmMk id="{3E27BE7E-F5A4-4E11-95E0-DEC1E76A77BD}"/>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11/12/2024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11/12/2024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11/12/2024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11/12/2024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11/12/2024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11/12/2024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11/12/2024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11/12/2024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11/12/2024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11/12/2024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11/12/2024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11/12/2024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11/12/2024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400" y="1143000"/>
            <a:ext cx="6159500"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Assess various methods for measuring Arctic amplification (AA) and identify the key climate feedbacks driving AA.</a:t>
            </a:r>
            <a:endParaRPr lang="en-US" sz="1400" b="1" dirty="0">
              <a:solidFill>
                <a:prstClr val="black"/>
              </a:solidFill>
            </a:endParaRPr>
          </a:p>
          <a:p>
            <a:pPr marL="231775" indent="-231775" algn="ctr">
              <a:spcBef>
                <a:spcPct val="15000"/>
              </a:spcBef>
              <a:defRPr/>
            </a:pPr>
            <a:endParaRPr lang="en-US" sz="1400"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Compare a variety of AA metrics commonly used in climate studies to quantify Arctic warming, using observational and reanalysis datasets, and evaluate their effectiveness in capturing both long-term trends and short-term variability.</a:t>
            </a:r>
          </a:p>
          <a:p>
            <a:pPr marL="285750" indent="-285750">
              <a:spcBef>
                <a:spcPct val="15000"/>
              </a:spcBef>
              <a:buFont typeface="Arial" pitchFamily="34" charset="0"/>
              <a:buChar char="●"/>
              <a:defRPr/>
            </a:pPr>
            <a:r>
              <a:rPr lang="en-US" sz="1400" dirty="0">
                <a:solidFill>
                  <a:prstClr val="black"/>
                </a:solidFill>
              </a:rPr>
              <a:t>Analyze the contributions of key radiative feedbacks, such as albedo, lapse rate, water vapor, and cloud, using the Kernel-Gregory method to determine which feedback mechanisms contribute most to Arctic warming and AA.</a:t>
            </a:r>
          </a:p>
          <a:p>
            <a:pPr marL="285750" indent="-285750">
              <a:spcBef>
                <a:spcPct val="15000"/>
              </a:spcBef>
              <a:buFont typeface="Arial" pitchFamily="34" charset="0"/>
              <a:buChar char="●"/>
              <a:defRPr/>
            </a:pPr>
            <a:r>
              <a:rPr lang="en-US" sz="1400" dirty="0">
                <a:solidFill>
                  <a:prstClr val="black"/>
                </a:solidFill>
              </a:rPr>
              <a:t>Assess the role of natural variability, especially changes in water vapor and cloud feedbacks, on AA and how this affects the ability of global climate models to accurately simulate Arctic warming.</a:t>
            </a:r>
          </a:p>
          <a:p>
            <a:pPr>
              <a:spcBef>
                <a:spcPct val="15000"/>
              </a:spcBef>
              <a:defRPr/>
            </a:pPr>
            <a:endParaRPr lang="en-US" sz="1400"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sz="1400" b="0" i="0" u="none" strike="noStrike" dirty="0">
                <a:solidFill>
                  <a:srgbClr val="000000"/>
                </a:solidFill>
                <a:effectLst/>
                <a:latin typeface="-webkit-standard"/>
              </a:rPr>
              <a:t>The magnitude and pattern of AA</a:t>
            </a:r>
            <a:r>
              <a:rPr lang="en-US" altLang="en-US" sz="1400" dirty="0">
                <a:solidFill>
                  <a:srgbClr val="000000"/>
                </a:solidFill>
              </a:rPr>
              <a:t> vary significantly depending on the chosen AA metric, emphasizing the need to select appropriate metrics for different time scales and research objectives in Arctic climate analysis.</a:t>
            </a:r>
          </a:p>
          <a:p>
            <a:pPr marL="283464" indent="-283464">
              <a:spcBef>
                <a:spcPct val="15000"/>
              </a:spcBef>
              <a:buFont typeface="Arial" panose="020B0604020202020204" pitchFamily="34" charset="0"/>
              <a:buChar char="●"/>
            </a:pPr>
            <a:r>
              <a:rPr lang="en-US" altLang="en-US" sz="1400" dirty="0">
                <a:solidFill>
                  <a:srgbClr val="000000"/>
                </a:solidFill>
              </a:rPr>
              <a:t>Radiative feedback analysis shows that albedo and lapse rate feedbacks are the main contributors to AA for all metrics.</a:t>
            </a:r>
          </a:p>
          <a:p>
            <a:pPr marL="283464" indent="-283464">
              <a:spcBef>
                <a:spcPct val="15000"/>
              </a:spcBef>
              <a:buFont typeface="Arial" panose="020B0604020202020204" pitchFamily="34" charset="0"/>
              <a:buChar char="●"/>
            </a:pPr>
            <a:r>
              <a:rPr lang="en-US" altLang="en-US" sz="1400" dirty="0">
                <a:solidFill>
                  <a:srgbClr val="000000"/>
                </a:solidFill>
              </a:rPr>
              <a:t>Water vapor and cloud feedbacks are most heavily influenced by internal variability.</a:t>
            </a:r>
          </a:p>
          <a:p>
            <a:pPr marL="285750" indent="-285750">
              <a:spcBef>
                <a:spcPct val="15000"/>
              </a:spcBef>
              <a:buFont typeface="Arial" pitchFamily="34" charset="0"/>
              <a:buChar char="●"/>
              <a:defRPr/>
            </a:pPr>
            <a:endParaRPr lang="en-US" sz="1400" dirty="0">
              <a:solidFill>
                <a:prstClr val="black"/>
              </a:solidFill>
            </a:endParaRPr>
          </a:p>
        </p:txBody>
      </p:sp>
      <p:sp>
        <p:nvSpPr>
          <p:cNvPr id="3076" name="Rectangle 5"/>
          <p:cNvSpPr>
            <a:spLocks noChangeArrowheads="1"/>
          </p:cNvSpPr>
          <p:nvPr/>
        </p:nvSpPr>
        <p:spPr bwMode="auto">
          <a:xfrm>
            <a:off x="689653" y="52626"/>
            <a:ext cx="1081269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200" b="1" dirty="0">
                <a:solidFill>
                  <a:srgbClr val="000000"/>
                </a:solidFill>
                <a:latin typeface="Arial" panose="020B0604020202020204" pitchFamily="34" charset="0"/>
              </a:rPr>
              <a:t>Assessing Arctic Warming Metrics and the Role of Feedback Mechanisms</a:t>
            </a:r>
          </a:p>
        </p:txBody>
      </p:sp>
      <p:sp>
        <p:nvSpPr>
          <p:cNvPr id="3077" name="Text Box 6"/>
          <p:cNvSpPr txBox="1">
            <a:spLocks noChangeArrowheads="1"/>
          </p:cNvSpPr>
          <p:nvPr/>
        </p:nvSpPr>
        <p:spPr bwMode="auto">
          <a:xfrm>
            <a:off x="6311900" y="5867400"/>
            <a:ext cx="5410200" cy="707886"/>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solidFill>
                  <a:srgbClr val="000000"/>
                </a:solidFill>
                <a:latin typeface="+mn-lt"/>
              </a:rPr>
              <a:t>Huo, Y., Wang, H., Lu, J., Fu, Q., </a:t>
            </a:r>
            <a:r>
              <a:rPr lang="en-US" altLang="en-US" sz="1000" dirty="0" err="1">
                <a:solidFill>
                  <a:srgbClr val="000000"/>
                </a:solidFill>
                <a:latin typeface="+mn-lt"/>
              </a:rPr>
              <a:t>Jonko</a:t>
            </a:r>
            <a:r>
              <a:rPr lang="en-US" altLang="en-US" sz="1000" dirty="0">
                <a:solidFill>
                  <a:srgbClr val="000000"/>
                </a:solidFill>
                <a:latin typeface="+mn-lt"/>
              </a:rPr>
              <a:t>, A. K., Lee, Y. J., et al. (2024). Assessing radiative feedbacks and their contribution to the Arctic amplification measured by various metrics. Journal of Geophysical Research: Atmospheres, 129, e2024JD040880. https://doi.org/10.1029/2024JD040880</a:t>
            </a:r>
          </a:p>
          <a:p>
            <a:pPr eaLnBrk="1" hangingPunct="1">
              <a:spcBef>
                <a:spcPct val="0"/>
              </a:spcBef>
              <a:buNone/>
            </a:pPr>
            <a:endParaRPr lang="en-US" altLang="en-US" sz="1000" dirty="0">
              <a:solidFill>
                <a:srgbClr val="000000"/>
              </a:solidFill>
              <a:highlight>
                <a:srgbClr val="FFFF00"/>
              </a:highlight>
              <a:latin typeface="+mn-lt"/>
            </a:endParaRPr>
          </a:p>
        </p:txBody>
      </p:sp>
      <p:sp>
        <p:nvSpPr>
          <p:cNvPr id="3078" name="TextBox 9"/>
          <p:cNvSpPr txBox="1">
            <a:spLocks noChangeArrowheads="1"/>
          </p:cNvSpPr>
          <p:nvPr/>
        </p:nvSpPr>
        <p:spPr bwMode="auto">
          <a:xfrm>
            <a:off x="6311900" y="5124202"/>
            <a:ext cx="5410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Role of different feedback mechanisms (colors) in contributing to the Arctic and tropical warming assessed by the historical surface air temperature (SAT) data and various AA metrics (A</a:t>
            </a:r>
            <a:r>
              <a:rPr lang="en-US" altLang="en-US" sz="1200" b="1" baseline="-25000" dirty="0">
                <a:solidFill>
                  <a:srgbClr val="0000FF"/>
                </a:solidFill>
                <a:latin typeface="Arial" panose="020B0604020202020204" pitchFamily="34" charset="0"/>
              </a:rPr>
              <a:t>1</a:t>
            </a:r>
            <a:r>
              <a:rPr lang="en-US" altLang="en-US" sz="1200" b="1" dirty="0">
                <a:solidFill>
                  <a:srgbClr val="0000FF"/>
                </a:solidFill>
                <a:latin typeface="Arial" panose="020B0604020202020204" pitchFamily="34" charset="0"/>
              </a:rPr>
              <a:t>-A</a:t>
            </a:r>
            <a:r>
              <a:rPr lang="en-US" altLang="en-US" sz="1200" b="1" baseline="-25000" dirty="0">
                <a:solidFill>
                  <a:srgbClr val="0000FF"/>
                </a:solidFill>
                <a:latin typeface="Arial" panose="020B0604020202020204" pitchFamily="34" charset="0"/>
              </a:rPr>
              <a:t>4</a:t>
            </a:r>
            <a:r>
              <a:rPr lang="en-US" altLang="en-US" sz="1200" b="1" dirty="0">
                <a:solidFill>
                  <a:srgbClr val="0000FF"/>
                </a:solidFill>
                <a:latin typeface="Arial" panose="020B0604020202020204" pitchFamily="34" charset="0"/>
              </a:rPr>
              <a:t>, symbols).</a:t>
            </a:r>
          </a:p>
        </p:txBody>
      </p:sp>
      <p:pic>
        <p:nvPicPr>
          <p:cNvPr id="3080" name="Picture 9"/>
          <p:cNvPicPr>
            <a:picLocks noChangeAspect="1"/>
          </p:cNvPicPr>
          <p:nvPr/>
        </p:nvPicPr>
        <p:blipFill rotWithShape="1">
          <a:blip r:embed="rId3">
            <a:extLst>
              <a:ext uri="{28A0092B-C50C-407E-A947-70E740481C1C}">
                <a14:useLocalDpi xmlns:a14="http://schemas.microsoft.com/office/drawing/2010/main" val="0"/>
              </a:ext>
            </a:extLst>
          </a:blip>
          <a:srcRect l="66183" t="52717" r="1653"/>
          <a:stretch/>
        </p:blipFill>
        <p:spPr bwMode="auto">
          <a:xfrm>
            <a:off x="6477000" y="1143000"/>
            <a:ext cx="3895344" cy="3918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B2FCBB8B-6753-CE95-42D9-8AB125012E99}"/>
              </a:ext>
            </a:extLst>
          </p:cNvPr>
          <p:cNvSpPr txBox="1"/>
          <p:nvPr/>
        </p:nvSpPr>
        <p:spPr>
          <a:xfrm>
            <a:off x="10363200" y="1350223"/>
            <a:ext cx="1676400" cy="2874890"/>
          </a:xfrm>
          <a:prstGeom prst="rect">
            <a:avLst/>
          </a:prstGeom>
          <a:solidFill>
            <a:schemeClr val="bg1"/>
          </a:solidFill>
          <a:ln>
            <a:solidFill>
              <a:schemeClr val="accent1"/>
            </a:solidFill>
          </a:ln>
        </p:spPr>
        <p:txBody>
          <a:bodyPr wrap="square" rtlCol="0">
            <a:spAutoFit/>
          </a:bodyPr>
          <a:lstStyle/>
          <a:p>
            <a:pPr>
              <a:lnSpc>
                <a:spcPct val="80000"/>
              </a:lnSpc>
              <a:spcBef>
                <a:spcPts val="900"/>
              </a:spcBef>
            </a:pPr>
            <a:r>
              <a:rPr lang="en-US" sz="1600" b="1" dirty="0">
                <a:solidFill>
                  <a:srgbClr val="FF7F0F"/>
                </a:solidFill>
              </a:rPr>
              <a:t>Planck</a:t>
            </a:r>
          </a:p>
          <a:p>
            <a:pPr>
              <a:lnSpc>
                <a:spcPct val="80000"/>
              </a:lnSpc>
              <a:spcBef>
                <a:spcPts val="900"/>
              </a:spcBef>
            </a:pPr>
            <a:r>
              <a:rPr lang="en-US" sz="1600" b="1" dirty="0">
                <a:solidFill>
                  <a:srgbClr val="2AA02B"/>
                </a:solidFill>
              </a:rPr>
              <a:t>Lapse rate</a:t>
            </a:r>
          </a:p>
          <a:p>
            <a:pPr>
              <a:lnSpc>
                <a:spcPct val="80000"/>
              </a:lnSpc>
              <a:spcBef>
                <a:spcPts val="900"/>
              </a:spcBef>
            </a:pPr>
            <a:r>
              <a:rPr lang="en-US" sz="1600" b="1" dirty="0">
                <a:solidFill>
                  <a:srgbClr val="D72727"/>
                </a:solidFill>
              </a:rPr>
              <a:t>Albedo</a:t>
            </a:r>
          </a:p>
          <a:p>
            <a:pPr>
              <a:lnSpc>
                <a:spcPct val="80000"/>
              </a:lnSpc>
              <a:spcBef>
                <a:spcPts val="900"/>
              </a:spcBef>
            </a:pPr>
            <a:r>
              <a:rPr lang="en-US" sz="1600" b="1" dirty="0">
                <a:solidFill>
                  <a:srgbClr val="9467BD"/>
                </a:solidFill>
              </a:rPr>
              <a:t>Water vapor</a:t>
            </a:r>
          </a:p>
          <a:p>
            <a:pPr>
              <a:lnSpc>
                <a:spcPct val="80000"/>
              </a:lnSpc>
              <a:spcBef>
                <a:spcPts val="900"/>
              </a:spcBef>
            </a:pPr>
            <a:r>
              <a:rPr lang="en-US" sz="1600" b="1" dirty="0">
                <a:solidFill>
                  <a:srgbClr val="1E77B4"/>
                </a:solidFill>
              </a:rPr>
              <a:t>Cloud</a:t>
            </a:r>
          </a:p>
          <a:p>
            <a:pPr>
              <a:lnSpc>
                <a:spcPct val="80000"/>
              </a:lnSpc>
              <a:spcBef>
                <a:spcPts val="900"/>
              </a:spcBef>
            </a:pPr>
            <a:r>
              <a:rPr lang="en-US" sz="1600" b="1" dirty="0">
                <a:solidFill>
                  <a:srgbClr val="E272C0"/>
                </a:solidFill>
              </a:rPr>
              <a:t>Atmospheric heat transport</a:t>
            </a:r>
          </a:p>
          <a:p>
            <a:pPr>
              <a:lnSpc>
                <a:spcPct val="80000"/>
              </a:lnSpc>
              <a:spcBef>
                <a:spcPts val="900"/>
              </a:spcBef>
            </a:pPr>
            <a:r>
              <a:rPr lang="en-US" sz="1600" b="1" dirty="0">
                <a:solidFill>
                  <a:srgbClr val="7A7A7A"/>
                </a:solidFill>
              </a:rPr>
              <a:t>Oceanic heat transport </a:t>
            </a:r>
          </a:p>
          <a:p>
            <a:pPr>
              <a:lnSpc>
                <a:spcPct val="80000"/>
              </a:lnSpc>
              <a:spcBef>
                <a:spcPts val="900"/>
              </a:spcBef>
            </a:pPr>
            <a:r>
              <a:rPr lang="en-US" sz="1600" b="1" dirty="0">
                <a:solidFill>
                  <a:srgbClr val="8C554B"/>
                </a:solidFill>
              </a:rPr>
              <a:t>Residual</a:t>
            </a:r>
          </a:p>
        </p:txBody>
      </p:sp>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522C35C9ABB64B81B56AE93BD8121A" ma:contentTypeVersion="6" ma:contentTypeDescription="Create a new document." ma:contentTypeScope="" ma:versionID="9d624290c367736fe56a967e31f7a987">
  <xsd:schema xmlns:xsd="http://www.w3.org/2001/XMLSchema" xmlns:xs="http://www.w3.org/2001/XMLSchema" xmlns:p="http://schemas.microsoft.com/office/2006/metadata/properties" xmlns:ns2="34ce37e6-51e5-4700-bc4a-ee453d0b2e1a" targetNamespace="http://schemas.microsoft.com/office/2006/metadata/properties" ma:root="true" ma:fieldsID="2db02a63a5a8a8ad5401177501251ca7" ns2:_="">
    <xsd:import namespace="34ce37e6-51e5-4700-bc4a-ee453d0b2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e37e6-51e5-4700-bc4a-ee453d0b2e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20CC44-E570-40E8-8322-8BE88B7D6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e37e6-51e5-4700-bc4a-ee453d0b2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8A57D9F0-2B85-430B-8843-0027C0E6F07C}">
  <ds:schemaRefs>
    <ds:schemaRef ds:uri="http://schemas.openxmlformats.org/package/2006/metadata/core-properties"/>
    <ds:schemaRef ds:uri="http://purl.org/dc/dcmitype/"/>
    <ds:schemaRef ds:uri="http://schemas.microsoft.com/office/2006/documentManagement/types"/>
    <ds:schemaRef ds:uri="http://purl.org/dc/elements/1.1/"/>
    <ds:schemaRef ds:uri="http://www.w3.org/XML/1998/namespace"/>
    <ds:schemaRef ds:uri="http://schemas.microsoft.com/office/infopath/2007/PartnerControls"/>
    <ds:schemaRef ds:uri="34ce37e6-51e5-4700-bc4a-ee453d0b2e1a"/>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8903</TotalTime>
  <Words>343</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-webkit-standard</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Grasty, Sarah E</cp:lastModifiedBy>
  <cp:revision>19</cp:revision>
  <cp:lastPrinted>2011-05-11T17:30:12Z</cp:lastPrinted>
  <dcterms:created xsi:type="dcterms:W3CDTF">2017-11-02T21:19:41Z</dcterms:created>
  <dcterms:modified xsi:type="dcterms:W3CDTF">2024-11-12T23:42:33Z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0x010100C4522C35C9ABB64B81B56AE93BD8121A</vt:lpwstr>
  </property>
  <property fmtid="{D5CDD505-2E9C-101B-9397-08002B2CF9AE}" pid="4" name="Order">
    <vt:r8>3400</vt:r8>
  </property>
</Properties>
</file>