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9800"/>
    <a:srgbClr val="B6A71E"/>
    <a:srgbClr val="FF7600"/>
    <a:srgbClr val="D6C524"/>
    <a:srgbClr val="DE7700"/>
    <a:srgbClr val="C2AF00"/>
    <a:srgbClr val="DE4E00"/>
    <a:srgbClr val="343958"/>
    <a:srgbClr val="5CC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/>
    <p:restoredTop sz="96190" autoAdjust="0"/>
  </p:normalViewPr>
  <p:slideViewPr>
    <p:cSldViewPr snapToGrid="0" snapToObjects="1">
      <p:cViewPr varScale="1">
        <p:scale>
          <a:sx n="123" d="100"/>
          <a:sy n="123" d="100"/>
        </p:scale>
        <p:origin x="238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5ECDC-625C-5849-A67E-BA6D596671A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41ECA-9E59-C94D-8D3D-708D0CBC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  <p:extLst>
      <p:ext uri="{BB962C8B-B14F-4D97-AF65-F5344CB8AC3E}">
        <p14:creationId xmlns:p14="http://schemas.microsoft.com/office/powerpoint/2010/main" val="42372981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August 19,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August 19,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D38300D-851F-592E-6B07-841C232D82C9}"/>
              </a:ext>
            </a:extLst>
          </p:cNvPr>
          <p:cNvGrpSpPr/>
          <p:nvPr/>
        </p:nvGrpSpPr>
        <p:grpSpPr>
          <a:xfrm>
            <a:off x="4535057" y="1043609"/>
            <a:ext cx="2817807" cy="2306542"/>
            <a:chOff x="3429000" y="924091"/>
            <a:chExt cx="3200114" cy="2619483"/>
          </a:xfrm>
        </p:grpSpPr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7A9FA550-74D0-E2B9-F868-58C8F779B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0" r="62700" b="53084"/>
            <a:stretch/>
          </p:blipFill>
          <p:spPr>
            <a:xfrm>
              <a:off x="3429000" y="1132839"/>
              <a:ext cx="2899064" cy="2070187"/>
            </a:xfrm>
            <a:prstGeom prst="rect">
              <a:avLst/>
            </a:prstGeom>
          </p:spPr>
        </p:pic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CE944041-9251-2A13-12DE-A4C271532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7" t="92279" r="62700" b="107"/>
            <a:stretch/>
          </p:blipFill>
          <p:spPr>
            <a:xfrm>
              <a:off x="3940958" y="3173686"/>
              <a:ext cx="2387106" cy="369888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2546430F-5360-2036-D25F-DFA748BCB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25" b="54190"/>
            <a:stretch/>
          </p:blipFill>
          <p:spPr>
            <a:xfrm>
              <a:off x="6156959" y="924091"/>
              <a:ext cx="472155" cy="2225339"/>
            </a:xfrm>
            <a:prstGeom prst="rect">
              <a:avLst/>
            </a:prstGeom>
          </p:spPr>
        </p:pic>
      </p:grpSp>
      <p:pic>
        <p:nvPicPr>
          <p:cNvPr id="7" name="Picture 6" descr="Chart, map&#10;&#10;Description automatically generated">
            <a:extLst>
              <a:ext uri="{FF2B5EF4-FFF2-40B4-BE49-F238E27FC236}">
                <a16:creationId xmlns:a16="http://schemas.microsoft.com/office/drawing/2014/main" id="{961D3174-1022-2303-6F17-8EB6A537C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44862" r="62864" b="21033"/>
          <a:stretch/>
        </p:blipFill>
        <p:spPr>
          <a:xfrm>
            <a:off x="7352864" y="1378857"/>
            <a:ext cx="1791136" cy="1473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1242"/>
            <a:ext cx="9070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Humboldt Glacier, northern Greenland, is likely to contribute twice as much to 21</a:t>
            </a:r>
            <a:r>
              <a:rPr lang="en-US" sz="2400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century sea level rise as previously thought</a:t>
            </a:r>
          </a:p>
          <a:p>
            <a:pPr algn="ctr"/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86" y="1093326"/>
            <a:ext cx="467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Humboldt Glacier holds enough ice to raise global mean sea level by 19 cm, and it has been retreating and accelerating.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modeling study has attempted to reproduce the observed speedup in order to calibrate glacier physics for forecasts of retreat.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calibrate a model of Humboldt Glacier to observed changes and provide forecasts of glacier change to 2100 under a range of climate forcing scenarios.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86" y="3654974"/>
            <a:ext cx="4747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Research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Calibrated glacier sliding and iceberg calving parameterizations to reproduce observations of changes from 2007–2017.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Ran calibrated configurations forward to 2100 using ocean and atmosphere forcings from three different Earth system models.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Humboldt Glacier could contribute 5–12 mm to global mean sea level by 2100, with a most likely range of about 6–9 mm.</a:t>
            </a:r>
          </a:p>
          <a:p>
            <a:pPr marL="171450" indent="-171450">
              <a:buFont typeface="Arial"/>
              <a:buChar char="•"/>
            </a:pP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48303" y="4351022"/>
            <a:ext cx="4481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Impact</a:t>
            </a:r>
          </a:p>
          <a:p>
            <a:r>
              <a:rPr lang="en-US" sz="1400" dirty="0"/>
              <a:t>Calibrating a model of Humboldt Glacier to reproduce observed changes leads to far more sea-level contribution than a previous estimate of 3.5 mm. However, our analysis reveals large uncertainty in future changes stemming from sliding and calving parameterizations.</a:t>
            </a:r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8079" y="6037117"/>
            <a:ext cx="758867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000" dirty="0"/>
              <a:t>Reference: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Hillebrand, T. R., Hoffman, M. J.,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Perego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Price, S. F., &amp; Howat, I. M. (2022). The contribution of Humboldt Glacier, northern Greenland, to sea-level rise through 2100 constrained by recent observations of speedup and retreat.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Cryosphere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4679-4700.</a:t>
            </a:r>
            <a:r>
              <a:rPr lang="en-GB" sz="1000" dirty="0"/>
              <a:t> </a:t>
            </a:r>
            <a:r>
              <a:rPr lang="en-US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https://</a:t>
            </a:r>
            <a:r>
              <a:rPr lang="en-US" sz="1000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doi.org</a:t>
            </a:r>
            <a:r>
              <a:rPr lang="en-US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/10.5194/tc-16-4679-2022</a:t>
            </a:r>
            <a:endParaRPr lang="en-US" sz="1000" dirty="0">
              <a:effectLst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4395698" y="3310501"/>
            <a:ext cx="462941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srgbClr val="0066FF"/>
                </a:solidFill>
              </a:rPr>
              <a:t>Sea-level rise projections (left) and grounding-line positions (right) at 2100 for Humboldt Glacier forced by one Earth system model for calibrated glacier sliding exponents (q=1/5, 1/7) and calving stress thresholds (𝜎</a:t>
            </a:r>
            <a:r>
              <a:rPr lang="en-US" sz="1050" baseline="-25000" dirty="0">
                <a:solidFill>
                  <a:srgbClr val="0066FF"/>
                </a:solidFill>
              </a:rPr>
              <a:t>max</a:t>
            </a:r>
            <a:r>
              <a:rPr lang="en-US" sz="1050" dirty="0">
                <a:solidFill>
                  <a:srgbClr val="0066FF"/>
                </a:solidFill>
              </a:rPr>
              <a:t>). Also considered are a minimal calving scenario (grey) and an example uncalibrated case for q=1 (dotted) to emphasize the impact of calibration on forecasts.</a:t>
            </a:r>
          </a:p>
        </p:txBody>
      </p:sp>
      <p:pic>
        <p:nvPicPr>
          <p:cNvPr id="8" name="Picture 7" descr="Chart, map&#10;&#10;Description automatically generated">
            <a:extLst>
              <a:ext uri="{FF2B5EF4-FFF2-40B4-BE49-F238E27FC236}">
                <a16:creationId xmlns:a16="http://schemas.microsoft.com/office/drawing/2014/main" id="{C5945C8C-7766-20A1-F965-4E99FE4FE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t="86432" r="27730"/>
          <a:stretch/>
        </p:blipFill>
        <p:spPr>
          <a:xfrm>
            <a:off x="7241082" y="2865005"/>
            <a:ext cx="1934228" cy="42768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6A78E7C-AE78-CFB2-5866-36BF15F68CCE}"/>
              </a:ext>
            </a:extLst>
          </p:cNvPr>
          <p:cNvSpPr txBox="1"/>
          <p:nvPr/>
        </p:nvSpPr>
        <p:spPr>
          <a:xfrm>
            <a:off x="7657518" y="256078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 km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682666-59C6-1039-0390-99946AC61BD6}"/>
              </a:ext>
            </a:extLst>
          </p:cNvPr>
          <p:cNvCxnSpPr>
            <a:cxnSpLocks/>
          </p:cNvCxnSpPr>
          <p:nvPr/>
        </p:nvCxnSpPr>
        <p:spPr>
          <a:xfrm>
            <a:off x="7579360" y="2797564"/>
            <a:ext cx="75936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8CDBE0-4988-6C18-A405-88FC4F393A64}"/>
              </a:ext>
            </a:extLst>
          </p:cNvPr>
          <p:cNvSpPr txBox="1"/>
          <p:nvPr/>
        </p:nvSpPr>
        <p:spPr>
          <a:xfrm rot="18863723">
            <a:off x="7721095" y="177104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8DF33A-D056-9FD8-F410-7B0EA364A61D}"/>
              </a:ext>
            </a:extLst>
          </p:cNvPr>
          <p:cNvSpPr txBox="1"/>
          <p:nvPr/>
        </p:nvSpPr>
        <p:spPr>
          <a:xfrm rot="19449265">
            <a:off x="7295585" y="209778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242346049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9565</TotalTime>
  <Words>345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Rod</vt:lpstr>
      <vt:lpstr>Clarity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 Q3-Q4 Update  6/13/2018</dc:title>
  <dc:creator>Stephen Price</dc:creator>
  <cp:lastModifiedBy>Hillebrand, Trevor Ray</cp:lastModifiedBy>
  <cp:revision>516</cp:revision>
  <dcterms:created xsi:type="dcterms:W3CDTF">2018-06-01T02:07:54Z</dcterms:created>
  <dcterms:modified xsi:type="dcterms:W3CDTF">2024-08-19T15:13:13Z</dcterms:modified>
</cp:coreProperties>
</file>