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8" r:id="rId5"/>
  </p:sldIdLst>
  <p:sldSz cx="9144000" cy="6858000" type="screen4x3"/>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EB09F4B-0647-BCAD-99E7-1D281536088B}" name="Huang, Meng" initials="HM" userId="S::meng.huang@pnnl.gov::9262ddf2-5bca-47cc-8e3e-2bb7aca69bda" providerId="AD"/>
  <p188:author id="{DB5AD34E-5652-42CD-630E-89AC5A58264C}" name="Sen, Kacoli" initials="SK" userId="S::kacoli.sen@pnnl.gov::b06ef3b8-9684-4d79-871b-2ad1237d05b5" providerId="AD"/>
  <p188:author id="{91A9895A-2F7A-A274-93E4-20272CFE8043}" name="Mundy, Beth E" initials="MBE" userId="S::beth.mundy@pnnl.gov::09c03546-1d2d-4d82-89e1-bb5e2a2e687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6" clrIdx="0">
    <p:extLst>
      <p:ext uri="{19B8F6BF-5375-455C-9EA6-DF929625EA0E}">
        <p15:presenceInfo xmlns:p15="http://schemas.microsoft.com/office/powerpoint/2012/main" userId="S::beth.mundy@pnnl.gov::09c03546-1d2d-4d82-89e1-bb5e2a2e68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B6C20AF-8916-4E88-8B47-2E851FA21F67}" v="2" dt="2022-09-13T12:59:44.2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173" autoAdjust="0"/>
    <p:restoredTop sz="94625" autoAdjust="0"/>
  </p:normalViewPr>
  <p:slideViewPr>
    <p:cSldViewPr>
      <p:cViewPr>
        <p:scale>
          <a:sx n="67" d="100"/>
          <a:sy n="67" d="100"/>
        </p:scale>
        <p:origin x="288" y="5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 Id="rId14"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n, Kacoli" userId="b06ef3b8-9684-4d79-871b-2ad1237d05b5" providerId="ADAL" clId="{A8ABF2D5-B88D-4829-BE76-223E1B0B63BE}"/>
    <pc:docChg chg="undo custSel modSld">
      <pc:chgData name="Sen, Kacoli" userId="b06ef3b8-9684-4d79-871b-2ad1237d05b5" providerId="ADAL" clId="{A8ABF2D5-B88D-4829-BE76-223E1B0B63BE}" dt="2022-09-08T22:27:41.447" v="33"/>
      <pc:docMkLst>
        <pc:docMk/>
      </pc:docMkLst>
      <pc:sldChg chg="modSp mod addCm modCm">
        <pc:chgData name="Sen, Kacoli" userId="b06ef3b8-9684-4d79-871b-2ad1237d05b5" providerId="ADAL" clId="{A8ABF2D5-B88D-4829-BE76-223E1B0B63BE}" dt="2022-09-08T22:27:41.447" v="33"/>
        <pc:sldMkLst>
          <pc:docMk/>
          <pc:sldMk cId="0" sldId="258"/>
        </pc:sldMkLst>
        <pc:spChg chg="mod">
          <ac:chgData name="Sen, Kacoli" userId="b06ef3b8-9684-4d79-871b-2ad1237d05b5" providerId="ADAL" clId="{A8ABF2D5-B88D-4829-BE76-223E1B0B63BE}" dt="2022-09-08T22:27:38.579" v="32" actId="313"/>
          <ac:spMkLst>
            <pc:docMk/>
            <pc:sldMk cId="0" sldId="258"/>
            <ac:spMk id="3075" creationId="{00000000-0000-0000-0000-000000000000}"/>
          </ac:spMkLst>
        </pc:spChg>
        <pc:spChg chg="mod">
          <ac:chgData name="Sen, Kacoli" userId="b06ef3b8-9684-4d79-871b-2ad1237d05b5" providerId="ADAL" clId="{A8ABF2D5-B88D-4829-BE76-223E1B0B63BE}" dt="2022-09-08T22:24:27.268" v="7" actId="122"/>
          <ac:spMkLst>
            <pc:docMk/>
            <pc:sldMk cId="0" sldId="258"/>
            <ac:spMk id="3076" creationId="{00000000-0000-0000-0000-000000000000}"/>
          </ac:spMkLst>
        </pc:spChg>
        <pc:spChg chg="mod">
          <ac:chgData name="Sen, Kacoli" userId="b06ef3b8-9684-4d79-871b-2ad1237d05b5" providerId="ADAL" clId="{A8ABF2D5-B88D-4829-BE76-223E1B0B63BE}" dt="2022-09-08T22:23:19.625" v="3" actId="2711"/>
          <ac:spMkLst>
            <pc:docMk/>
            <pc:sldMk cId="0" sldId="258"/>
            <ac:spMk id="3077" creationId="{00000000-0000-0000-0000-000000000000}"/>
          </ac:spMkLst>
        </pc:spChg>
        <pc:picChg chg="mod">
          <ac:chgData name="Sen, Kacoli" userId="b06ef3b8-9684-4d79-871b-2ad1237d05b5" providerId="ADAL" clId="{A8ABF2D5-B88D-4829-BE76-223E1B0B63BE}" dt="2022-09-08T22:24:18.950" v="6" actId="1076"/>
          <ac:picMkLst>
            <pc:docMk/>
            <pc:sldMk cId="0" sldId="258"/>
            <ac:picMk id="3" creationId="{FF725B03-C0A0-A59E-F76E-E254EBD13095}"/>
          </ac:picMkLst>
        </pc:picChg>
      </pc:sldChg>
    </pc:docChg>
  </pc:docChgLst>
  <pc:docChgLst>
    <pc:chgData name="Mundy, Beth E" userId="09c03546-1d2d-4d82-89e1-bb5e2a2e687b" providerId="ADAL" clId="{AB6C20AF-8916-4E88-8B47-2E851FA21F67}"/>
    <pc:docChg chg="modSld">
      <pc:chgData name="Mundy, Beth E" userId="09c03546-1d2d-4d82-89e1-bb5e2a2e687b" providerId="ADAL" clId="{AB6C20AF-8916-4E88-8B47-2E851FA21F67}" dt="2022-09-13T12:59:44.290" v="24" actId="1036"/>
      <pc:docMkLst>
        <pc:docMk/>
      </pc:docMkLst>
      <pc:sldChg chg="modSp mod delCm modCm">
        <pc:chgData name="Mundy, Beth E" userId="09c03546-1d2d-4d82-89e1-bb5e2a2e687b" providerId="ADAL" clId="{AB6C20AF-8916-4E88-8B47-2E851FA21F67}" dt="2022-09-13T12:59:44.290" v="24" actId="1036"/>
        <pc:sldMkLst>
          <pc:docMk/>
          <pc:sldMk cId="0" sldId="258"/>
        </pc:sldMkLst>
        <pc:spChg chg="mod">
          <ac:chgData name="Mundy, Beth E" userId="09c03546-1d2d-4d82-89e1-bb5e2a2e687b" providerId="ADAL" clId="{AB6C20AF-8916-4E88-8B47-2E851FA21F67}" dt="2022-09-13T12:59:36.348" v="21" actId="20577"/>
          <ac:spMkLst>
            <pc:docMk/>
            <pc:sldMk cId="0" sldId="258"/>
            <ac:spMk id="3075" creationId="{00000000-0000-0000-0000-000000000000}"/>
          </ac:spMkLst>
        </pc:spChg>
        <pc:spChg chg="mod">
          <ac:chgData name="Mundy, Beth E" userId="09c03546-1d2d-4d82-89e1-bb5e2a2e687b" providerId="ADAL" clId="{AB6C20AF-8916-4E88-8B47-2E851FA21F67}" dt="2022-09-13T12:59:44.290" v="24" actId="1036"/>
          <ac:spMkLst>
            <pc:docMk/>
            <pc:sldMk cId="0" sldId="258"/>
            <ac:spMk id="3076"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9/13/2022</a:t>
            </a:fld>
            <a:endParaRPr lang="en-US" dirty="0"/>
          </a:p>
        </p:txBody>
      </p:sp>
      <p:sp>
        <p:nvSpPr>
          <p:cNvPr id="4" name="Slide Image Placeholder 3"/>
          <p:cNvSpPr>
            <a:spLocks noGrp="1" noRot="1" noChangeAspect="1"/>
          </p:cNvSpPr>
          <p:nvPr>
            <p:ph type="sldImg" idx="2"/>
          </p:nvPr>
        </p:nvSpPr>
        <p:spPr>
          <a:xfrm>
            <a:off x="1171575" y="696913"/>
            <a:ext cx="4641850"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a:t>http://www.pnnl.gov/science/highlights/highlights.asp?division=749</a:t>
            </a:r>
          </a:p>
        </p:txBody>
      </p:sp>
    </p:spTree>
    <p:extLst>
      <p:ext uri="{BB962C8B-B14F-4D97-AF65-F5344CB8AC3E}">
        <p14:creationId xmlns:p14="http://schemas.microsoft.com/office/powerpoint/2010/main" val="2729682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9/13/2022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9/13/2022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9/13/2022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9/13/2022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9/13/2022</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9/13/2022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9/13/2022</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9/13/2022</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9/13/2022</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9/13/2022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9/13/2022</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9/13/2022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52400" y="3352800"/>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a:solidFill>
                <a:srgbClr val="000000"/>
              </a:solidFill>
            </a:endParaRPr>
          </a:p>
        </p:txBody>
      </p:sp>
      <p:sp>
        <p:nvSpPr>
          <p:cNvPr id="3075" name="Rectangle 4"/>
          <p:cNvSpPr>
            <a:spLocks noChangeArrowheads="1"/>
          </p:cNvSpPr>
          <p:nvPr/>
        </p:nvSpPr>
        <p:spPr bwMode="auto">
          <a:xfrm>
            <a:off x="152398" y="1143000"/>
            <a:ext cx="4310668" cy="5586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400" b="1" dirty="0">
                <a:latin typeface="Arial" panose="020B0604020202020204" pitchFamily="34" charset="0"/>
              </a:rPr>
              <a:t>Objective</a:t>
            </a:r>
          </a:p>
          <a:p>
            <a:pPr marL="285750" indent="-285750">
              <a:spcBef>
                <a:spcPct val="15000"/>
              </a:spcBef>
              <a:buFont typeface="Arial" pitchFamily="34" charset="0"/>
              <a:buChar char="●"/>
              <a:defRPr/>
            </a:pPr>
            <a:r>
              <a:rPr lang="en-US" sz="1400" dirty="0">
                <a:latin typeface="Arial" panose="020B0604020202020204" pitchFamily="34" charset="0"/>
              </a:rPr>
              <a:t>Present a new land-atmosphere coupling parametrization that accounts for the spatial diversity of land types and understand its implications for the evolution of the atmosphere and clouds.</a:t>
            </a:r>
            <a:endParaRPr lang="en-US" sz="1400" b="1" dirty="0">
              <a:latin typeface="Arial" panose="020B0604020202020204" pitchFamily="34" charset="0"/>
            </a:endParaRPr>
          </a:p>
          <a:p>
            <a:pPr marL="231775" indent="-231775" algn="ctr">
              <a:spcBef>
                <a:spcPct val="15000"/>
              </a:spcBef>
              <a:defRPr/>
            </a:pPr>
            <a:r>
              <a:rPr lang="en-US" sz="1400" b="1" dirty="0">
                <a:latin typeface="Arial" panose="020B0604020202020204" pitchFamily="34" charset="0"/>
              </a:rPr>
              <a:t>Approach</a:t>
            </a:r>
          </a:p>
          <a:p>
            <a:pPr marL="285750" indent="-285750">
              <a:spcBef>
                <a:spcPct val="15000"/>
              </a:spcBef>
              <a:buFont typeface="Arial" pitchFamily="34" charset="0"/>
              <a:buChar char="●"/>
              <a:defRPr/>
            </a:pPr>
            <a:r>
              <a:rPr lang="en-US" sz="1400" dirty="0">
                <a:latin typeface="Arial" panose="020B0604020202020204" pitchFamily="34" charset="0"/>
              </a:rPr>
              <a:t>Enable tight land-atmosphere coupling via temperature and moisture (co)variances calculated for each land surface type employed in the land model. </a:t>
            </a:r>
          </a:p>
          <a:p>
            <a:pPr marL="285750" indent="-285750">
              <a:spcBef>
                <a:spcPct val="15000"/>
              </a:spcBef>
              <a:buFont typeface="Arial" pitchFamily="34" charset="0"/>
              <a:buChar char="●"/>
              <a:defRPr/>
            </a:pPr>
            <a:r>
              <a:rPr lang="en-US" sz="1400" dirty="0">
                <a:latin typeface="Arial" panose="020B0604020202020204" pitchFamily="34" charset="0"/>
              </a:rPr>
              <a:t>Compare the new parameterization with the original treatment used in the Energy </a:t>
            </a:r>
            <a:r>
              <a:rPr lang="en-US" sz="1400" dirty="0" err="1">
                <a:latin typeface="Arial" panose="020B0604020202020204" pitchFamily="34" charset="0"/>
              </a:rPr>
              <a:t>Exascale</a:t>
            </a:r>
            <a:r>
              <a:rPr lang="en-US" sz="1400" dirty="0">
                <a:latin typeface="Arial" panose="020B0604020202020204" pitchFamily="34" charset="0"/>
              </a:rPr>
              <a:t> Earth system model (E3SM) by running E3SM in a single-column mode configuration over a well-observed site in the central U.S.</a:t>
            </a:r>
            <a:endParaRPr lang="en-US" altLang="en-US" sz="1400" b="1" dirty="0">
              <a:latin typeface="Arial" panose="020B0604020202020204" pitchFamily="34" charset="0"/>
            </a:endParaRPr>
          </a:p>
          <a:p>
            <a:pPr algn="ctr" eaLnBrk="1" hangingPunct="1">
              <a:spcBef>
                <a:spcPct val="15000"/>
              </a:spcBef>
              <a:buFontTx/>
              <a:buNone/>
            </a:pPr>
            <a:r>
              <a:rPr lang="en-US" altLang="en-US" sz="1400" b="1" dirty="0">
                <a:latin typeface="Arial" panose="020B0604020202020204" pitchFamily="34" charset="0"/>
              </a:rPr>
              <a:t>Impact</a:t>
            </a:r>
          </a:p>
          <a:p>
            <a:pPr marL="283464" indent="-283464" eaLnBrk="1" hangingPunct="1">
              <a:spcBef>
                <a:spcPct val="15000"/>
              </a:spcBef>
              <a:buFont typeface="Arial" panose="020B0604020202020204" pitchFamily="34" charset="0"/>
              <a:buChar char="●"/>
            </a:pPr>
            <a:r>
              <a:rPr lang="en-US" altLang="en-US" sz="1400" dirty="0">
                <a:latin typeface="Arial" panose="020B0604020202020204" pitchFamily="34" charset="0"/>
              </a:rPr>
              <a:t>Land surface diversity can influence low-level clouds via turbulent fluxes in the atmospheric boundary layer. </a:t>
            </a:r>
          </a:p>
          <a:p>
            <a:pPr marL="283464" indent="-283464">
              <a:spcBef>
                <a:spcPct val="15000"/>
              </a:spcBef>
              <a:buFont typeface="Arial" panose="020B0604020202020204" pitchFamily="34" charset="0"/>
              <a:buChar char="●"/>
            </a:pPr>
            <a:r>
              <a:rPr lang="en-US" altLang="en-US" sz="1400" dirty="0">
                <a:latin typeface="Arial" panose="020B0604020202020204" pitchFamily="34" charset="0"/>
              </a:rPr>
              <a:t>The cloud response to land surface conditions highlights the importance of better representing diverse landform types in land-atmosphere interactions and their further implementation in global E3SM simulations. </a:t>
            </a:r>
          </a:p>
          <a:p>
            <a:pPr marL="285750" indent="-285750">
              <a:spcBef>
                <a:spcPct val="15000"/>
              </a:spcBef>
              <a:buFont typeface="Arial" pitchFamily="34" charset="0"/>
              <a:buChar char="●"/>
              <a:defRPr/>
            </a:pPr>
            <a:endParaRPr lang="en-US" sz="1400" dirty="0">
              <a:latin typeface="Arial" panose="020B0604020202020204" pitchFamily="34" charset="0"/>
            </a:endParaRPr>
          </a:p>
        </p:txBody>
      </p:sp>
      <p:sp>
        <p:nvSpPr>
          <p:cNvPr id="3076" name="Rectangle 5"/>
          <p:cNvSpPr>
            <a:spLocks noChangeArrowheads="1"/>
          </p:cNvSpPr>
          <p:nvPr/>
        </p:nvSpPr>
        <p:spPr bwMode="auto">
          <a:xfrm>
            <a:off x="0" y="51137"/>
            <a:ext cx="9143999"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3000" b="1" dirty="0">
                <a:solidFill>
                  <a:srgbClr val="000000"/>
                </a:solidFill>
                <a:latin typeface="Arial" panose="020B0604020202020204" pitchFamily="34" charset="0"/>
              </a:rPr>
              <a:t>Assessing How the Atmosphere Responds to Land Surface Diversity</a:t>
            </a:r>
          </a:p>
        </p:txBody>
      </p:sp>
      <p:sp>
        <p:nvSpPr>
          <p:cNvPr id="3077" name="Text Box 6"/>
          <p:cNvSpPr txBox="1">
            <a:spLocks noChangeArrowheads="1"/>
          </p:cNvSpPr>
          <p:nvPr/>
        </p:nvSpPr>
        <p:spPr bwMode="auto">
          <a:xfrm>
            <a:off x="4602062" y="5735947"/>
            <a:ext cx="4433004" cy="861774"/>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en-US" altLang="en-US" sz="1000" dirty="0">
                <a:latin typeface="Arial" panose="020B0604020202020204" pitchFamily="34" charset="0"/>
              </a:rPr>
              <a:t>Huang, M., Ma, P.-L., Chaney, N. W., Hao, D., Bisht, G., Fowler, M. D., Larson, V. E. and Leung, L. R. “Representing surface heterogeneity in land-atmosphere coupling in E3SMv1 single-column model over ARM SGP during summertime”, </a:t>
            </a:r>
            <a:r>
              <a:rPr lang="en-US" altLang="en-US" sz="1000" i="1" dirty="0">
                <a:latin typeface="Arial" panose="020B0604020202020204" pitchFamily="34" charset="0"/>
              </a:rPr>
              <a:t>Geoscientific Model Development</a:t>
            </a:r>
            <a:r>
              <a:rPr lang="en-US" altLang="en-US" sz="1000" dirty="0">
                <a:latin typeface="Arial" panose="020B0604020202020204" pitchFamily="34" charset="0"/>
              </a:rPr>
              <a:t>, 15, 6371-6384 (2022). [DOI: 10.5194/gmd-15-6371-2022]</a:t>
            </a:r>
          </a:p>
        </p:txBody>
      </p:sp>
      <p:sp>
        <p:nvSpPr>
          <p:cNvPr id="3078" name="TextBox 9"/>
          <p:cNvSpPr txBox="1">
            <a:spLocks noChangeArrowheads="1"/>
          </p:cNvSpPr>
          <p:nvPr/>
        </p:nvSpPr>
        <p:spPr bwMode="auto">
          <a:xfrm>
            <a:off x="4649071" y="3849762"/>
            <a:ext cx="4240123" cy="1384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200" b="1" dirty="0">
                <a:solidFill>
                  <a:srgbClr val="0000FF"/>
                </a:solidFill>
                <a:latin typeface="Arial" panose="020B0604020202020204" pitchFamily="34" charset="0"/>
              </a:rPr>
              <a:t>The</a:t>
            </a:r>
            <a:r>
              <a:rPr lang="zh-CN" altLang="en-US" sz="1200" b="1" dirty="0">
                <a:solidFill>
                  <a:srgbClr val="0000FF"/>
                </a:solidFill>
                <a:latin typeface="Arial" panose="020B0604020202020204" pitchFamily="34" charset="0"/>
              </a:rPr>
              <a:t> </a:t>
            </a:r>
            <a:r>
              <a:rPr lang="en-US" altLang="zh-CN" sz="1200" b="1" dirty="0">
                <a:solidFill>
                  <a:srgbClr val="0000FF"/>
                </a:solidFill>
                <a:latin typeface="Arial" panose="020B0604020202020204" pitchFamily="34" charset="0"/>
              </a:rPr>
              <a:t>new land-atmosphere coupling parameterization (orange lines) introduces more </a:t>
            </a:r>
            <a:r>
              <a:rPr lang="en-US" altLang="zh-CN" sz="1200" b="1" dirty="0" err="1">
                <a:solidFill>
                  <a:srgbClr val="0000FF"/>
                </a:solidFill>
                <a:latin typeface="Arial" panose="020B0604020202020204" pitchFamily="34" charset="0"/>
              </a:rPr>
              <a:t>subgrid</a:t>
            </a:r>
            <a:r>
              <a:rPr lang="en-US" altLang="zh-CN" sz="1200" b="1" dirty="0">
                <a:solidFill>
                  <a:srgbClr val="0000FF"/>
                </a:solidFill>
                <a:latin typeface="Arial" panose="020B0604020202020204" pitchFamily="34" charset="0"/>
              </a:rPr>
              <a:t>-scale surface variability than the original treatment (blue lines). This increase in temperature variance extends from the surface to the lower atmospheric boundary layer, affects the turbulent fluxes, and ultimately leads to a significant increase in the cloud water mixing ratio.</a:t>
            </a:r>
            <a:endParaRPr lang="en-US" altLang="en-US" sz="1200" b="1" dirty="0">
              <a:solidFill>
                <a:srgbClr val="0000FF"/>
              </a:solidFill>
              <a:latin typeface="Arial" panose="020B0604020202020204" pitchFamily="34" charset="0"/>
            </a:endParaRPr>
          </a:p>
        </p:txBody>
      </p:sp>
      <p:pic>
        <p:nvPicPr>
          <p:cNvPr id="3" name="Picture 2">
            <a:extLst>
              <a:ext uri="{FF2B5EF4-FFF2-40B4-BE49-F238E27FC236}">
                <a16:creationId xmlns:a16="http://schemas.microsoft.com/office/drawing/2014/main" id="{FF725B03-C0A0-A59E-F76E-E254EBD13095}"/>
              </a:ext>
            </a:extLst>
          </p:cNvPr>
          <p:cNvPicPr>
            <a:picLocks noChangeAspect="1"/>
          </p:cNvPicPr>
          <p:nvPr/>
        </p:nvPicPr>
        <p:blipFill>
          <a:blip r:embed="rId3"/>
          <a:stretch>
            <a:fillRect/>
          </a:stretch>
        </p:blipFill>
        <p:spPr>
          <a:xfrm>
            <a:off x="4483132" y="1828800"/>
            <a:ext cx="4572000" cy="1913376"/>
          </a:xfrm>
          <a:prstGeom prst="rect">
            <a:avLst/>
          </a:prstGeom>
        </p:spPr>
      </p:pic>
    </p:spTree>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904F155D124A184C9BF1B50050B51435" ma:contentTypeVersion="9" ma:contentTypeDescription="Create a new document." ma:contentTypeScope="" ma:versionID="76b66b382f32239fb8eb5587618611d5">
  <xsd:schema xmlns:xsd="http://www.w3.org/2001/XMLSchema" xmlns:xs="http://www.w3.org/2001/XMLSchema" xmlns:p="http://schemas.microsoft.com/office/2006/metadata/properties" xmlns:ns3="964f4f91-4ecc-4750-a526-be4b92b86cea" xmlns:ns4="9e4d5393-76ff-473a-9772-6626c388b195" targetNamespace="http://schemas.microsoft.com/office/2006/metadata/properties" ma:root="true" ma:fieldsID="e0e6ef770c664e67c80b30f37b1af245" ns3:_="" ns4:_="">
    <xsd:import namespace="964f4f91-4ecc-4750-a526-be4b92b86cea"/>
    <xsd:import namespace="9e4d5393-76ff-473a-9772-6626c388b195"/>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4f4f91-4ecc-4750-a526-be4b92b86c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e4d5393-76ff-473a-9772-6626c388b195"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C74935E-4390-47DD-99CE-60A5373B7B50}">
  <ds:schemaRefs>
    <ds:schemaRef ds:uri="http://schemas.microsoft.com/sharepoint/v3/contenttype/forms"/>
  </ds:schemaRefs>
</ds:datastoreItem>
</file>

<file path=customXml/itemProps2.xml><?xml version="1.0" encoding="utf-8"?>
<ds:datastoreItem xmlns:ds="http://schemas.openxmlformats.org/officeDocument/2006/customXml" ds:itemID="{CBE6DA58-8AF5-4706-8AC7-89C123262C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4f4f91-4ecc-4750-a526-be4b92b86cea"/>
    <ds:schemaRef ds:uri="9e4d5393-76ff-473a-9772-6626c388b19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A57D9F0-2B85-430B-8843-0027C0E6F07C}">
  <ds:schemaRefs>
    <ds:schemaRef ds:uri="9e4d5393-76ff-473a-9772-6626c388b195"/>
    <ds:schemaRef ds:uri="http://purl.org/dc/terms/"/>
    <ds:schemaRef ds:uri="http://schemas.microsoft.com/office/2006/metadata/properties"/>
    <ds:schemaRef ds:uri="http://purl.org/dc/elements/1.1/"/>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964f4f91-4ecc-4750-a526-be4b92b86cea"/>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9542</TotalTime>
  <Words>300</Words>
  <Application>Microsoft Office PowerPoint</Application>
  <PresentationFormat>On-screen Show (4:3)</PresentationFormat>
  <Paragraphs>13</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L;Editor</dc:creator>
  <cp:lastModifiedBy>Mundy, Beth E</cp:lastModifiedBy>
  <cp:revision>19</cp:revision>
  <cp:lastPrinted>2011-05-11T17:30:12Z</cp:lastPrinted>
  <dcterms:created xsi:type="dcterms:W3CDTF">2017-11-02T21:19:41Z</dcterms:created>
  <dcterms:modified xsi:type="dcterms:W3CDTF">2022-09-13T12:59:51Z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0x010100904F155D124A184C9BF1B50050B51435</vt:lpwstr>
  </property>
  <property fmtid="{D5CDD505-2E9C-101B-9397-08002B2CF9AE}" pid="4" name="Order">
    <vt:r8>3400</vt:r8>
  </property>
</Properties>
</file>