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2"/>
    <p:restoredTop sz="94647"/>
  </p:normalViewPr>
  <p:slideViewPr>
    <p:cSldViewPr snapToGrid="0" snapToObjects="1">
      <p:cViewPr varScale="1">
        <p:scale>
          <a:sx n="88" d="100"/>
          <a:sy n="88" d="100"/>
        </p:scale>
        <p:origin x="605"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C84B0-B5AC-8242-A5BF-8024D09C5B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946D4D-DFA6-3D4E-9142-823D0A5104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43D453-A21A-464C-8F3B-5DBC10CDBD15}"/>
              </a:ext>
            </a:extLst>
          </p:cNvPr>
          <p:cNvSpPr>
            <a:spLocks noGrp="1"/>
          </p:cNvSpPr>
          <p:nvPr>
            <p:ph type="dt" sz="half" idx="10"/>
          </p:nvPr>
        </p:nvSpPr>
        <p:spPr/>
        <p:txBody>
          <a:bodyPr/>
          <a:lstStyle/>
          <a:p>
            <a:fld id="{507456DF-0A81-A14B-AA86-C8EDD1E859E7}" type="datetimeFigureOut">
              <a:rPr lang="en-US" smtClean="0"/>
              <a:t>5/12/2022</a:t>
            </a:fld>
            <a:endParaRPr lang="en-US"/>
          </a:p>
        </p:txBody>
      </p:sp>
      <p:sp>
        <p:nvSpPr>
          <p:cNvPr id="5" name="Footer Placeholder 4">
            <a:extLst>
              <a:ext uri="{FF2B5EF4-FFF2-40B4-BE49-F238E27FC236}">
                <a16:creationId xmlns:a16="http://schemas.microsoft.com/office/drawing/2014/main" id="{A3C6DEE4-B33C-BF49-A88C-28E7EE40BC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12A1EC-9649-4643-B0AB-E2DCF6462D28}"/>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946640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933E3-DD53-3640-9873-5807129775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B530F5-653C-CA4A-8CDA-7CD156FA2AC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B5885-80AC-5C49-8BA1-7F0577C1A343}"/>
              </a:ext>
            </a:extLst>
          </p:cNvPr>
          <p:cNvSpPr>
            <a:spLocks noGrp="1"/>
          </p:cNvSpPr>
          <p:nvPr>
            <p:ph type="dt" sz="half" idx="10"/>
          </p:nvPr>
        </p:nvSpPr>
        <p:spPr/>
        <p:txBody>
          <a:bodyPr/>
          <a:lstStyle/>
          <a:p>
            <a:fld id="{507456DF-0A81-A14B-AA86-C8EDD1E859E7}" type="datetimeFigureOut">
              <a:rPr lang="en-US" smtClean="0"/>
              <a:t>5/12/2022</a:t>
            </a:fld>
            <a:endParaRPr lang="en-US"/>
          </a:p>
        </p:txBody>
      </p:sp>
      <p:sp>
        <p:nvSpPr>
          <p:cNvPr id="5" name="Footer Placeholder 4">
            <a:extLst>
              <a:ext uri="{FF2B5EF4-FFF2-40B4-BE49-F238E27FC236}">
                <a16:creationId xmlns:a16="http://schemas.microsoft.com/office/drawing/2014/main" id="{A630CEE0-0A42-CE45-9FB8-E893960F3F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0E3FB1-1B6F-1740-AC3B-482FA823FA5C}"/>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418376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2CF7C1-6CBA-1F4F-B6B9-E51E840589D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81D5C0-B4B4-BC41-91E1-6AEEA9CE4D4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B1AB89-4155-8040-B371-DFD318B55F00}"/>
              </a:ext>
            </a:extLst>
          </p:cNvPr>
          <p:cNvSpPr>
            <a:spLocks noGrp="1"/>
          </p:cNvSpPr>
          <p:nvPr>
            <p:ph type="dt" sz="half" idx="10"/>
          </p:nvPr>
        </p:nvSpPr>
        <p:spPr/>
        <p:txBody>
          <a:bodyPr/>
          <a:lstStyle/>
          <a:p>
            <a:fld id="{507456DF-0A81-A14B-AA86-C8EDD1E859E7}" type="datetimeFigureOut">
              <a:rPr lang="en-US" smtClean="0"/>
              <a:t>5/12/2022</a:t>
            </a:fld>
            <a:endParaRPr lang="en-US"/>
          </a:p>
        </p:txBody>
      </p:sp>
      <p:sp>
        <p:nvSpPr>
          <p:cNvPr id="5" name="Footer Placeholder 4">
            <a:extLst>
              <a:ext uri="{FF2B5EF4-FFF2-40B4-BE49-F238E27FC236}">
                <a16:creationId xmlns:a16="http://schemas.microsoft.com/office/drawing/2014/main" id="{6902ABA2-9FE6-5B4F-A841-20D6837346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89FDBB-D0D6-8E4B-A98A-E0D4060B104C}"/>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661397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18B3A-0427-BA4C-85A3-BE6E4BDB02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436AC3-6A34-E448-B3F1-D1A3830AC4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D827C7-6163-3247-BA71-FD598FE7947A}"/>
              </a:ext>
            </a:extLst>
          </p:cNvPr>
          <p:cNvSpPr>
            <a:spLocks noGrp="1"/>
          </p:cNvSpPr>
          <p:nvPr>
            <p:ph type="dt" sz="half" idx="10"/>
          </p:nvPr>
        </p:nvSpPr>
        <p:spPr/>
        <p:txBody>
          <a:bodyPr/>
          <a:lstStyle/>
          <a:p>
            <a:fld id="{507456DF-0A81-A14B-AA86-C8EDD1E859E7}" type="datetimeFigureOut">
              <a:rPr lang="en-US" smtClean="0"/>
              <a:t>5/12/2022</a:t>
            </a:fld>
            <a:endParaRPr lang="en-US"/>
          </a:p>
        </p:txBody>
      </p:sp>
      <p:sp>
        <p:nvSpPr>
          <p:cNvPr id="5" name="Footer Placeholder 4">
            <a:extLst>
              <a:ext uri="{FF2B5EF4-FFF2-40B4-BE49-F238E27FC236}">
                <a16:creationId xmlns:a16="http://schemas.microsoft.com/office/drawing/2014/main" id="{DADDDDD0-7624-CC4D-9ADA-AAFCE65081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C10901-AA9D-3741-AE7F-EFE6A29E8C3F}"/>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4146515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C6512-5458-2F48-9D85-696AF1E89A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7917B8-685B-054A-978F-68ECE16281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ABD03D2-5907-744C-9555-FC111708298A}"/>
              </a:ext>
            </a:extLst>
          </p:cNvPr>
          <p:cNvSpPr>
            <a:spLocks noGrp="1"/>
          </p:cNvSpPr>
          <p:nvPr>
            <p:ph type="dt" sz="half" idx="10"/>
          </p:nvPr>
        </p:nvSpPr>
        <p:spPr/>
        <p:txBody>
          <a:bodyPr/>
          <a:lstStyle/>
          <a:p>
            <a:fld id="{507456DF-0A81-A14B-AA86-C8EDD1E859E7}" type="datetimeFigureOut">
              <a:rPr lang="en-US" smtClean="0"/>
              <a:t>5/12/2022</a:t>
            </a:fld>
            <a:endParaRPr lang="en-US"/>
          </a:p>
        </p:txBody>
      </p:sp>
      <p:sp>
        <p:nvSpPr>
          <p:cNvPr id="5" name="Footer Placeholder 4">
            <a:extLst>
              <a:ext uri="{FF2B5EF4-FFF2-40B4-BE49-F238E27FC236}">
                <a16:creationId xmlns:a16="http://schemas.microsoft.com/office/drawing/2014/main" id="{C78BA3C4-B7A0-AE42-8385-D9BBC3966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33693-11E4-424C-87EB-905BC4383572}"/>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707550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BA6D-BD55-AF4D-9B88-5ADD567ADD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72CD63-48B3-7C4B-B5CF-4EB36001454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69AC2B-0A1F-B344-BD9A-6C8354B0723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840082-0C2A-8549-B660-CE0267BD3B73}"/>
              </a:ext>
            </a:extLst>
          </p:cNvPr>
          <p:cNvSpPr>
            <a:spLocks noGrp="1"/>
          </p:cNvSpPr>
          <p:nvPr>
            <p:ph type="dt" sz="half" idx="10"/>
          </p:nvPr>
        </p:nvSpPr>
        <p:spPr/>
        <p:txBody>
          <a:bodyPr/>
          <a:lstStyle/>
          <a:p>
            <a:fld id="{507456DF-0A81-A14B-AA86-C8EDD1E859E7}" type="datetimeFigureOut">
              <a:rPr lang="en-US" smtClean="0"/>
              <a:t>5/12/2022</a:t>
            </a:fld>
            <a:endParaRPr lang="en-US"/>
          </a:p>
        </p:txBody>
      </p:sp>
      <p:sp>
        <p:nvSpPr>
          <p:cNvPr id="6" name="Footer Placeholder 5">
            <a:extLst>
              <a:ext uri="{FF2B5EF4-FFF2-40B4-BE49-F238E27FC236}">
                <a16:creationId xmlns:a16="http://schemas.microsoft.com/office/drawing/2014/main" id="{7613CC6A-E8C0-1745-9ADA-3A548C1835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B50967-F7B7-354D-AED0-FACBDF50139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38094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C8CCC-EDB9-DE4F-9837-8992A74675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AFFAA9-7BC6-E349-9242-4EF0B8A7CC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C473FF1-45FF-844C-826F-806D40DB761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ED1C88-2D9E-4A47-B38E-6DA87A155A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2376165-3DDD-DC49-AB1D-6BFDA73A4A9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EEB8C7-6BCD-7741-BD59-3AD1EB05199F}"/>
              </a:ext>
            </a:extLst>
          </p:cNvPr>
          <p:cNvSpPr>
            <a:spLocks noGrp="1"/>
          </p:cNvSpPr>
          <p:nvPr>
            <p:ph type="dt" sz="half" idx="10"/>
          </p:nvPr>
        </p:nvSpPr>
        <p:spPr/>
        <p:txBody>
          <a:bodyPr/>
          <a:lstStyle/>
          <a:p>
            <a:fld id="{507456DF-0A81-A14B-AA86-C8EDD1E859E7}" type="datetimeFigureOut">
              <a:rPr lang="en-US" smtClean="0"/>
              <a:t>5/12/2022</a:t>
            </a:fld>
            <a:endParaRPr lang="en-US"/>
          </a:p>
        </p:txBody>
      </p:sp>
      <p:sp>
        <p:nvSpPr>
          <p:cNvPr id="8" name="Footer Placeholder 7">
            <a:extLst>
              <a:ext uri="{FF2B5EF4-FFF2-40B4-BE49-F238E27FC236}">
                <a16:creationId xmlns:a16="http://schemas.microsoft.com/office/drawing/2014/main" id="{CB2B7351-294F-4842-A85F-C5458B1E8A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1D03D2-2B76-FA41-997D-89966DD5F3B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541560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95E97-E1D3-8148-9E67-576CE7B47F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20ACB7-2CF2-A249-8EDD-D93152979E07}"/>
              </a:ext>
            </a:extLst>
          </p:cNvPr>
          <p:cNvSpPr>
            <a:spLocks noGrp="1"/>
          </p:cNvSpPr>
          <p:nvPr>
            <p:ph type="dt" sz="half" idx="10"/>
          </p:nvPr>
        </p:nvSpPr>
        <p:spPr/>
        <p:txBody>
          <a:bodyPr/>
          <a:lstStyle/>
          <a:p>
            <a:fld id="{507456DF-0A81-A14B-AA86-C8EDD1E859E7}" type="datetimeFigureOut">
              <a:rPr lang="en-US" smtClean="0"/>
              <a:t>5/12/2022</a:t>
            </a:fld>
            <a:endParaRPr lang="en-US"/>
          </a:p>
        </p:txBody>
      </p:sp>
      <p:sp>
        <p:nvSpPr>
          <p:cNvPr id="4" name="Footer Placeholder 3">
            <a:extLst>
              <a:ext uri="{FF2B5EF4-FFF2-40B4-BE49-F238E27FC236}">
                <a16:creationId xmlns:a16="http://schemas.microsoft.com/office/drawing/2014/main" id="{7ACFEA8D-3E03-414D-9A19-388CAB9D0C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B85CC0-2175-0948-8D61-7B9AE0C7A22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3170235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82ED71-A714-A44A-B6C3-EB617209726B}"/>
              </a:ext>
            </a:extLst>
          </p:cNvPr>
          <p:cNvSpPr>
            <a:spLocks noGrp="1"/>
          </p:cNvSpPr>
          <p:nvPr>
            <p:ph type="dt" sz="half" idx="10"/>
          </p:nvPr>
        </p:nvSpPr>
        <p:spPr/>
        <p:txBody>
          <a:bodyPr/>
          <a:lstStyle/>
          <a:p>
            <a:fld id="{507456DF-0A81-A14B-AA86-C8EDD1E859E7}" type="datetimeFigureOut">
              <a:rPr lang="en-US" smtClean="0"/>
              <a:t>5/12/2022</a:t>
            </a:fld>
            <a:endParaRPr lang="en-US"/>
          </a:p>
        </p:txBody>
      </p:sp>
      <p:sp>
        <p:nvSpPr>
          <p:cNvPr id="3" name="Footer Placeholder 2">
            <a:extLst>
              <a:ext uri="{FF2B5EF4-FFF2-40B4-BE49-F238E27FC236}">
                <a16:creationId xmlns:a16="http://schemas.microsoft.com/office/drawing/2014/main" id="{ADEFA4FF-AE2C-2B43-9BD2-EA4DD10656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09B42D-80BE-3B4D-BB68-9C9F1B55AD94}"/>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17401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21045-FC92-E446-B719-CEE594454F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7513B7-9293-FB41-96D8-F259060ACD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1C5928-9515-5C47-9DB8-50E41A9B5E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994D0C-9CF3-8548-BEE0-7F4BFA236227}"/>
              </a:ext>
            </a:extLst>
          </p:cNvPr>
          <p:cNvSpPr>
            <a:spLocks noGrp="1"/>
          </p:cNvSpPr>
          <p:nvPr>
            <p:ph type="dt" sz="half" idx="10"/>
          </p:nvPr>
        </p:nvSpPr>
        <p:spPr/>
        <p:txBody>
          <a:bodyPr/>
          <a:lstStyle/>
          <a:p>
            <a:fld id="{507456DF-0A81-A14B-AA86-C8EDD1E859E7}" type="datetimeFigureOut">
              <a:rPr lang="en-US" smtClean="0"/>
              <a:t>5/12/2022</a:t>
            </a:fld>
            <a:endParaRPr lang="en-US"/>
          </a:p>
        </p:txBody>
      </p:sp>
      <p:sp>
        <p:nvSpPr>
          <p:cNvPr id="6" name="Footer Placeholder 5">
            <a:extLst>
              <a:ext uri="{FF2B5EF4-FFF2-40B4-BE49-F238E27FC236}">
                <a16:creationId xmlns:a16="http://schemas.microsoft.com/office/drawing/2014/main" id="{4685762B-CA09-8642-B906-8FBA7D7C2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F38B03-84F1-3D43-8A04-BFCE6546F61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754209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134D-6CEF-0846-BE20-BA1C797C1A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24D1AE3-0A3A-1845-AFAC-DA70EB3050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38D4E8-A04E-3548-A315-DD7FAE7F27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64EB4E8-A70D-AA4A-8A1D-55AEC74A57F9}"/>
              </a:ext>
            </a:extLst>
          </p:cNvPr>
          <p:cNvSpPr>
            <a:spLocks noGrp="1"/>
          </p:cNvSpPr>
          <p:nvPr>
            <p:ph type="dt" sz="half" idx="10"/>
          </p:nvPr>
        </p:nvSpPr>
        <p:spPr/>
        <p:txBody>
          <a:bodyPr/>
          <a:lstStyle/>
          <a:p>
            <a:fld id="{507456DF-0A81-A14B-AA86-C8EDD1E859E7}" type="datetimeFigureOut">
              <a:rPr lang="en-US" smtClean="0"/>
              <a:t>5/12/2022</a:t>
            </a:fld>
            <a:endParaRPr lang="en-US"/>
          </a:p>
        </p:txBody>
      </p:sp>
      <p:sp>
        <p:nvSpPr>
          <p:cNvPr id="6" name="Footer Placeholder 5">
            <a:extLst>
              <a:ext uri="{FF2B5EF4-FFF2-40B4-BE49-F238E27FC236}">
                <a16:creationId xmlns:a16="http://schemas.microsoft.com/office/drawing/2014/main" id="{ED8CAC84-D629-5E4D-A910-818241A148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7F4C55-1B9B-1940-8E4F-A9CAC845850F}"/>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3418221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5E8F1-A942-BA4A-AE92-76F91173AD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1D312E-9006-0347-B0A5-308BE253CF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A94E02-F3B1-434D-BD6D-87F60317F7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456DF-0A81-A14B-AA86-C8EDD1E859E7}" type="datetimeFigureOut">
              <a:rPr lang="en-US" smtClean="0"/>
              <a:t>5/12/2022</a:t>
            </a:fld>
            <a:endParaRPr lang="en-US"/>
          </a:p>
        </p:txBody>
      </p:sp>
      <p:sp>
        <p:nvSpPr>
          <p:cNvPr id="5" name="Footer Placeholder 4">
            <a:extLst>
              <a:ext uri="{FF2B5EF4-FFF2-40B4-BE49-F238E27FC236}">
                <a16:creationId xmlns:a16="http://schemas.microsoft.com/office/drawing/2014/main" id="{885AD956-A09C-6944-B8F5-ABD2B26EE4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DCF463-5C16-4F45-ACAF-6EFE472088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446996-BA74-5841-AC0F-A18822EADCC5}" type="slidenum">
              <a:rPr lang="en-US" smtClean="0"/>
              <a:t>‹#›</a:t>
            </a:fld>
            <a:endParaRPr lang="en-US"/>
          </a:p>
        </p:txBody>
      </p:sp>
    </p:spTree>
    <p:extLst>
      <p:ext uri="{BB962C8B-B14F-4D97-AF65-F5344CB8AC3E}">
        <p14:creationId xmlns:p14="http://schemas.microsoft.com/office/powerpoint/2010/main" val="2900038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emf"/><Relationship Id="rId5" Type="http://schemas.openxmlformats.org/officeDocument/2006/relationships/image" Target="../media/image3.jpeg"/><Relationship Id="rId4" Type="http://schemas.openxmlformats.org/officeDocument/2006/relationships/hyperlink" Target="https://doi.org/10.1175/JCLI-D-21-0085.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gd"/>
          <p:cNvPicPr>
            <a:picLocks noChangeAspect="1" noChangeArrowheads="1"/>
          </p:cNvPicPr>
          <p:nvPr/>
        </p:nvPicPr>
        <p:blipFill rotWithShape="1">
          <a:blip r:embed="rId2">
            <a:extLst>
              <a:ext uri="{28A0092B-C50C-407E-A947-70E740481C1C}">
                <a14:useLocalDpi xmlns:a14="http://schemas.microsoft.com/office/drawing/2010/main" val="0"/>
              </a:ext>
            </a:extLst>
          </a:blip>
          <a:srcRect t="18173" b="18131"/>
          <a:stretch/>
        </p:blipFill>
        <p:spPr bwMode="auto">
          <a:xfrm>
            <a:off x="4388286" y="6322096"/>
            <a:ext cx="746422" cy="47544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F2A06BB-C25A-EA44-A8AC-8606A4495173}"/>
              </a:ext>
            </a:extLst>
          </p:cNvPr>
          <p:cNvSpPr txBox="1"/>
          <p:nvPr/>
        </p:nvSpPr>
        <p:spPr>
          <a:xfrm>
            <a:off x="-37709" y="-41067"/>
            <a:ext cx="12333699" cy="538609"/>
          </a:xfrm>
          <a:prstGeom prst="rect">
            <a:avLst/>
          </a:prstGeom>
          <a:noFill/>
        </p:spPr>
        <p:txBody>
          <a:bodyPr wrap="square" rtlCol="0">
            <a:spAutoFit/>
          </a:bodyPr>
          <a:lstStyle/>
          <a:p>
            <a:r>
              <a:rPr lang="en-US" sz="2900" b="1" dirty="0">
                <a:latin typeface="Times New Roman" panose="02020603050405020304" pitchFamily="18" charset="0"/>
                <a:cs typeface="Times New Roman" panose="02020603050405020304" pitchFamily="18" charset="0"/>
              </a:rPr>
              <a:t>Diverse Impacts of the Indian Ocean Dipole on El Niño–Southern Oscillation</a:t>
            </a:r>
          </a:p>
        </p:txBody>
      </p:sp>
      <p:pic>
        <p:nvPicPr>
          <p:cNvPr id="5" name="Picture 4">
            <a:extLst>
              <a:ext uri="{FF2B5EF4-FFF2-40B4-BE49-F238E27FC236}">
                <a16:creationId xmlns:a16="http://schemas.microsoft.com/office/drawing/2014/main" id="{E4FC2D94-20FC-EA42-BB42-2D9AFFA267E7}"/>
              </a:ext>
            </a:extLst>
          </p:cNvPr>
          <p:cNvPicPr>
            <a:picLocks noChangeAspect="1"/>
          </p:cNvPicPr>
          <p:nvPr/>
        </p:nvPicPr>
        <p:blipFill>
          <a:blip r:embed="rId3"/>
          <a:stretch>
            <a:fillRect/>
          </a:stretch>
        </p:blipFill>
        <p:spPr>
          <a:xfrm>
            <a:off x="9379095" y="6332896"/>
            <a:ext cx="2767689" cy="464649"/>
          </a:xfrm>
          <a:prstGeom prst="rect">
            <a:avLst/>
          </a:prstGeom>
        </p:spPr>
      </p:pic>
      <p:sp>
        <p:nvSpPr>
          <p:cNvPr id="6" name="Rectangle 5">
            <a:extLst>
              <a:ext uri="{FF2B5EF4-FFF2-40B4-BE49-F238E27FC236}">
                <a16:creationId xmlns:a16="http://schemas.microsoft.com/office/drawing/2014/main" id="{74B5393D-A426-CE49-A359-7BCE18E89393}"/>
              </a:ext>
            </a:extLst>
          </p:cNvPr>
          <p:cNvSpPr/>
          <p:nvPr/>
        </p:nvSpPr>
        <p:spPr>
          <a:xfrm>
            <a:off x="-16192" y="5913154"/>
            <a:ext cx="12184492" cy="523220"/>
          </a:xfrm>
          <a:prstGeom prst="rect">
            <a:avLst/>
          </a:prstGeom>
        </p:spPr>
        <p:txBody>
          <a:bodyPr wrap="square">
            <a:spAutoFit/>
          </a:bodyPr>
          <a:lstStyle/>
          <a:p>
            <a:r>
              <a:rPr lang="en-US" sz="1400" dirty="0">
                <a:latin typeface="Times New Roman" panose="02020603050405020304" pitchFamily="18" charset="0"/>
                <a:cs typeface="Times New Roman" panose="02020603050405020304" pitchFamily="18" charset="0"/>
              </a:rPr>
              <a:t>Zhang, L., W. Han, G. A. </a:t>
            </a:r>
            <a:r>
              <a:rPr lang="en-US" sz="1400" dirty="0" err="1">
                <a:latin typeface="Times New Roman" panose="02020603050405020304" pitchFamily="18" charset="0"/>
                <a:cs typeface="Times New Roman" panose="02020603050405020304" pitchFamily="18" charset="0"/>
              </a:rPr>
              <a:t>Meehl</a:t>
            </a:r>
            <a:r>
              <a:rPr lang="en-US" sz="1400" dirty="0">
                <a:latin typeface="Times New Roman" panose="02020603050405020304" pitchFamily="18" charset="0"/>
                <a:cs typeface="Times New Roman" panose="02020603050405020304" pitchFamily="18" charset="0"/>
              </a:rPr>
              <a:t>, </a:t>
            </a:r>
            <a:r>
              <a:rPr lang="en-US" sz="1400" b="1" dirty="0">
                <a:latin typeface="Times New Roman" panose="02020603050405020304" pitchFamily="18" charset="0"/>
                <a:cs typeface="Times New Roman" panose="02020603050405020304" pitchFamily="18" charset="0"/>
              </a:rPr>
              <a:t>A. Hu</a:t>
            </a:r>
            <a:r>
              <a:rPr lang="en-US" sz="1400" dirty="0">
                <a:latin typeface="Times New Roman" panose="02020603050405020304" pitchFamily="18" charset="0"/>
                <a:cs typeface="Times New Roman" panose="02020603050405020304" pitchFamily="18" charset="0"/>
              </a:rPr>
              <a:t>, N. Rosenbloom, T. </a:t>
            </a:r>
            <a:r>
              <a:rPr lang="en-US" sz="1400" dirty="0" err="1">
                <a:latin typeface="Times New Roman" panose="02020603050405020304" pitchFamily="18" charset="0"/>
                <a:cs typeface="Times New Roman" panose="02020603050405020304" pitchFamily="18" charset="0"/>
              </a:rPr>
              <a:t>Shinoda</a:t>
            </a:r>
            <a:r>
              <a:rPr lang="en-US" sz="1400" dirty="0">
                <a:latin typeface="Times New Roman" panose="02020603050405020304" pitchFamily="18" charset="0"/>
                <a:cs typeface="Times New Roman" panose="02020603050405020304" pitchFamily="18" charset="0"/>
              </a:rPr>
              <a:t>, M. J. </a:t>
            </a:r>
            <a:r>
              <a:rPr lang="en-US" sz="1400" dirty="0" err="1">
                <a:latin typeface="Times New Roman" panose="02020603050405020304" pitchFamily="18" charset="0"/>
                <a:cs typeface="Times New Roman" panose="02020603050405020304" pitchFamily="18" charset="0"/>
              </a:rPr>
              <a:t>McPhaden</a:t>
            </a:r>
            <a:r>
              <a:rPr lang="en-US" sz="1400" dirty="0">
                <a:latin typeface="Times New Roman" panose="02020603050405020304" pitchFamily="18" charset="0"/>
                <a:cs typeface="Times New Roman" panose="02020603050405020304" pitchFamily="18" charset="0"/>
              </a:rPr>
              <a:t>, 2021, </a:t>
            </a:r>
            <a:r>
              <a:rPr lang="en-US" sz="1400" b="1" dirty="0">
                <a:latin typeface="Times New Roman" panose="02020603050405020304" pitchFamily="18" charset="0"/>
                <a:cs typeface="Times New Roman" panose="02020603050405020304" pitchFamily="18" charset="0"/>
                <a:hlinkClick r:id="rId4"/>
              </a:rPr>
              <a:t>Diverse impacts of Indian Ocean Dipole on El Niño-Southern Oscillation</a:t>
            </a:r>
            <a:r>
              <a:rPr lang="en-US" sz="1400" dirty="0">
                <a:latin typeface="Times New Roman" panose="02020603050405020304" pitchFamily="18" charset="0"/>
                <a:cs typeface="Times New Roman" panose="02020603050405020304" pitchFamily="18" charset="0"/>
              </a:rPr>
              <a:t>, </a:t>
            </a:r>
            <a:r>
              <a:rPr lang="en-US" sz="1400" i="1" dirty="0">
                <a:latin typeface="Times New Roman" panose="02020603050405020304" pitchFamily="18" charset="0"/>
                <a:cs typeface="Times New Roman" panose="02020603050405020304" pitchFamily="18" charset="0"/>
              </a:rPr>
              <a:t>J Climate</a:t>
            </a:r>
            <a:r>
              <a:rPr lang="en-US" sz="1400" dirty="0">
                <a:latin typeface="Times New Roman" panose="02020603050405020304" pitchFamily="18" charset="0"/>
                <a:cs typeface="Times New Roman" panose="02020603050405020304" pitchFamily="18" charset="0"/>
              </a:rPr>
              <a:t>, 34, 9057-9070</a:t>
            </a:r>
            <a:r>
              <a:rPr lang="en-US" sz="1400" dirty="0" smtClean="0">
                <a:latin typeface="Times New Roman" panose="02020603050405020304" pitchFamily="18" charset="0"/>
                <a:cs typeface="Times New Roman" panose="02020603050405020304" pitchFamily="18" charset="0"/>
              </a:rPr>
              <a:t>. </a:t>
            </a:r>
            <a:endParaRPr lang="en-US" sz="1400" dirty="0">
              <a:latin typeface="Times New Roman" panose="02020603050405020304" pitchFamily="18" charset="0"/>
              <a:cs typeface="Times New Roman" panose="02020603050405020304" pitchFamily="18" charset="0"/>
            </a:endParaRPr>
          </a:p>
        </p:txBody>
      </p:sp>
      <p:sp>
        <p:nvSpPr>
          <p:cNvPr id="7" name="Shape 113">
            <a:extLst>
              <a:ext uri="{FF2B5EF4-FFF2-40B4-BE49-F238E27FC236}">
                <a16:creationId xmlns:a16="http://schemas.microsoft.com/office/drawing/2014/main" id="{AAAF3FD3-EEF5-E64A-9AC9-EACF9F3B5972}"/>
              </a:ext>
            </a:extLst>
          </p:cNvPr>
          <p:cNvSpPr txBox="1">
            <a:spLocks/>
          </p:cNvSpPr>
          <p:nvPr/>
        </p:nvSpPr>
        <p:spPr>
          <a:xfrm>
            <a:off x="0" y="399491"/>
            <a:ext cx="8102778" cy="3494100"/>
          </a:xfrm>
          <a:prstGeom prst="rect">
            <a:avLst/>
          </a:prstGeom>
        </p:spPr>
        <p:txBody>
          <a:bodyPr spcFirstLastPara="1" vert="horz" wrap="square" lIns="91425" tIns="91425" rIns="91425" bIns="91425" rtlCol="0" anchor="t" anchorCtr="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sz="1600" b="1" dirty="0">
                <a:solidFill>
                  <a:schemeClr val="tx1">
                    <a:lumMod val="50000"/>
                    <a:lumOff val="50000"/>
                  </a:schemeClr>
                </a:solidFill>
              </a:rPr>
              <a:t>Objective</a:t>
            </a:r>
            <a:r>
              <a:rPr lang="en-US" sz="1600" b="1" dirty="0" smtClean="0">
                <a:solidFill>
                  <a:schemeClr val="tx1">
                    <a:lumMod val="50000"/>
                    <a:lumOff val="50000"/>
                  </a:schemeClr>
                </a:solidFill>
              </a:rPr>
              <a:t>: </a:t>
            </a:r>
            <a:r>
              <a:rPr lang="en-US" sz="1600" dirty="0">
                <a:latin typeface="Times New Roman" panose="02020603050405020304" pitchFamily="18" charset="0"/>
                <a:cs typeface="Times New Roman" panose="02020603050405020304" pitchFamily="18" charset="0"/>
              </a:rPr>
              <a:t>Exploring the interactions between Indian Ocean Dipole (IOD) and ENSO is not only important for predicting climate but also crucial for understanding and predicting marine ecosystem changes. In this study, we present a new mechanism for the impact of positive IOD on ENSO, in which the warm pool dipole acts as a bridge between the IOD and ENSO, and our conclusions are drawn from observational analyses combined with model experiments using a state-of-the-art climate model</a:t>
            </a:r>
            <a:r>
              <a:rPr lang="en-US" sz="1600" dirty="0" smtClean="0">
                <a:latin typeface="Times New Roman" panose="02020603050405020304" pitchFamily="18" charset="0"/>
                <a:cs typeface="Times New Roman" panose="02020603050405020304" pitchFamily="18" charset="0"/>
              </a:rPr>
              <a:t>. </a:t>
            </a:r>
          </a:p>
          <a:p>
            <a:pPr algn="l">
              <a:lnSpc>
                <a:spcPct val="100000"/>
              </a:lnSpc>
              <a:spcBef>
                <a:spcPts val="0"/>
              </a:spcBef>
            </a:pPr>
            <a:endParaRPr lang="en-US" sz="1000" b="1" dirty="0">
              <a:solidFill>
                <a:schemeClr val="tx1">
                  <a:lumMod val="50000"/>
                  <a:lumOff val="50000"/>
                </a:schemeClr>
              </a:solidFill>
              <a:latin typeface="Times New Roman" panose="02020603050405020304" pitchFamily="18" charset="0"/>
              <a:cs typeface="Times New Roman" panose="02020603050405020304" pitchFamily="18" charset="0"/>
            </a:endParaRPr>
          </a:p>
          <a:p>
            <a:pPr algn="l">
              <a:lnSpc>
                <a:spcPct val="100000"/>
              </a:lnSpc>
              <a:spcBef>
                <a:spcPts val="0"/>
              </a:spcBef>
            </a:pPr>
            <a:r>
              <a:rPr lang="en-US" sz="1600" b="1" dirty="0" smtClean="0">
                <a:solidFill>
                  <a:schemeClr val="tx1">
                    <a:lumMod val="50000"/>
                    <a:lumOff val="50000"/>
                  </a:schemeClr>
                </a:solidFill>
              </a:rPr>
              <a:t>Approach</a:t>
            </a:r>
            <a:r>
              <a:rPr lang="en-US" sz="1600" b="1" dirty="0">
                <a:solidFill>
                  <a:schemeClr val="tx1">
                    <a:lumMod val="50000"/>
                    <a:lumOff val="50000"/>
                  </a:schemeClr>
                </a:solidFill>
              </a:rPr>
              <a:t>:</a:t>
            </a:r>
            <a:r>
              <a:rPr lang="en-US" sz="1600" dirty="0">
                <a:solidFill>
                  <a:schemeClr val="tx1">
                    <a:lumMod val="50000"/>
                    <a:lumOff val="50000"/>
                  </a:schemeClr>
                </a:solidFill>
              </a:rPr>
              <a:t> </a:t>
            </a:r>
            <a:r>
              <a:rPr lang="en-US" sz="1600" dirty="0" smtClean="0">
                <a:latin typeface="Times New Roman" panose="02020603050405020304" pitchFamily="18" charset="0"/>
                <a:cs typeface="Times New Roman" panose="02020603050405020304" pitchFamily="18" charset="0"/>
              </a:rPr>
              <a:t>SST datasets are </a:t>
            </a:r>
            <a:r>
              <a:rPr lang="en-US" sz="1600" dirty="0" err="1" smtClean="0">
                <a:latin typeface="Times New Roman" panose="02020603050405020304" pitchFamily="18" charset="0"/>
                <a:cs typeface="Times New Roman" panose="02020603050405020304" pitchFamily="18" charset="0"/>
              </a:rPr>
              <a:t>HadISST</a:t>
            </a:r>
            <a:r>
              <a:rPr lang="en-US" sz="1600" dirty="0" smtClean="0">
                <a:latin typeface="Times New Roman" panose="02020603050405020304" pitchFamily="18" charset="0"/>
                <a:cs typeface="Times New Roman" panose="02020603050405020304" pitchFamily="18" charset="0"/>
              </a:rPr>
              <a:t> and ERSSTv3b, winds are from ERA-20C reanalysis, sea level data is from AVISO; Model simulations are the Pacific and Indian Ocean pacemaker experiments using CESM1.</a:t>
            </a:r>
          </a:p>
          <a:p>
            <a:pPr algn="l"/>
            <a:r>
              <a:rPr lang="en-US" sz="1600" b="1" dirty="0" smtClean="0">
                <a:solidFill>
                  <a:schemeClr val="tx1">
                    <a:lumMod val="50000"/>
                    <a:lumOff val="50000"/>
                  </a:schemeClr>
                </a:solidFill>
                <a:latin typeface="Times New Roman" panose="02020603050405020304" pitchFamily="18" charset="0"/>
                <a:cs typeface="Times New Roman" panose="02020603050405020304" pitchFamily="18" charset="0"/>
              </a:rPr>
              <a:t>Results/</a:t>
            </a:r>
            <a:r>
              <a:rPr lang="en-US" sz="1600" b="1" dirty="0" err="1" smtClean="0">
                <a:solidFill>
                  <a:schemeClr val="tx1">
                    <a:lumMod val="50000"/>
                    <a:lumOff val="50000"/>
                  </a:schemeClr>
                </a:solidFill>
                <a:latin typeface="Times New Roman" panose="02020603050405020304" pitchFamily="18" charset="0"/>
                <a:cs typeface="Times New Roman" panose="02020603050405020304" pitchFamily="18" charset="0"/>
              </a:rPr>
              <a:t>Impacts:</a:t>
            </a:r>
            <a:r>
              <a:rPr lang="en-US" sz="1600" dirty="0" err="1">
                <a:latin typeface="Times New Roman" panose="02020603050405020304" pitchFamily="18" charset="0"/>
                <a:cs typeface="Times New Roman" panose="02020603050405020304" pitchFamily="18" charset="0"/>
              </a:rPr>
              <a:t>Through</a:t>
            </a:r>
            <a:r>
              <a:rPr lang="en-US" sz="1600" dirty="0">
                <a:latin typeface="Times New Roman" panose="02020603050405020304" pitchFamily="18" charset="0"/>
                <a:cs typeface="Times New Roman" panose="02020603050405020304" pitchFamily="18" charset="0"/>
              </a:rPr>
              <a:t> analysis of observational datasets and numerical experiments using a state-of-the-art climate model, we investigate the impacts of the </a:t>
            </a:r>
            <a:r>
              <a:rPr lang="en-US" sz="1600" dirty="0" err="1">
                <a:latin typeface="Times New Roman" panose="02020603050405020304" pitchFamily="18" charset="0"/>
                <a:cs typeface="Times New Roman" panose="02020603050405020304" pitchFamily="18" charset="0"/>
              </a:rPr>
              <a:t>pIOD</a:t>
            </a:r>
            <a:r>
              <a:rPr lang="en-US" sz="1600" dirty="0">
                <a:latin typeface="Times New Roman" panose="02020603050405020304" pitchFamily="18" charset="0"/>
                <a:cs typeface="Times New Roman" panose="02020603050405020304" pitchFamily="18" charset="0"/>
              </a:rPr>
              <a:t> on the simultaneous development of ENSO. Our results show that approximately one-third of the historical </a:t>
            </a:r>
            <a:r>
              <a:rPr lang="en-US" sz="1600" dirty="0" err="1">
                <a:latin typeface="Times New Roman" panose="02020603050405020304" pitchFamily="18" charset="0"/>
                <a:cs typeface="Times New Roman" panose="02020603050405020304" pitchFamily="18" charset="0"/>
              </a:rPr>
              <a:t>pIOD</a:t>
            </a:r>
            <a:r>
              <a:rPr lang="en-US" sz="1600" dirty="0">
                <a:latin typeface="Times New Roman" panose="02020603050405020304" pitchFamily="18" charset="0"/>
                <a:cs typeface="Times New Roman" panose="02020603050405020304" pitchFamily="18" charset="0"/>
              </a:rPr>
              <a:t> events are forced by El Niño, and they in turn tend to amplify El Niño. This result seems consistent with some of the previous findings, but different from the studies that use observational data in more recent periods. The discrepancy could be attributable to the decadal variations in the IOD–ENSO relationship and/or data quality issue during the early twentieth century due to the sparse observations. Furthermore, although changes in the IOD–ENSO correlation may be due to decadal variations in the ENSO variance and changes in the ENSO flavors, its causes may need further investigation. In addition, the IOGA experiments also show that 45% of the </a:t>
            </a:r>
            <a:r>
              <a:rPr lang="en-US" sz="1600" dirty="0" err="1">
                <a:latin typeface="Times New Roman" panose="02020603050405020304" pitchFamily="18" charset="0"/>
                <a:cs typeface="Times New Roman" panose="02020603050405020304" pitchFamily="18" charset="0"/>
              </a:rPr>
              <a:t>pIOD</a:t>
            </a:r>
            <a:r>
              <a:rPr lang="en-US" sz="1600" dirty="0">
                <a:latin typeface="Times New Roman" panose="02020603050405020304" pitchFamily="18" charset="0"/>
                <a:cs typeface="Times New Roman" panose="02020603050405020304" pitchFamily="18" charset="0"/>
              </a:rPr>
              <a:t> events were followed by La Niña in the next year in the model (not shown), which is consistent with the previous finding that a </a:t>
            </a:r>
            <a:r>
              <a:rPr lang="en-US" sz="1600" dirty="0" err="1">
                <a:latin typeface="Times New Roman" panose="02020603050405020304" pitchFamily="18" charset="0"/>
                <a:cs typeface="Times New Roman" panose="02020603050405020304" pitchFamily="18" charset="0"/>
              </a:rPr>
              <a:t>pIOD</a:t>
            </a:r>
            <a:r>
              <a:rPr lang="en-US" sz="1600" dirty="0">
                <a:latin typeface="Times New Roman" panose="02020603050405020304" pitchFamily="18" charset="0"/>
                <a:cs typeface="Times New Roman" panose="02020603050405020304" pitchFamily="18" charset="0"/>
              </a:rPr>
              <a:t> may favor La Niña in the following year. </a:t>
            </a:r>
          </a:p>
          <a:p>
            <a:pPr algn="l"/>
            <a:endParaRPr lang="en-US" sz="1600" dirty="0">
              <a:latin typeface="Times New Roman" panose="02020603050405020304" pitchFamily="18" charset="0"/>
              <a:cs typeface="Times New Roman" panose="02020603050405020304" pitchFamily="18" charset="0"/>
            </a:endParaRPr>
          </a:p>
        </p:txBody>
      </p:sp>
      <p:pic>
        <p:nvPicPr>
          <p:cNvPr id="8" name="Picture 4" descr="Image result for ncar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06235" y="6272448"/>
            <a:ext cx="1746548" cy="56026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7967375" y="3206722"/>
            <a:ext cx="4194437" cy="2693045"/>
          </a:xfrm>
          <a:prstGeom prst="rect">
            <a:avLst/>
          </a:prstGeom>
          <a:noFill/>
        </p:spPr>
        <p:txBody>
          <a:bodyPr wrap="square" rtlCol="0">
            <a:spAutoFit/>
          </a:bodyPr>
          <a:lstStyle/>
          <a:p>
            <a:r>
              <a:rPr lang="en-US" sz="1300" dirty="0" smtClean="0">
                <a:latin typeface="Agency FB" panose="020B0503020202020204" pitchFamily="34" charset="0"/>
                <a:cs typeface="Times New Roman" panose="02020603050405020304" pitchFamily="18" charset="0"/>
              </a:rPr>
              <a:t>Figure 1. </a:t>
            </a:r>
            <a:r>
              <a:rPr lang="en-US" sz="1300" dirty="0">
                <a:latin typeface="Agency FB" panose="020B0503020202020204" pitchFamily="34" charset="0"/>
              </a:rPr>
              <a:t>(a) The SON DMI during observed </a:t>
            </a:r>
            <a:r>
              <a:rPr lang="en-US" sz="1300" dirty="0" err="1">
                <a:latin typeface="Agency FB" panose="020B0503020202020204" pitchFamily="34" charset="0"/>
              </a:rPr>
              <a:t>pIOD</a:t>
            </a:r>
            <a:r>
              <a:rPr lang="en-US" sz="1300" dirty="0">
                <a:latin typeface="Agency FB" panose="020B0503020202020204" pitchFamily="34" charset="0"/>
              </a:rPr>
              <a:t> years. Blue denotes DMI in </a:t>
            </a:r>
            <a:r>
              <a:rPr lang="en-US" sz="1300" dirty="0" smtClean="0">
                <a:latin typeface="Agency FB" panose="020B0503020202020204" pitchFamily="34" charset="0"/>
              </a:rPr>
              <a:t>observations, and </a:t>
            </a:r>
            <a:r>
              <a:rPr lang="en-US" sz="1300" dirty="0">
                <a:latin typeface="Agency FB" panose="020B0503020202020204" pitchFamily="34" charset="0"/>
              </a:rPr>
              <a:t>red is for POGA pacemaker experiments. The </a:t>
            </a:r>
            <a:r>
              <a:rPr lang="en-US" sz="1300" dirty="0" err="1">
                <a:latin typeface="Agency FB" panose="020B0503020202020204" pitchFamily="34" charset="0"/>
              </a:rPr>
              <a:t>pIOD</a:t>
            </a:r>
            <a:r>
              <a:rPr lang="en-US" sz="1300" dirty="0">
                <a:latin typeface="Agency FB" panose="020B0503020202020204" pitchFamily="34" charset="0"/>
              </a:rPr>
              <a:t> years are separated into </a:t>
            </a:r>
            <a:r>
              <a:rPr lang="en-US" sz="1300" dirty="0" smtClean="0">
                <a:latin typeface="Agency FB" panose="020B0503020202020204" pitchFamily="34" charset="0"/>
              </a:rPr>
              <a:t>ENSO independent</a:t>
            </a:r>
            <a:r>
              <a:rPr lang="en-US" sz="1300" dirty="0">
                <a:latin typeface="Agency FB" panose="020B0503020202020204" pitchFamily="34" charset="0"/>
              </a:rPr>
              <a:t> </a:t>
            </a:r>
            <a:r>
              <a:rPr lang="en-US" sz="1300" dirty="0" smtClean="0">
                <a:latin typeface="Agency FB" panose="020B0503020202020204" pitchFamily="34" charset="0"/>
              </a:rPr>
              <a:t>events</a:t>
            </a:r>
            <a:r>
              <a:rPr lang="en-US" sz="1300" dirty="0">
                <a:latin typeface="Agency FB" panose="020B0503020202020204" pitchFamily="34" charset="0"/>
              </a:rPr>
              <a:t>, denoted by ‘‘Ind.’’ (left side; 13 events) and ENSO-dependent </a:t>
            </a:r>
            <a:r>
              <a:rPr lang="en-US" sz="1300" dirty="0" smtClean="0">
                <a:latin typeface="Agency FB" panose="020B0503020202020204" pitchFamily="34" charset="0"/>
              </a:rPr>
              <a:t>events, denoted </a:t>
            </a:r>
            <a:r>
              <a:rPr lang="en-US" sz="1300" dirty="0">
                <a:latin typeface="Agency FB" panose="020B0503020202020204" pitchFamily="34" charset="0"/>
              </a:rPr>
              <a:t>by ‘‘D.’’ (right side; 7 events), based on whether the DMI in the ensemble average </a:t>
            </a:r>
            <a:r>
              <a:rPr lang="en-US" sz="1300" dirty="0" smtClean="0">
                <a:latin typeface="Agency FB" panose="020B0503020202020204" pitchFamily="34" charset="0"/>
              </a:rPr>
              <a:t>of POGA </a:t>
            </a:r>
            <a:r>
              <a:rPr lang="en-US" sz="1300" dirty="0">
                <a:latin typeface="Agency FB" panose="020B0503020202020204" pitchFamily="34" charset="0"/>
              </a:rPr>
              <a:t>experiments (which isolates the tropical Pacific forcing) exceeds 25% of the DMI </a:t>
            </a:r>
            <a:r>
              <a:rPr lang="en-US" sz="1300" dirty="0" smtClean="0">
                <a:latin typeface="Agency FB" panose="020B0503020202020204" pitchFamily="34" charset="0"/>
              </a:rPr>
              <a:t>in observations</a:t>
            </a:r>
            <a:r>
              <a:rPr lang="en-US" sz="1300" dirty="0">
                <a:latin typeface="Agency FB" panose="020B0503020202020204" pitchFamily="34" charset="0"/>
              </a:rPr>
              <a:t>. The error bar denotes the uncertainty defined as 90th confidence interval </a:t>
            </a:r>
            <a:r>
              <a:rPr lang="en-US" sz="1300" dirty="0" smtClean="0">
                <a:latin typeface="Agency FB" panose="020B0503020202020204" pitchFamily="34" charset="0"/>
              </a:rPr>
              <a:t>across the </a:t>
            </a:r>
            <a:r>
              <a:rPr lang="en-US" sz="1300" dirty="0">
                <a:latin typeface="Agency FB" panose="020B0503020202020204" pitchFamily="34" charset="0"/>
              </a:rPr>
              <a:t>10 ensemble members. The blue dashed line denotes 1 standard deviation of the DMI </a:t>
            </a:r>
            <a:r>
              <a:rPr lang="en-US" sz="1300" dirty="0" smtClean="0">
                <a:latin typeface="Agency FB" panose="020B0503020202020204" pitchFamily="34" charset="0"/>
              </a:rPr>
              <a:t>in observations</a:t>
            </a:r>
            <a:r>
              <a:rPr lang="en-US" sz="1300" dirty="0">
                <a:latin typeface="Agency FB" panose="020B0503020202020204" pitchFamily="34" charset="0"/>
              </a:rPr>
              <a:t>. (b) As in (a), but for DJF Niño-3.4 index during the </a:t>
            </a:r>
            <a:r>
              <a:rPr lang="en-US" sz="1300" dirty="0" err="1">
                <a:latin typeface="Agency FB" panose="020B0503020202020204" pitchFamily="34" charset="0"/>
              </a:rPr>
              <a:t>pIOD</a:t>
            </a:r>
            <a:r>
              <a:rPr lang="en-US" sz="1300" dirty="0">
                <a:latin typeface="Agency FB" panose="020B0503020202020204" pitchFamily="34" charset="0"/>
              </a:rPr>
              <a:t> years in </a:t>
            </a:r>
            <a:r>
              <a:rPr lang="en-US" sz="1300" dirty="0" smtClean="0">
                <a:latin typeface="Agency FB" panose="020B0503020202020204" pitchFamily="34" charset="0"/>
              </a:rPr>
              <a:t>observations (blue</a:t>
            </a:r>
            <a:r>
              <a:rPr lang="en-US" sz="1300" dirty="0">
                <a:latin typeface="Agency FB" panose="020B0503020202020204" pitchFamily="34" charset="0"/>
              </a:rPr>
              <a:t>) and IOGA pacemaker experiments (red). The red ovals mark the five years when </a:t>
            </a:r>
            <a:r>
              <a:rPr lang="en-US" sz="1300" dirty="0" smtClean="0">
                <a:latin typeface="Agency FB" panose="020B0503020202020204" pitchFamily="34" charset="0"/>
              </a:rPr>
              <a:t>the Ind</a:t>
            </a:r>
            <a:r>
              <a:rPr lang="en-US" sz="1300" dirty="0">
                <a:latin typeface="Agency FB" panose="020B0503020202020204" pitchFamily="34" charset="0"/>
              </a:rPr>
              <a:t>. </a:t>
            </a:r>
            <a:r>
              <a:rPr lang="en-US" sz="1300" dirty="0" err="1">
                <a:latin typeface="Agency FB" panose="020B0503020202020204" pitchFamily="34" charset="0"/>
              </a:rPr>
              <a:t>pIOD</a:t>
            </a:r>
            <a:r>
              <a:rPr lang="en-US" sz="1300" dirty="0">
                <a:latin typeface="Agency FB" panose="020B0503020202020204" pitchFamily="34" charset="0"/>
              </a:rPr>
              <a:t> causes El Niño, and the blue ovals mark the three years when the </a:t>
            </a:r>
            <a:r>
              <a:rPr lang="en-US" sz="1300" dirty="0" err="1">
                <a:latin typeface="Agency FB" panose="020B0503020202020204" pitchFamily="34" charset="0"/>
              </a:rPr>
              <a:t>pIOD</a:t>
            </a:r>
            <a:r>
              <a:rPr lang="en-US" sz="1300" dirty="0">
                <a:latin typeface="Agency FB" panose="020B0503020202020204" pitchFamily="34" charset="0"/>
              </a:rPr>
              <a:t> </a:t>
            </a:r>
            <a:r>
              <a:rPr lang="en-US" sz="1300" dirty="0" smtClean="0">
                <a:latin typeface="Agency FB" panose="020B0503020202020204" pitchFamily="34" charset="0"/>
              </a:rPr>
              <a:t>causes La </a:t>
            </a:r>
            <a:r>
              <a:rPr lang="en-US" sz="1300" dirty="0">
                <a:latin typeface="Agency FB" panose="020B0503020202020204" pitchFamily="34" charset="0"/>
              </a:rPr>
              <a:t>Niña.</a:t>
            </a:r>
          </a:p>
        </p:txBody>
      </p:sp>
      <p:pic>
        <p:nvPicPr>
          <p:cNvPr id="3" name="Picture 2"/>
          <p:cNvPicPr>
            <a:picLocks noChangeAspect="1"/>
          </p:cNvPicPr>
          <p:nvPr/>
        </p:nvPicPr>
        <p:blipFill>
          <a:blip r:embed="rId6"/>
          <a:stretch>
            <a:fillRect/>
          </a:stretch>
        </p:blipFill>
        <p:spPr>
          <a:xfrm>
            <a:off x="8055088" y="497542"/>
            <a:ext cx="4053988" cy="2708237"/>
          </a:xfrm>
          <a:prstGeom prst="rect">
            <a:avLst/>
          </a:prstGeom>
        </p:spPr>
      </p:pic>
    </p:spTree>
    <p:extLst>
      <p:ext uri="{BB962C8B-B14F-4D97-AF65-F5344CB8AC3E}">
        <p14:creationId xmlns:p14="http://schemas.microsoft.com/office/powerpoint/2010/main" val="39831393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4753</TotalTime>
  <Words>561</Words>
  <Application>Microsoft Office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Agency FB</vt: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Pritchard</dc:creator>
  <cp:lastModifiedBy>Stephanie Shearer</cp:lastModifiedBy>
  <cp:revision>63</cp:revision>
  <dcterms:created xsi:type="dcterms:W3CDTF">2019-01-21T20:59:35Z</dcterms:created>
  <dcterms:modified xsi:type="dcterms:W3CDTF">2022-05-12T20:58:40Z</dcterms:modified>
</cp:coreProperties>
</file>