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2"/>
    <p:restoredTop sz="94647"/>
  </p:normalViewPr>
  <p:slideViewPr>
    <p:cSldViewPr snapToGrid="0" snapToObjects="1">
      <p:cViewPr varScale="1">
        <p:scale>
          <a:sx n="88" d="100"/>
          <a:sy n="88" d="100"/>
        </p:scale>
        <p:origin x="605"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9/7/2022</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9/7/2022</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doi.org/10.5194/gmd-14-2977-2021"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gd"/>
          <p:cNvPicPr>
            <a:picLocks noChangeAspect="1" noChangeArrowheads="1"/>
          </p:cNvPicPr>
          <p:nvPr/>
        </p:nvPicPr>
        <p:blipFill rotWithShape="1">
          <a:blip r:embed="rId2">
            <a:extLst>
              <a:ext uri="{28A0092B-C50C-407E-A947-70E740481C1C}">
                <a14:useLocalDpi xmlns:a14="http://schemas.microsoft.com/office/drawing/2010/main" val="0"/>
              </a:ext>
            </a:extLst>
          </a:blip>
          <a:srcRect t="18173" b="18131"/>
          <a:stretch/>
        </p:blipFill>
        <p:spPr bwMode="auto">
          <a:xfrm>
            <a:off x="4388286" y="6322096"/>
            <a:ext cx="746422" cy="47544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F2A06BB-C25A-EA44-A8AC-8606A4495173}"/>
              </a:ext>
            </a:extLst>
          </p:cNvPr>
          <p:cNvSpPr txBox="1"/>
          <p:nvPr/>
        </p:nvSpPr>
        <p:spPr>
          <a:xfrm>
            <a:off x="-37708" y="-41067"/>
            <a:ext cx="12146784" cy="461665"/>
          </a:xfrm>
          <a:prstGeom prst="rect">
            <a:avLst/>
          </a:prstGeom>
          <a:noFill/>
        </p:spPr>
        <p:txBody>
          <a:bodyPr wrap="square" rtlCol="0">
            <a:spAutoFit/>
          </a:bodyPr>
          <a:lstStyle/>
          <a:p>
            <a:r>
              <a:rPr lang="en-US" sz="2400" b="1" dirty="0"/>
              <a:t>BCC-CSM2-HR: A High-Resolution Version of the Beijing Climate Center Climate System </a:t>
            </a:r>
            <a:r>
              <a:rPr lang="en-US" sz="2400" b="1" dirty="0" smtClean="0"/>
              <a:t>Model</a:t>
            </a:r>
            <a:endParaRPr lang="en-US" sz="2400" b="1" dirty="0"/>
          </a:p>
        </p:txBody>
      </p:sp>
      <p:pic>
        <p:nvPicPr>
          <p:cNvPr id="3" name="Picture 2">
            <a:extLst>
              <a:ext uri="{FF2B5EF4-FFF2-40B4-BE49-F238E27FC236}">
                <a16:creationId xmlns:a16="http://schemas.microsoft.com/office/drawing/2014/main" id="{E4FC2D94-20FC-EA42-BB42-2D9AFFA267E7}"/>
              </a:ext>
            </a:extLst>
          </p:cNvPr>
          <p:cNvPicPr>
            <a:picLocks noChangeAspect="1"/>
          </p:cNvPicPr>
          <p:nvPr/>
        </p:nvPicPr>
        <p:blipFill>
          <a:blip r:embed="rId3"/>
          <a:stretch>
            <a:fillRect/>
          </a:stretch>
        </p:blipFill>
        <p:spPr>
          <a:xfrm>
            <a:off x="9379095" y="6332896"/>
            <a:ext cx="2767689" cy="464649"/>
          </a:xfrm>
          <a:prstGeom prst="rect">
            <a:avLst/>
          </a:prstGeom>
        </p:spPr>
      </p:pic>
      <p:sp>
        <p:nvSpPr>
          <p:cNvPr id="5" name="Shape 113">
            <a:extLst>
              <a:ext uri="{FF2B5EF4-FFF2-40B4-BE49-F238E27FC236}">
                <a16:creationId xmlns:a16="http://schemas.microsoft.com/office/drawing/2014/main" id="{AAAF3FD3-EEF5-E64A-9AC9-EACF9F3B5972}"/>
              </a:ext>
            </a:extLst>
          </p:cNvPr>
          <p:cNvSpPr txBox="1">
            <a:spLocks/>
          </p:cNvSpPr>
          <p:nvPr/>
        </p:nvSpPr>
        <p:spPr>
          <a:xfrm>
            <a:off x="15530" y="543708"/>
            <a:ext cx="7140644" cy="3494100"/>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1600" b="1" dirty="0">
                <a:solidFill>
                  <a:schemeClr val="tx1">
                    <a:lumMod val="50000"/>
                    <a:lumOff val="50000"/>
                  </a:schemeClr>
                </a:solidFill>
              </a:rPr>
              <a:t>Objective:</a:t>
            </a:r>
            <a:r>
              <a:rPr lang="en-US" sz="1600" dirty="0">
                <a:solidFill>
                  <a:schemeClr val="tx1">
                    <a:lumMod val="50000"/>
                    <a:lumOff val="50000"/>
                  </a:schemeClr>
                </a:solidFill>
              </a:rPr>
              <a:t> </a:t>
            </a:r>
            <a:r>
              <a:rPr lang="en-US" sz="1600" dirty="0">
                <a:latin typeface="Times New Roman" panose="02020603050405020304" pitchFamily="18" charset="0"/>
                <a:cs typeface="Times New Roman" panose="02020603050405020304" pitchFamily="18" charset="0"/>
              </a:rPr>
              <a:t>This study documents the high-resolution model, highlights major improvements in the representation of atmospheric dynamical core and physical processes. BCC-CSM2-HR is evaluated for historical climate simulations from 1950 to 2014, performed under CMIP6-prescribed historical forcing, in comparison with its previous medium-resolution version BCC-CSM2-MR. </a:t>
            </a:r>
            <a:endParaRPr lang="en-US" sz="1600" dirty="0" smtClean="0">
              <a:latin typeface="Times New Roman" panose="02020603050405020304" pitchFamily="18" charset="0"/>
              <a:cs typeface="Times New Roman" panose="02020603050405020304" pitchFamily="18" charset="0"/>
            </a:endParaRPr>
          </a:p>
          <a:p>
            <a:pPr algn="l"/>
            <a:r>
              <a:rPr lang="en-US" sz="1600" b="1" dirty="0" smtClean="0">
                <a:solidFill>
                  <a:schemeClr val="tx1">
                    <a:lumMod val="50000"/>
                    <a:lumOff val="50000"/>
                  </a:schemeClr>
                </a:solidFill>
              </a:rPr>
              <a:t>Approach</a:t>
            </a:r>
            <a:r>
              <a:rPr lang="en-US" sz="1600" b="1" dirty="0">
                <a:solidFill>
                  <a:schemeClr val="tx1">
                    <a:lumMod val="50000"/>
                    <a:lumOff val="50000"/>
                  </a:schemeClr>
                </a:solidFill>
              </a:rPr>
              <a:t>:</a:t>
            </a:r>
            <a:r>
              <a:rPr lang="en-US" sz="1600" dirty="0">
                <a:solidFill>
                  <a:schemeClr val="tx1">
                    <a:lumMod val="50000"/>
                    <a:lumOff val="50000"/>
                  </a:schemeClr>
                </a:solidFill>
              </a:rPr>
              <a:t> </a:t>
            </a:r>
            <a:r>
              <a:rPr lang="en-US" sz="1600" dirty="0">
                <a:latin typeface="Times New Roman" panose="02020603050405020304" pitchFamily="18" charset="0"/>
                <a:cs typeface="Times New Roman" panose="02020603050405020304" pitchFamily="18" charset="0"/>
              </a:rPr>
              <a:t>H</a:t>
            </a:r>
            <a:r>
              <a:rPr lang="en-US" sz="1600" dirty="0" smtClean="0">
                <a:latin typeface="Times New Roman" panose="02020603050405020304" pitchFamily="18" charset="0"/>
                <a:cs typeface="Times New Roman" panose="02020603050405020304" pitchFamily="18" charset="0"/>
              </a:rPr>
              <a:t>ere two versions of the BCC climate models are compared: </a:t>
            </a:r>
            <a:r>
              <a:rPr lang="en-US" sz="1600" dirty="0">
                <a:latin typeface="Times New Roman" panose="02020603050405020304" pitchFamily="18" charset="0"/>
                <a:cs typeface="Times New Roman" panose="02020603050405020304" pitchFamily="18" charset="0"/>
              </a:rPr>
              <a:t>BCC-CSM2-MR </a:t>
            </a:r>
            <a:r>
              <a:rPr lang="en-US" sz="1600" dirty="0" smtClean="0">
                <a:latin typeface="Times New Roman" panose="02020603050405020304" pitchFamily="18" charset="0"/>
                <a:cs typeface="Times New Roman" panose="02020603050405020304" pitchFamily="18" charset="0"/>
              </a:rPr>
              <a:t>and BCC-CSM2-HR. </a:t>
            </a:r>
          </a:p>
          <a:p>
            <a:pPr algn="l"/>
            <a:r>
              <a:rPr lang="en-US" sz="1600" b="1" dirty="0" smtClean="0">
                <a:solidFill>
                  <a:schemeClr val="tx1">
                    <a:lumMod val="50000"/>
                    <a:lumOff val="50000"/>
                  </a:schemeClr>
                </a:solidFill>
              </a:rPr>
              <a:t>Results/Impacts</a:t>
            </a:r>
            <a:r>
              <a:rPr lang="en-US" sz="1600" b="1" dirty="0" smtClean="0">
                <a:solidFill>
                  <a:schemeClr val="tx1">
                    <a:lumMod val="50000"/>
                    <a:lumOff val="50000"/>
                  </a:schemeClr>
                </a:solidFill>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BCC-CSM2-HR represents the global energy balance well and can realistically reproduce the main patterns of atmospheric temperature and wind, precipitation, land surface air temperature, and sea surface temperature (SST). It also improves the spatial patterns of sea ice and associated seasonal variations in both hemispheres. The bias of the double intertropical convergence zone (ITCZ), obvious in BCC-CSM2-MR, almost disappears in BCC-CSM2-HR. TC activity in the tropics is increased with resolution enhanced. The cycle of ENSO, the eastward propagative feature and convection intensity of MJO, and the downward propagation of QBO in BCC-CSM2-HR are all in a better agreement with observations than their counterparts in BCC-CSM2-MR. Some imperfections are, however, noted in BCC-CSM2-HR, such as the excessive cloudiness in the eastern basin of the tropical Pacific with cold SST biases and the insufficient number of tropical cyclones in the North Atlantic</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pic>
        <p:nvPicPr>
          <p:cNvPr id="7" name="Picture 4" descr="Image result for ncar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6235" y="6272448"/>
            <a:ext cx="1746548" cy="56026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156174" y="4170319"/>
            <a:ext cx="5052866" cy="1600438"/>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Figure 1.</a:t>
            </a:r>
            <a:r>
              <a:rPr lang="en-US" sz="1200" dirty="0" smtClean="0">
                <a:latin typeface="Agency FB" panose="020B0503020202020204" pitchFamily="34"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The </a:t>
            </a:r>
            <a:r>
              <a:rPr lang="en-US" sz="1400" dirty="0">
                <a:latin typeface="Times New Roman" panose="02020603050405020304" pitchFamily="18" charset="0"/>
                <a:cs typeface="Times New Roman" panose="02020603050405020304" pitchFamily="18" charset="0"/>
              </a:rPr>
              <a:t>time series of monthly Niño3.4 SST (5</a:t>
            </a:r>
            <a:r>
              <a:rPr lang="en-US" sz="1400" baseline="300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N–5</a:t>
            </a:r>
            <a:r>
              <a:rPr lang="en-US" sz="1400" baseline="300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S, 170–120</a:t>
            </a:r>
            <a:r>
              <a:rPr lang="en-US" sz="1400" baseline="300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W) anomalies and spatial distribution of their skewness for </a:t>
            </a:r>
            <a:r>
              <a:rPr lang="en-US" sz="1400" b="1" dirty="0">
                <a:latin typeface="Times New Roman" panose="02020603050405020304" pitchFamily="18" charset="0"/>
                <a:cs typeface="Times New Roman" panose="02020603050405020304" pitchFamily="18" charset="0"/>
              </a:rPr>
              <a:t>(a, d)</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HadISST</a:t>
            </a:r>
            <a:r>
              <a:rPr lang="en-US" sz="1400" dirty="0">
                <a:latin typeface="Times New Roman" panose="02020603050405020304" pitchFamily="18" charset="0"/>
                <a:cs typeface="Times New Roman" panose="02020603050405020304" pitchFamily="18" charset="0"/>
              </a:rPr>
              <a:t> observation, </a:t>
            </a:r>
            <a:r>
              <a:rPr lang="en-US" sz="1400" b="1" dirty="0">
                <a:latin typeface="Times New Roman" panose="02020603050405020304" pitchFamily="18" charset="0"/>
                <a:cs typeface="Times New Roman" panose="02020603050405020304" pitchFamily="18" charset="0"/>
              </a:rPr>
              <a:t>(b, e)</a:t>
            </a:r>
            <a:r>
              <a:rPr lang="en-US" sz="1400" dirty="0">
                <a:latin typeface="Times New Roman" panose="02020603050405020304" pitchFamily="18" charset="0"/>
                <a:cs typeface="Times New Roman" panose="02020603050405020304" pitchFamily="18" charset="0"/>
              </a:rPr>
              <a:t> BCC-CSM2-MR, and </a:t>
            </a:r>
            <a:r>
              <a:rPr lang="en-US" sz="1400" b="1" dirty="0">
                <a:latin typeface="Times New Roman" panose="02020603050405020304" pitchFamily="18" charset="0"/>
                <a:cs typeface="Times New Roman" panose="02020603050405020304" pitchFamily="18" charset="0"/>
              </a:rPr>
              <a:t>(c, f)</a:t>
            </a:r>
            <a:r>
              <a:rPr lang="en-US" sz="1400" dirty="0">
                <a:latin typeface="Times New Roman" panose="02020603050405020304" pitchFamily="18" charset="0"/>
                <a:cs typeface="Times New Roman" panose="02020603050405020304" pitchFamily="18" charset="0"/>
              </a:rPr>
              <a:t> BCC-CSM2-HR during the period 1950–2014. Panels </a:t>
            </a:r>
            <a:r>
              <a:rPr lang="en-US" sz="1400" b="1" dirty="0">
                <a:latin typeface="Times New Roman" panose="02020603050405020304" pitchFamily="18" charset="0"/>
                <a:cs typeface="Times New Roman" panose="02020603050405020304" pitchFamily="18" charset="0"/>
              </a:rPr>
              <a:t>(g)</a:t>
            </a:r>
            <a:r>
              <a:rPr lang="en-US" sz="1400" dirty="0">
                <a:latin typeface="Times New Roman" panose="02020603050405020304" pitchFamily="18" charset="0"/>
                <a:cs typeface="Times New Roman" panose="02020603050405020304" pitchFamily="18" charset="0"/>
              </a:rPr>
              <a:t> and </a:t>
            </a:r>
            <a:r>
              <a:rPr lang="en-US" sz="1400" b="1" dirty="0">
                <a:latin typeface="Times New Roman" panose="02020603050405020304" pitchFamily="18" charset="0"/>
                <a:cs typeface="Times New Roman" panose="02020603050405020304" pitchFamily="18" charset="0"/>
              </a:rPr>
              <a:t>(h)</a:t>
            </a:r>
            <a:r>
              <a:rPr lang="en-US" sz="1400" dirty="0">
                <a:latin typeface="Times New Roman" panose="02020603050405020304" pitchFamily="18" charset="0"/>
                <a:cs typeface="Times New Roman" panose="02020603050405020304" pitchFamily="18" charset="0"/>
              </a:rPr>
              <a:t> show their power spectrums and variances, respectively, and the black, blue, and red solid lines denote the results from </a:t>
            </a:r>
            <a:r>
              <a:rPr lang="en-US" sz="1400" dirty="0" err="1">
                <a:latin typeface="Times New Roman" panose="02020603050405020304" pitchFamily="18" charset="0"/>
                <a:cs typeface="Times New Roman" panose="02020603050405020304" pitchFamily="18" charset="0"/>
              </a:rPr>
              <a:t>HadISST</a:t>
            </a:r>
            <a:r>
              <a:rPr lang="en-US" sz="1400" dirty="0">
                <a:latin typeface="Times New Roman" panose="02020603050405020304" pitchFamily="18" charset="0"/>
                <a:cs typeface="Times New Roman" panose="02020603050405020304" pitchFamily="18" charset="0"/>
              </a:rPr>
              <a:t>, BCC-CSM2-MR, and BCC-CSM2-HR.</a:t>
            </a:r>
          </a:p>
        </p:txBody>
      </p:sp>
      <p:sp>
        <p:nvSpPr>
          <p:cNvPr id="9" name="Rectangle 8"/>
          <p:cNvSpPr/>
          <p:nvPr/>
        </p:nvSpPr>
        <p:spPr>
          <a:xfrm>
            <a:off x="0" y="5821323"/>
            <a:ext cx="12064923" cy="712375"/>
          </a:xfrm>
          <a:prstGeom prst="rect">
            <a:avLst/>
          </a:prstGeom>
        </p:spPr>
        <p:txBody>
          <a:bodyPr wrap="square">
            <a:spAutoFit/>
          </a:bodyPr>
          <a:lstStyle/>
          <a:p>
            <a:pPr>
              <a:lnSpc>
                <a:spcPct val="115000"/>
              </a:lnSpc>
              <a:spcAft>
                <a:spcPts val="1000"/>
              </a:spcAft>
            </a:pPr>
            <a:r>
              <a:rPr lang="en-US" sz="1200" dirty="0">
                <a:latin typeface="Times New Roman" panose="02020603050405020304" pitchFamily="18" charset="0"/>
                <a:cs typeface="Times New Roman" panose="02020603050405020304" pitchFamily="18" charset="0"/>
              </a:rPr>
              <a:t>Wu, T., R. Yu, Y. Lu, W. </a:t>
            </a:r>
            <a:r>
              <a:rPr lang="en-US" sz="1200" dirty="0" err="1">
                <a:latin typeface="Times New Roman" panose="02020603050405020304" pitchFamily="18" charset="0"/>
                <a:cs typeface="Times New Roman" panose="02020603050405020304" pitchFamily="18" charset="0"/>
              </a:rPr>
              <a:t>Jie</a:t>
            </a:r>
            <a:r>
              <a:rPr lang="en-US" sz="1200" dirty="0">
                <a:latin typeface="Times New Roman" panose="02020603050405020304" pitchFamily="18" charset="0"/>
                <a:cs typeface="Times New Roman" panose="02020603050405020304" pitchFamily="18" charset="0"/>
              </a:rPr>
              <a:t>, Y. Fang, J. Zhang, L. Zhang, X. Xin, L. Li, Z. Wang, Y. Liu, F. Zhang, F. Wu, M. Chu, J. Li, W. Li, Y. Zhang, X. Shi, W. Zhou, J. Yao, X. Liu, H. Zhao, J. Yan, M. Wei, W. </a:t>
            </a:r>
            <a:r>
              <a:rPr lang="en-US" sz="1200" dirty="0" err="1">
                <a:latin typeface="Times New Roman" panose="02020603050405020304" pitchFamily="18" charset="0"/>
                <a:cs typeface="Times New Roman" panose="02020603050405020304" pitchFamily="18" charset="0"/>
              </a:rPr>
              <a:t>Xue</a:t>
            </a:r>
            <a:r>
              <a:rPr lang="en-US" sz="1200" dirty="0">
                <a:latin typeface="Times New Roman" panose="02020603050405020304" pitchFamily="18" charset="0"/>
                <a:cs typeface="Times New Roman" panose="02020603050405020304" pitchFamily="18" charset="0"/>
              </a:rPr>
              <a:t>, A. Huang, Y. Zhang, Y. Zhang, Q. Shu, </a:t>
            </a:r>
            <a:r>
              <a:rPr lang="en-US" sz="1200" b="1" dirty="0">
                <a:latin typeface="Times New Roman" panose="02020603050405020304" pitchFamily="18" charset="0"/>
                <a:cs typeface="Times New Roman" panose="02020603050405020304" pitchFamily="18" charset="0"/>
              </a:rPr>
              <a:t>A. Hu</a:t>
            </a:r>
            <a:r>
              <a:rPr lang="en-US" sz="1200" dirty="0">
                <a:latin typeface="Times New Roman" panose="02020603050405020304" pitchFamily="18" charset="0"/>
                <a:cs typeface="Times New Roman" panose="02020603050405020304" pitchFamily="18" charset="0"/>
              </a:rPr>
              <a:t>, 2021,</a:t>
            </a:r>
            <a:r>
              <a:rPr lang="en-US" sz="1200" b="1" dirty="0">
                <a:latin typeface="Times New Roman" panose="02020603050405020304" pitchFamily="18" charset="0"/>
                <a:cs typeface="Times New Roman" panose="02020603050405020304" pitchFamily="18" charset="0"/>
                <a:hlinkClick r:id="rId5"/>
              </a:rPr>
              <a:t> BCC-CSM2-HR: A High-Resolution Version of the Beijing Climate Center Climate System Model</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Geoscientific Model Development</a:t>
            </a:r>
            <a:r>
              <a:rPr lang="en-US" sz="1200" dirty="0">
                <a:latin typeface="Times New Roman" panose="02020603050405020304" pitchFamily="18" charset="0"/>
                <a:cs typeface="Times New Roman" panose="02020603050405020304" pitchFamily="18" charset="0"/>
              </a:rPr>
              <a:t>, 14, 2977-3006</a:t>
            </a:r>
            <a:r>
              <a:rPr lang="en-US" sz="1200" dirty="0" smtClean="0">
                <a:latin typeface="Times New Roman" panose="02020603050405020304" pitchFamily="18" charset="0"/>
                <a:cs typeface="Times New Roman" panose="02020603050405020304" pitchFamily="18" charset="0"/>
              </a:rPr>
              <a:t>. </a:t>
            </a:r>
            <a:endParaRPr lang="en-US" sz="1200" dirty="0">
              <a:latin typeface="Times New Roman" panose="02020603050405020304" pitchFamily="18" charset="0"/>
              <a:cs typeface="Times New Roman" panose="02020603050405020304" pitchFamily="18" charset="0"/>
            </a:endParaRPr>
          </a:p>
        </p:txBody>
      </p:sp>
      <p:pic>
        <p:nvPicPr>
          <p:cNvPr id="1026" name="Picture 2" descr="https://gmd.copernicus.org/articles/14/2977/2021/gmd-14-2977-2021-f19-web.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79509" y="386588"/>
            <a:ext cx="4448071" cy="3783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5872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5936</TotalTime>
  <Words>494</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Agency FB</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Stephanie Shearer</cp:lastModifiedBy>
  <cp:revision>71</cp:revision>
  <dcterms:created xsi:type="dcterms:W3CDTF">2019-01-21T20:59:35Z</dcterms:created>
  <dcterms:modified xsi:type="dcterms:W3CDTF">2022-09-07T16:16:50Z</dcterms:modified>
</cp:coreProperties>
</file>