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2"/>
    <p:restoredTop sz="94647"/>
  </p:normalViewPr>
  <p:slideViewPr>
    <p:cSldViewPr snapToGrid="0" snapToObjects="1">
      <p:cViewPr varScale="1">
        <p:scale>
          <a:sx n="88" d="100"/>
          <a:sy n="88" d="100"/>
        </p:scale>
        <p:origin x="605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C84B0-B5AC-8242-A5BF-8024D09C5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46D4D-DFA6-3D4E-9142-823D0A510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3D453-A21A-464C-8F3B-5DBC10CD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6DEE4-B33C-BF49-A88C-28E7EE40B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2A1EC-9649-4643-B0AB-E2DCF6462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4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933E3-DD53-3640-9873-580712977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530F5-653C-CA4A-8CDA-7CD156FA2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B5885-80AC-5C49-8BA1-7F0577C1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0CEE0-0A42-CE45-9FB8-E893960F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3FB1-1B6F-1740-AC3B-482FA823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6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2CF7C1-6CBA-1F4F-B6B9-E51E84058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81D5C0-B4B4-BC41-91E1-6AEEA9CE4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1AB89-4155-8040-B371-DFD318B55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2ABA2-9FE6-5B4F-A841-20D6837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9FDBB-D0D6-8E4B-A98A-E0D4060B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9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18B3A-0427-BA4C-85A3-BE6E4BDB0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36AC3-6A34-E448-B3F1-D1A3830AC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827C7-6163-3247-BA71-FD598FE7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DDDD0-7624-CC4D-9ADA-AAFCE6508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10901-AA9D-3741-AE7F-EFE6A29E8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1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C6512-5458-2F48-9D85-696AF1E89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917B8-685B-054A-978F-68ECE1628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D03D2-5907-744C-9555-FC111708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BA3C4-B7A0-AE42-8385-D9BBC3966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33693-11E4-424C-87EB-905BC438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EBA6D-BD55-AF4D-9B88-5ADD567A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CD63-48B3-7C4B-B5CF-4EB360014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9AC2B-0A1F-B344-BD9A-6C8354B07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40082-0C2A-8549-B660-CE0267BD3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3CC6A-E8C0-1745-9ADA-3A548C183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50967-F7B7-354D-AED0-FACBDF501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4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C8CCC-EDB9-DE4F-9837-8992A746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FFAA9-7BC6-E349-9242-4EF0B8A7C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73FF1-45FF-844C-826F-806D40DB7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ED1C88-2D9E-4A47-B38E-6DA87A155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376165-3DDD-DC49-AB1D-6BFDA73A4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EB8C7-6BCD-7741-BD59-3AD1EB051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2B7351-294F-4842-A85F-C5458B1E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1D03D2-2B76-FA41-997D-89966DD5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6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95E97-E1D3-8148-9E67-576CE7B47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20ACB7-2CF2-A249-8EDD-D9315297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FEA8D-3E03-414D-9A19-388CAB9D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85CC0-2175-0948-8D61-7B9AE0C7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82ED71-A714-A44A-B6C3-EB6172097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EFA4FF-AE2C-2B43-9BD2-EA4DD106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9B42D-80BE-3B4D-BB68-9C9F1B55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1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1045-FC92-E446-B719-CEE594454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513B7-9293-FB41-96D8-F259060AC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C5928-9515-5C47-9DB8-50E41A9B5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94D0C-9CF3-8548-BEE0-7F4BFA236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5762B-CA09-8642-B906-8FBA7D7C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38B03-84F1-3D43-8A04-BFCE6546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134D-6CEF-0846-BE20-BA1C797C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4D1AE3-0A3A-1845-AFAC-DA70EB3050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8D4E8-A04E-3548-A315-DD7FAE7F2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EB4E8-A70D-AA4A-8A1D-55AEC74A5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CAC84-D629-5E4D-A910-818241A14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F4C55-1B9B-1940-8E4F-A9CAC845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2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5E8F1-A942-BA4A-AE92-76F91173A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D312E-9006-0347-B0A5-308BE253C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94E02-F3B1-434D-BD6D-87F60317F7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456DF-0A81-A14B-AA86-C8EDD1E859E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AD956-A09C-6944-B8F5-ABD2B26EE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CF463-5C16-4F45-ACAF-6EFE47208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3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g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3" b="18131"/>
          <a:stretch/>
        </p:blipFill>
        <p:spPr bwMode="auto">
          <a:xfrm>
            <a:off x="4388286" y="6322096"/>
            <a:ext cx="746422" cy="47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2A06BB-C25A-EA44-A8AC-8606A4495173}"/>
              </a:ext>
            </a:extLst>
          </p:cNvPr>
          <p:cNvSpPr txBox="1"/>
          <p:nvPr/>
        </p:nvSpPr>
        <p:spPr>
          <a:xfrm>
            <a:off x="-37709" y="-41067"/>
            <a:ext cx="12333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Overestimated Eddy Kinetic Energy in the Eddy-Rich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Eddy-Resolving Global Ocean–Sea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FC2D94-20FC-EA42-BB42-2D9AFFA26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095" y="6332896"/>
            <a:ext cx="2767689" cy="4646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B5393D-A426-CE49-A359-7BCE18E89393}"/>
              </a:ext>
            </a:extLst>
          </p:cNvPr>
          <p:cNvSpPr/>
          <p:nvPr/>
        </p:nvSpPr>
        <p:spPr>
          <a:xfrm>
            <a:off x="-16192" y="5913154"/>
            <a:ext cx="121844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Ding, M., Liu, H., Lin, P.,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Hu, A.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Y., Li, Y., &amp; Liu, K. (2022). Overestimated eddy kinetic energy in the eddy-rich regions simulated by eddy-resolving global ocean–sea ice models.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Geophysical Research Letters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e2022GL098370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https://doi.org/10.1029/2022GL098370. </a:t>
            </a:r>
          </a:p>
        </p:txBody>
      </p:sp>
      <p:sp>
        <p:nvSpPr>
          <p:cNvPr id="6" name="Shape 113">
            <a:extLst>
              <a:ext uri="{FF2B5EF4-FFF2-40B4-BE49-F238E27FC236}">
                <a16:creationId xmlns:a16="http://schemas.microsoft.com/office/drawing/2014/main" id="{AAAF3FD3-EEF5-E64A-9AC9-EACF9F3B5972}"/>
              </a:ext>
            </a:extLst>
          </p:cNvPr>
          <p:cNvSpPr txBox="1">
            <a:spLocks/>
          </p:cNvSpPr>
          <p:nvPr/>
        </p:nvSpPr>
        <p:spPr>
          <a:xfrm>
            <a:off x="0" y="821204"/>
            <a:ext cx="8102778" cy="3494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Objective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eddy-resolving OGCMs tend to simulate more (less) energetic eddy-rich (eddy-poor) regions with a smaller (larger) spatial extent with the metric eddy kinetic energy intensity. Here, we investigate the performance of eddy-resolving OGCMs in simulating the density of mesoscale eddies using EKE under the Eulerian framework from four eddy-resolving experiments following the OMIP-2 protocol and two additional experiments of IAP-LICOM forced by different atmospheric reanalysis products and eddy properties under the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framework from two experiments of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IAP-LICOM.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Approach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Analyzing high resolution ocean model output on the EKE from 4 different models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Results/Impacts: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show that although the eddy-resolving OGCMs can capture the spatial characteristics of mean global mesoscale variability, the global surface EI is underestimated by approximately 25%–45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similar to the previous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studies. We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divide the global ocean into eddy-rich and eddy-poor regions according to the global spatial STD in each mean EKE distribution. We find that the eddy-resolving OGCMs tend to simulate more (less) energetic eddies in eddy-rich (eddy-poor) regions with a smaller (larger) spatial coverage based on the metric EKE. In general, the eddy-resolving OGCMs simulate an approximately 27%–60% larger EI than the observed ones in the eddy-rich regions. Coincidently, the spatial coverage of the eddy-rich regions takes only 11%–15% of the global ocean in five out of six model simulations which is 5%–10% less than the observation (the exception is FSU-HYCOM_JRA). After the coherent eddies are identified, the eddy properties show that the overestimation of EKE in the eddy-rich regions is more contributed by the mesoscale eddy intensity than eddy frequency and is more prominent when mesoscale eddies are in their growth stage. </a:t>
            </a:r>
          </a:p>
        </p:txBody>
      </p:sp>
      <p:pic>
        <p:nvPicPr>
          <p:cNvPr id="7" name="Picture 4" descr="Image result for nca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235" y="6272448"/>
            <a:ext cx="1746548" cy="5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02778" y="3767707"/>
            <a:ext cx="419443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Agency FB" panose="020B0503020202020204" pitchFamily="34" charset="0"/>
                <a:cs typeface="Times New Roman" panose="02020603050405020304" pitchFamily="18" charset="0"/>
              </a:rPr>
              <a:t>Figure 1. </a:t>
            </a:r>
            <a:r>
              <a:rPr lang="en-US" sz="1200" dirty="0">
                <a:latin typeface="Agency FB" panose="020B0503020202020204" pitchFamily="34" charset="0"/>
              </a:rPr>
              <a:t>Mean surface eddy kinetic energy (EKE, cm 2/s 2) for (a) </a:t>
            </a:r>
            <a:r>
              <a:rPr lang="en-US" sz="1200" dirty="0" err="1">
                <a:latin typeface="Agency FB" panose="020B0503020202020204" pitchFamily="34" charset="0"/>
              </a:rPr>
              <a:t>AVISO_ssha</a:t>
            </a:r>
            <a:r>
              <a:rPr lang="en-US" sz="1200" dirty="0">
                <a:latin typeface="Agency FB" panose="020B0503020202020204" pitchFamily="34" charset="0"/>
              </a:rPr>
              <a:t>, (b) IAP-</a:t>
            </a:r>
            <a:r>
              <a:rPr lang="en-US" sz="1200" dirty="0" err="1">
                <a:latin typeface="Agency FB" panose="020B0503020202020204" pitchFamily="34" charset="0"/>
              </a:rPr>
              <a:t>LICOM_JRA_ssha</a:t>
            </a:r>
            <a:r>
              <a:rPr lang="en-US" sz="1200" dirty="0">
                <a:latin typeface="Agency FB" panose="020B0503020202020204" pitchFamily="34" charset="0"/>
              </a:rPr>
              <a:t>, (c) IAP-</a:t>
            </a:r>
            <a:r>
              <a:rPr lang="en-US" sz="1200" dirty="0" err="1">
                <a:latin typeface="Agency FB" panose="020B0503020202020204" pitchFamily="34" charset="0"/>
              </a:rPr>
              <a:t>LICOM_JRA_uv</a:t>
            </a:r>
            <a:r>
              <a:rPr lang="en-US" sz="1200" dirty="0">
                <a:latin typeface="Agency FB" panose="020B0503020202020204" pitchFamily="34" charset="0"/>
              </a:rPr>
              <a:t>, (d) FSU-</a:t>
            </a:r>
            <a:r>
              <a:rPr lang="en-US" sz="1200" dirty="0" err="1">
                <a:latin typeface="Agency FB" panose="020B0503020202020204" pitchFamily="34" charset="0"/>
              </a:rPr>
              <a:t>HYCOM_JRA_uv</a:t>
            </a:r>
            <a:r>
              <a:rPr lang="en-US" sz="1200" dirty="0">
                <a:latin typeface="Agency FB" panose="020B0503020202020204" pitchFamily="34" charset="0"/>
              </a:rPr>
              <a:t>, (</a:t>
            </a:r>
            <a:r>
              <a:rPr lang="en-US" sz="1200" dirty="0" smtClean="0">
                <a:latin typeface="Agency FB" panose="020B0503020202020204" pitchFamily="34" charset="0"/>
              </a:rPr>
              <a:t>e) AWI-</a:t>
            </a:r>
            <a:r>
              <a:rPr lang="en-US" sz="1200" dirty="0" err="1" smtClean="0">
                <a:latin typeface="Agency FB" panose="020B0503020202020204" pitchFamily="34" charset="0"/>
              </a:rPr>
              <a:t>FESOM_JRA_uv</a:t>
            </a:r>
            <a:r>
              <a:rPr lang="en-US" sz="1200" dirty="0">
                <a:latin typeface="Agency FB" panose="020B0503020202020204" pitchFamily="34" charset="0"/>
              </a:rPr>
              <a:t>, and (f) NCAR-</a:t>
            </a:r>
            <a:r>
              <a:rPr lang="en-US" sz="1200" dirty="0" err="1">
                <a:latin typeface="Agency FB" panose="020B0503020202020204" pitchFamily="34" charset="0"/>
              </a:rPr>
              <a:t>POP_JRA_uv</a:t>
            </a:r>
            <a:r>
              <a:rPr lang="en-US" sz="1200" dirty="0">
                <a:latin typeface="Agency FB" panose="020B0503020202020204" pitchFamily="34" charset="0"/>
              </a:rPr>
              <a:t> during 1993–2018. The black contours in (a)–(f) are the global spatial standard deviation (STD; labeled in </a:t>
            </a:r>
            <a:r>
              <a:rPr lang="en-US" sz="1200" dirty="0" smtClean="0">
                <a:latin typeface="Agency FB" panose="020B0503020202020204" pitchFamily="34" charset="0"/>
              </a:rPr>
              <a:t>each panel</a:t>
            </a:r>
            <a:r>
              <a:rPr lang="en-US" sz="1200" dirty="0">
                <a:latin typeface="Agency FB" panose="020B0503020202020204" pitchFamily="34" charset="0"/>
              </a:rPr>
              <a:t>) for each mean EKE distribution. The spatial pattern correlation coefficients (SPCCs) between each simulation and </a:t>
            </a:r>
            <a:r>
              <a:rPr lang="en-US" sz="1200" dirty="0" err="1">
                <a:latin typeface="Agency FB" panose="020B0503020202020204" pitchFamily="34" charset="0"/>
              </a:rPr>
              <a:t>AVISO_ssha</a:t>
            </a:r>
            <a:r>
              <a:rPr lang="en-US" sz="1200" dirty="0">
                <a:latin typeface="Agency FB" panose="020B0503020202020204" pitchFamily="34" charset="0"/>
              </a:rPr>
              <a:t> are also labeled in the top </a:t>
            </a:r>
            <a:r>
              <a:rPr lang="en-US" sz="1200" dirty="0" smtClean="0">
                <a:latin typeface="Agency FB" panose="020B0503020202020204" pitchFamily="34" charset="0"/>
              </a:rPr>
              <a:t>right of </a:t>
            </a:r>
            <a:r>
              <a:rPr lang="en-US" sz="1200" dirty="0">
                <a:latin typeface="Agency FB" panose="020B0503020202020204" pitchFamily="34" charset="0"/>
              </a:rPr>
              <a:t>panels (b)–(f). The energy intensity (EI, cm 2/s 2/km 2) for </a:t>
            </a:r>
            <a:r>
              <a:rPr lang="en-US" sz="1200" dirty="0" err="1">
                <a:latin typeface="Agency FB" panose="020B0503020202020204" pitchFamily="34" charset="0"/>
              </a:rPr>
              <a:t>AVISO_ssha</a:t>
            </a:r>
            <a:r>
              <a:rPr lang="en-US" sz="1200" dirty="0">
                <a:latin typeface="Agency FB" panose="020B0503020202020204" pitchFamily="34" charset="0"/>
              </a:rPr>
              <a:t> (black bars) and different simulated EKE data sets (colored bars) over (g) the global ocean, (</a:t>
            </a:r>
            <a:r>
              <a:rPr lang="en-US" sz="1200" dirty="0" smtClean="0">
                <a:latin typeface="Agency FB" panose="020B0503020202020204" pitchFamily="34" charset="0"/>
              </a:rPr>
              <a:t>h) eddy-rich </a:t>
            </a:r>
            <a:r>
              <a:rPr lang="en-US" sz="1200" dirty="0">
                <a:latin typeface="Agency FB" panose="020B0503020202020204" pitchFamily="34" charset="0"/>
              </a:rPr>
              <a:t>regions, and (</a:t>
            </a:r>
            <a:r>
              <a:rPr lang="en-US" sz="1200" dirty="0" err="1">
                <a:latin typeface="Agency FB" panose="020B0503020202020204" pitchFamily="34" charset="0"/>
              </a:rPr>
              <a:t>i</a:t>
            </a:r>
            <a:r>
              <a:rPr lang="en-US" sz="1200" dirty="0">
                <a:latin typeface="Agency FB" panose="020B0503020202020204" pitchFamily="34" charset="0"/>
              </a:rPr>
              <a:t>) eddy-poor regions are also shown, respectively. </a:t>
            </a:r>
            <a:r>
              <a:rPr lang="en-US" sz="1200" dirty="0" smtClean="0">
                <a:latin typeface="Agency FB" panose="020B0503020202020204" pitchFamily="34" charset="0"/>
              </a:rPr>
              <a:t>The black </a:t>
            </a:r>
            <a:r>
              <a:rPr lang="en-US" sz="1200" dirty="0">
                <a:latin typeface="Agency FB" panose="020B0503020202020204" pitchFamily="34" charset="0"/>
              </a:rPr>
              <a:t>dashed lines in (g)–(</a:t>
            </a:r>
            <a:r>
              <a:rPr lang="en-US" sz="1200" dirty="0" err="1">
                <a:latin typeface="Agency FB" panose="020B0503020202020204" pitchFamily="34" charset="0"/>
              </a:rPr>
              <a:t>i</a:t>
            </a:r>
            <a:r>
              <a:rPr lang="en-US" sz="1200" dirty="0">
                <a:latin typeface="Agency FB" panose="020B0503020202020204" pitchFamily="34" charset="0"/>
              </a:rPr>
              <a:t>) are the results for </a:t>
            </a:r>
            <a:r>
              <a:rPr lang="en-US" sz="1200" dirty="0" err="1">
                <a:latin typeface="Agency FB" panose="020B0503020202020204" pitchFamily="34" charset="0"/>
              </a:rPr>
              <a:t>AVISO_ssha</a:t>
            </a:r>
            <a:r>
              <a:rPr lang="en-US" sz="1200" dirty="0">
                <a:latin typeface="Agency FB" panose="020B0503020202020204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2101" y="485246"/>
            <a:ext cx="4184683" cy="314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86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5937</TotalTime>
  <Words>561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Agency FB</vt:lpstr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Pritchard</dc:creator>
  <cp:lastModifiedBy>Stephanie Shearer</cp:lastModifiedBy>
  <cp:revision>71</cp:revision>
  <dcterms:created xsi:type="dcterms:W3CDTF">2019-01-21T20:59:35Z</dcterms:created>
  <dcterms:modified xsi:type="dcterms:W3CDTF">2022-09-07T16:15:24Z</dcterms:modified>
</cp:coreProperties>
</file>