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8602F13-B018-7CD3-DE52-B0D262DDA70D}" name="Wilburn, Matthew S" initials="WMS" userId="S::Matthew.Wilburn@pnnl.gov::1bc66fb5-94f0-41ef-928a-bfd916df0b3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2" clrIdx="0">
    <p:extLst>
      <p:ext uri="{19B8F6BF-5375-455C-9EA6-DF929625EA0E}">
        <p15:presenceInfo xmlns:p15="http://schemas.microsoft.com/office/powerpoint/2012/main" userId="S::beth.mundy@pnnl.gov::09c03546-1d2d-4d82-89e1-bb5e2a2e687b" providerId="AD"/>
      </p:ext>
    </p:extLst>
  </p:cmAuthor>
  <p:cmAuthor id="2" name="Hu, Huancui" initials="HH" lastIdx="1" clrIdx="1">
    <p:extLst>
      <p:ext uri="{19B8F6BF-5375-455C-9EA6-DF929625EA0E}">
        <p15:presenceInfo xmlns:p15="http://schemas.microsoft.com/office/powerpoint/2012/main" userId="S::huancui.hu@pnnl.gov::838ff452-b27e-4890-a8aa-511787199082" providerId="AD"/>
      </p:ext>
    </p:extLst>
  </p:cmAuthor>
  <p:cmAuthor id="3" name="Campbell, Holly M" initials="CHM" lastIdx="4" clrIdx="2">
    <p:extLst>
      <p:ext uri="{19B8F6BF-5375-455C-9EA6-DF929625EA0E}">
        <p15:presenceInfo xmlns:p15="http://schemas.microsoft.com/office/powerpoint/2012/main" userId="S::holly.campbell@pnnl.gov::c4d0878e-c000-43c1-808f-30e12e26e7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36"/>
    <p:restoredTop sz="93512" autoAdjust="0"/>
  </p:normalViewPr>
  <p:slideViewPr>
    <p:cSldViewPr snapToGrid="0" snapToObjects="1">
      <p:cViewPr varScale="1">
        <p:scale>
          <a:sx n="104" d="100"/>
          <a:sy n="104" d="100"/>
        </p:scale>
        <p:origin x="168"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DDCA9005-BA0D-4B31-BE68-A1079D18BC41}"/>
    <pc:docChg chg="custSel delSld modSld">
      <pc:chgData name="Mundy, Beth E" userId="09c03546-1d2d-4d82-89e1-bb5e2a2e687b" providerId="ADAL" clId="{DDCA9005-BA0D-4B31-BE68-A1079D18BC41}" dt="2023-03-26T19:02:41.649" v="1" actId="478"/>
      <pc:docMkLst>
        <pc:docMk/>
      </pc:docMkLst>
      <pc:sldChg chg="delSp mod">
        <pc:chgData name="Mundy, Beth E" userId="09c03546-1d2d-4d82-89e1-bb5e2a2e687b" providerId="ADAL" clId="{DDCA9005-BA0D-4B31-BE68-A1079D18BC41}" dt="2023-03-26T19:02:41.649" v="1" actId="478"/>
        <pc:sldMkLst>
          <pc:docMk/>
          <pc:sldMk cId="4173244367" sldId="256"/>
        </pc:sldMkLst>
        <pc:spChg chg="del">
          <ac:chgData name="Mundy, Beth E" userId="09c03546-1d2d-4d82-89e1-bb5e2a2e687b" providerId="ADAL" clId="{DDCA9005-BA0D-4B31-BE68-A1079D18BC41}" dt="2023-03-26T19:02:41.649" v="1" actId="478"/>
          <ac:spMkLst>
            <pc:docMk/>
            <pc:sldMk cId="4173244367" sldId="256"/>
            <ac:spMk id="2" creationId="{BB11236B-B2FE-D30B-431D-55C42CBEBCC3}"/>
          </ac:spMkLst>
        </pc:spChg>
      </pc:sldChg>
      <pc:sldChg chg="del">
        <pc:chgData name="Mundy, Beth E" userId="09c03546-1d2d-4d82-89e1-bb5e2a2e687b" providerId="ADAL" clId="{DDCA9005-BA0D-4B31-BE68-A1079D18BC41}" dt="2023-03-26T19:02:39.395" v="0" actId="47"/>
        <pc:sldMkLst>
          <pc:docMk/>
          <pc:sldMk cId="1367137982" sldId="257"/>
        </pc:sldMkLst>
      </pc:sldChg>
    </pc:docChg>
  </pc:docChgLst>
  <pc:docChgLst>
    <pc:chgData name="Mundy, Beth E" userId="09c03546-1d2d-4d82-89e1-bb5e2a2e687b" providerId="ADAL" clId="{7CC03DFB-FA33-47F7-A985-741FEDFC8E6C}"/>
    <pc:docChg chg="">
      <pc:chgData name="Mundy, Beth E" userId="09c03546-1d2d-4d82-89e1-bb5e2a2e687b" providerId="ADAL" clId="{7CC03DFB-FA33-47F7-A985-741FEDFC8E6C}" dt="2023-03-31T20:51:30.507" v="0"/>
      <pc:docMkLst>
        <pc:docMk/>
      </pc:docMkLst>
      <pc:sldChg chg="delCm">
        <pc:chgData name="Mundy, Beth E" userId="09c03546-1d2d-4d82-89e1-bb5e2a2e687b" providerId="ADAL" clId="{7CC03DFB-FA33-47F7-A985-741FEDFC8E6C}" dt="2023-03-31T20:51:30.507" v="0"/>
        <pc:sldMkLst>
          <pc:docMk/>
          <pc:sldMk cId="4173244367"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D6BB5F-6A28-435E-B1DB-8FB9E3F6A89E}" type="datetimeFigureOut">
              <a:rPr lang="en-US" smtClean="0"/>
              <a:t>3/31/2023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942487-CD2F-41A2-9AB3-8EE000496928}" type="slidenum">
              <a:rPr lang="en-US" smtClean="0"/>
              <a:t>‹#›</a:t>
            </a:fld>
            <a:endParaRPr lang="en-US"/>
          </a:p>
        </p:txBody>
      </p:sp>
    </p:spTree>
    <p:extLst>
      <p:ext uri="{BB962C8B-B14F-4D97-AF65-F5344CB8AC3E}">
        <p14:creationId xmlns:p14="http://schemas.microsoft.com/office/powerpoint/2010/main" val="197007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788640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331463546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3/31/2023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24280289"/>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52399" y="1015322"/>
            <a:ext cx="6096000" cy="5798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400" dirty="0"/>
              <a:t>Examine the likelihood of flooding associated with mesoscale convective systems (MCSs) clustered in space and time and understand the factors that contribute to an increased flood risk for clustered MCSs compared to non-clustered MCSs.</a:t>
            </a:r>
          </a:p>
          <a:p>
            <a:pPr marL="285750" indent="-285750">
              <a:spcBef>
                <a:spcPct val="15000"/>
              </a:spcBef>
              <a:buFont typeface="Arial" pitchFamily="34" charset="0"/>
              <a:buChar char="●"/>
              <a:defRPr/>
            </a:pPr>
            <a:endParaRPr lang="en-US" sz="1400" dirty="0"/>
          </a:p>
          <a:p>
            <a:pPr marL="231775" indent="-231775" algn="ctr">
              <a:spcBef>
                <a:spcPct val="15000"/>
              </a:spcBef>
              <a:defRPr/>
            </a:pPr>
            <a:r>
              <a:rPr lang="en-US" sz="1600" b="1" dirty="0"/>
              <a:t>Approach</a:t>
            </a:r>
          </a:p>
          <a:p>
            <a:pPr marL="285750" indent="-285750">
              <a:spcBef>
                <a:spcPct val="15000"/>
              </a:spcBef>
              <a:buFont typeface="Arial" pitchFamily="34" charset="0"/>
              <a:buChar char="●"/>
              <a:defRPr/>
            </a:pPr>
            <a:r>
              <a:rPr lang="en-US" sz="1400" dirty="0"/>
              <a:t>Identify MCS clusters using a high-resolution MCS dataset. </a:t>
            </a:r>
          </a:p>
          <a:p>
            <a:pPr marL="285750" indent="-285750">
              <a:spcBef>
                <a:spcPct val="15000"/>
              </a:spcBef>
              <a:buFont typeface="Arial" pitchFamily="34" charset="0"/>
              <a:buChar char="●"/>
              <a:defRPr/>
            </a:pPr>
            <a:r>
              <a:rPr lang="en-US" sz="1400" dirty="0"/>
              <a:t>Link clustered and non-clustered MCSs with flooding events from the Storm Events Database.</a:t>
            </a:r>
          </a:p>
          <a:p>
            <a:pPr marL="285750" indent="-285750">
              <a:spcBef>
                <a:spcPct val="15000"/>
              </a:spcBef>
              <a:buFont typeface="Arial" pitchFamily="34" charset="0"/>
              <a:buChar char="●"/>
              <a:defRPr/>
            </a:pPr>
            <a:r>
              <a:rPr lang="en-US" sz="1400" dirty="0"/>
              <a:t>Examine how MCS characteristics and initial soil wetness affect flood occurrence.</a:t>
            </a:r>
          </a:p>
          <a:p>
            <a:pPr marL="285750" indent="-285750">
              <a:spcBef>
                <a:spcPct val="15000"/>
              </a:spcBef>
              <a:buFont typeface="Arial" pitchFamily="34" charset="0"/>
              <a:buChar char="●"/>
              <a:defRPr/>
            </a:pPr>
            <a:endParaRPr lang="en-US" sz="1400" dirty="0"/>
          </a:p>
          <a:p>
            <a:pPr algn="ctr" eaLnBrk="1" hangingPunct="1">
              <a:spcBef>
                <a:spcPct val="15000"/>
              </a:spcBef>
              <a:buFontTx/>
              <a:buNone/>
            </a:pPr>
            <a:r>
              <a:rPr lang="en-US" altLang="en-US" sz="1600" b="1" dirty="0"/>
              <a:t>Impact</a:t>
            </a:r>
          </a:p>
          <a:p>
            <a:pPr marL="285750" indent="-285750">
              <a:spcBef>
                <a:spcPct val="15000"/>
              </a:spcBef>
              <a:buFont typeface="Arial" pitchFamily="34" charset="0"/>
              <a:buChar char="●"/>
              <a:defRPr/>
            </a:pPr>
            <a:r>
              <a:rPr lang="en-US" sz="1400" dirty="0"/>
              <a:t>Of flood-producing MCSs, a clustered MCS produces more and longer-lasting floods than a non-clustered MCS in the studied regime. </a:t>
            </a:r>
          </a:p>
          <a:p>
            <a:pPr marL="285750" indent="-285750">
              <a:spcBef>
                <a:spcPct val="15000"/>
              </a:spcBef>
              <a:buFont typeface="Arial" pitchFamily="34" charset="0"/>
              <a:buChar char="●"/>
              <a:defRPr/>
            </a:pPr>
            <a:r>
              <a:rPr lang="en-US" sz="1400" dirty="0"/>
              <a:t>Clustered MCSs are more effective at producing floods than non-clustered MCSs due to their significantly greater rainfall volumes as well as wetter initial soil conditions.</a:t>
            </a:r>
          </a:p>
          <a:p>
            <a:pPr marL="285750" indent="-285750">
              <a:spcBef>
                <a:spcPct val="15000"/>
              </a:spcBef>
              <a:buFont typeface="Arial" pitchFamily="34" charset="0"/>
              <a:buChar char="●"/>
              <a:defRPr/>
            </a:pPr>
            <a:r>
              <a:rPr lang="en-US" sz="1400" dirty="0"/>
              <a:t>The wetter initial soil conditions associated with clustered MCSs are induced by the successive rainfall from multiple MCSs within the same cluster in overlapping areas.</a:t>
            </a:r>
          </a:p>
          <a:p>
            <a:pPr marL="285750" indent="-285750">
              <a:spcBef>
                <a:spcPct val="15000"/>
              </a:spcBef>
              <a:buFont typeface="Arial" pitchFamily="34" charset="0"/>
              <a:buChar char="●"/>
              <a:defRPr/>
            </a:pPr>
            <a:r>
              <a:rPr lang="en-US" sz="1400" dirty="0"/>
              <a:t>The significant role of clustered MCSs in producing floods highlights the importance of better understanding and modeling clustered MCSs. </a:t>
            </a:r>
          </a:p>
        </p:txBody>
      </p:sp>
      <p:sp>
        <p:nvSpPr>
          <p:cNvPr id="12" name="TextBox 11"/>
          <p:cNvSpPr txBox="1"/>
          <p:nvPr/>
        </p:nvSpPr>
        <p:spPr>
          <a:xfrm>
            <a:off x="6525789" y="4549785"/>
            <a:ext cx="5493096" cy="1384995"/>
          </a:xfrm>
          <a:prstGeom prst="rect">
            <a:avLst/>
          </a:prstGeom>
          <a:solidFill>
            <a:schemeClr val="bg1"/>
          </a:solidFill>
        </p:spPr>
        <p:txBody>
          <a:bodyPr wrap="square" rtlCol="0">
            <a:spAutoFit/>
          </a:bodyPr>
          <a:lstStyle/>
          <a:p>
            <a:r>
              <a:rPr lang="en-US" sz="1200" b="1" dirty="0">
                <a:solidFill>
                  <a:srgbClr val="0000FF"/>
                </a:solidFill>
                <a:latin typeface="Arial" charset="0"/>
              </a:rPr>
              <a:t>Flood occurrence (left y-axis) and duration (right y-axis) associated with non-clustered and clustered MCSs over the central-eastern U.S. during April–August 2007–2017. The colors on the boxplots represent different flood types and show that clustered MCSs produce more floods than non-clustered MCSs. This is particularly clear for slow rising floods (blue). The floods associated with clustered MCSs also last significantly longer for all flood types.</a:t>
            </a:r>
          </a:p>
        </p:txBody>
      </p:sp>
      <p:sp>
        <p:nvSpPr>
          <p:cNvPr id="3076" name="Rectangle 5"/>
          <p:cNvSpPr>
            <a:spLocks noChangeArrowheads="1"/>
          </p:cNvSpPr>
          <p:nvPr/>
        </p:nvSpPr>
        <p:spPr bwMode="auto">
          <a:xfrm>
            <a:off x="0" y="-7613"/>
            <a:ext cx="121920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500" b="1" dirty="0">
                <a:solidFill>
                  <a:srgbClr val="000000"/>
                </a:solidFill>
              </a:rPr>
              <a:t>Clustered Mesoscale Convective Systems Produce Frequent and Long-Lasting Floods in the Central-Eastern U.S.</a:t>
            </a:r>
          </a:p>
        </p:txBody>
      </p:sp>
      <p:sp>
        <p:nvSpPr>
          <p:cNvPr id="3077" name="Text Box 6"/>
          <p:cNvSpPr txBox="1">
            <a:spLocks noChangeArrowheads="1"/>
          </p:cNvSpPr>
          <p:nvPr/>
        </p:nvSpPr>
        <p:spPr bwMode="auto">
          <a:xfrm>
            <a:off x="6673244" y="6171240"/>
            <a:ext cx="5370393"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dirty="0">
                <a:solidFill>
                  <a:srgbClr val="000000"/>
                </a:solidFill>
              </a:rPr>
              <a:t>Hu, H., Z. Feng, and L. R. Leung, “Quantifying Flood Frequency Associated with Clustered Mesoscale Convective Systems in the United States,” </a:t>
            </a:r>
            <a:r>
              <a:rPr lang="en-US" sz="1000" i="1" dirty="0">
                <a:solidFill>
                  <a:srgbClr val="000000"/>
                </a:solidFill>
              </a:rPr>
              <a:t>J. </a:t>
            </a:r>
            <a:r>
              <a:rPr lang="en-US" sz="1000" i="1" dirty="0" err="1">
                <a:solidFill>
                  <a:srgbClr val="000000"/>
                </a:solidFill>
              </a:rPr>
              <a:t>Hydrometeorol</a:t>
            </a:r>
            <a:r>
              <a:rPr lang="en-US" sz="1000" i="1" dirty="0">
                <a:solidFill>
                  <a:srgbClr val="000000"/>
                </a:solidFill>
              </a:rPr>
              <a:t>.</a:t>
            </a:r>
            <a:r>
              <a:rPr lang="en-US" sz="1000" dirty="0">
                <a:solidFill>
                  <a:srgbClr val="000000"/>
                </a:solidFill>
              </a:rPr>
              <a:t>, </a:t>
            </a:r>
            <a:r>
              <a:rPr lang="en-US" sz="1000" b="1" dirty="0">
                <a:solidFill>
                  <a:srgbClr val="000000"/>
                </a:solidFill>
              </a:rPr>
              <a:t>23,</a:t>
            </a:r>
            <a:r>
              <a:rPr lang="en-US" sz="1000" dirty="0">
                <a:solidFill>
                  <a:srgbClr val="000000"/>
                </a:solidFill>
              </a:rPr>
              <a:t> (2022). [DOI: 10.1175/JHM-D-22-0038.1]</a:t>
            </a:r>
          </a:p>
        </p:txBody>
      </p:sp>
      <p:sp>
        <p:nvSpPr>
          <p:cNvPr id="4" name="TextBox 3">
            <a:extLst>
              <a:ext uri="{FF2B5EF4-FFF2-40B4-BE49-F238E27FC236}">
                <a16:creationId xmlns:a16="http://schemas.microsoft.com/office/drawing/2014/main" id="{E934937E-9FE0-C340-946E-5C7CBC2987C3}"/>
              </a:ext>
            </a:extLst>
          </p:cNvPr>
          <p:cNvSpPr txBox="1"/>
          <p:nvPr/>
        </p:nvSpPr>
        <p:spPr>
          <a:xfrm>
            <a:off x="-1229710" y="2490952"/>
            <a:ext cx="184731" cy="369332"/>
          </a:xfrm>
          <a:prstGeom prst="rect">
            <a:avLst/>
          </a:prstGeom>
          <a:noFill/>
        </p:spPr>
        <p:txBody>
          <a:bodyPr wrap="none" rtlCol="0">
            <a:spAutoFit/>
          </a:bodyPr>
          <a:lstStyle/>
          <a:p>
            <a:endParaRPr lang="en-US"/>
          </a:p>
        </p:txBody>
      </p:sp>
      <p:sp>
        <p:nvSpPr>
          <p:cNvPr id="6" name="Rectangle 3">
            <a:extLst>
              <a:ext uri="{FF2B5EF4-FFF2-40B4-BE49-F238E27FC236}">
                <a16:creationId xmlns:a16="http://schemas.microsoft.com/office/drawing/2014/main" id="{3BAE70BA-8B70-2745-9E9A-D18DFEBBC04F}"/>
              </a:ext>
            </a:extLst>
          </p:cNvPr>
          <p:cNvSpPr>
            <a:spLocks noChangeArrowheads="1"/>
          </p:cNvSpPr>
          <p:nvPr/>
        </p:nvSpPr>
        <p:spPr bwMode="auto">
          <a:xfrm>
            <a:off x="1524000" y="354241"/>
            <a:ext cx="2071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sz="800" dirty="0">
                <a:latin typeface="Calibri" panose="020F0502020204030204" pitchFamily="34" charset="0"/>
                <a:ea typeface="SimSun" panose="02010600030101010101" pitchFamily="2" charset="-122"/>
                <a:cs typeface="Times New Roman" panose="02020603050405020304" pitchFamily="18" charset="0"/>
              </a:rPr>
              <a:t> </a:t>
            </a:r>
            <a:endParaRPr lang="en-US" altLang="en-US" dirty="0">
              <a:latin typeface="Arial" panose="020B0604020202020204" pitchFamily="34" charset="0"/>
            </a:endParaRPr>
          </a:p>
        </p:txBody>
      </p:sp>
      <p:pic>
        <p:nvPicPr>
          <p:cNvPr id="7" name="Picture 6">
            <a:extLst>
              <a:ext uri="{FF2B5EF4-FFF2-40B4-BE49-F238E27FC236}">
                <a16:creationId xmlns:a16="http://schemas.microsoft.com/office/drawing/2014/main" id="{B717D1F0-2C90-30CE-050A-C83F29454157}"/>
              </a:ext>
            </a:extLst>
          </p:cNvPr>
          <p:cNvPicPr>
            <a:picLocks noChangeAspect="1"/>
          </p:cNvPicPr>
          <p:nvPr/>
        </p:nvPicPr>
        <p:blipFill>
          <a:blip r:embed="rId3"/>
          <a:stretch>
            <a:fillRect/>
          </a:stretch>
        </p:blipFill>
        <p:spPr>
          <a:xfrm>
            <a:off x="6646964" y="1431386"/>
            <a:ext cx="5202619" cy="2601310"/>
          </a:xfrm>
          <a:prstGeom prst="rect">
            <a:avLst/>
          </a:prstGeom>
        </p:spPr>
      </p:pic>
      <p:sp>
        <p:nvSpPr>
          <p:cNvPr id="5" name="TextBox 4">
            <a:extLst>
              <a:ext uri="{FF2B5EF4-FFF2-40B4-BE49-F238E27FC236}">
                <a16:creationId xmlns:a16="http://schemas.microsoft.com/office/drawing/2014/main" id="{9B069886-B030-FB05-BCDF-66F69BB2A884}"/>
              </a:ext>
            </a:extLst>
          </p:cNvPr>
          <p:cNvSpPr txBox="1"/>
          <p:nvPr/>
        </p:nvSpPr>
        <p:spPr>
          <a:xfrm>
            <a:off x="-1618593" y="1250731"/>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4173244367"/>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RGCM/MSD</Funding>
    <SlideDescription xmlns="http://schemas.microsoft.com/sharepoint/v3" xsi:nil="true"/>
  </documentManagement>
</p:properties>
</file>

<file path=customXml/itemProps1.xml><?xml version="1.0" encoding="utf-8"?>
<ds:datastoreItem xmlns:ds="http://schemas.openxmlformats.org/officeDocument/2006/customXml" ds:itemID="{35004E28-A7B0-4819-902B-EF561B35B0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C7A551-2C48-463A-B263-055436B027AB}">
  <ds:schemaRefs>
    <ds:schemaRef ds:uri="http://schemas.microsoft.com/sharepoint/v3"/>
    <ds:schemaRef ds:uri="http://schemas.microsoft.com/office/2006/documentManagement/types"/>
    <ds:schemaRef ds:uri="http://schemas.microsoft.com/office/infopath/2007/PartnerControls"/>
    <ds:schemaRef ds:uri="http://purl.org/dc/elements/1.1/"/>
    <ds:schemaRef ds:uri="http://purl.org/dc/dcmitype/"/>
    <ds:schemaRef ds:uri="http://schemas.microsoft.com/office/2006/metadata/properties"/>
    <ds:schemaRef ds:uri="http://schemas.openxmlformats.org/package/2006/metadata/core-properties"/>
    <ds:schemaRef ds:uri="3f367a74-7294-440b-bcf2-615eafc1d48f"/>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11064</TotalTime>
  <Words>310</Words>
  <Application>Microsoft Office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Dong-etal-SubseasonalPrec-GRL-January2019-f</dc:title>
  <dc:creator>Davis, Emily L</dc:creator>
  <dc:description/>
  <cp:lastModifiedBy>Mundy, Beth E</cp:lastModifiedBy>
  <cp:revision>149</cp:revision>
  <cp:lastPrinted>2011-05-11T17:30:12Z</cp:lastPrinted>
  <dcterms:created xsi:type="dcterms:W3CDTF">2017-11-02T21:19:41Z</dcterms:created>
  <dcterms:modified xsi:type="dcterms:W3CDTF">2023-03-31T20:51:41Z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y fmtid="{D5CDD505-2E9C-101B-9397-08002B2CF9AE}" pid="4" name="Highlight">
    <vt:lpwstr/>
  </property>
  <property fmtid="{D5CDD505-2E9C-101B-9397-08002B2CF9AE}" pid="5" name="FY">
    <vt:lpwstr/>
  </property>
  <property fmtid="{D5CDD505-2E9C-101B-9397-08002B2CF9AE}" pid="6" name="Funding">
    <vt:lpwstr>RGCM</vt:lpwstr>
  </property>
  <property fmtid="{D5CDD505-2E9C-101B-9397-08002B2CF9AE}" pid="7" name="ContentType">
    <vt:lpwstr>Slide</vt:lpwstr>
  </property>
  <property fmtid="{D5CDD505-2E9C-101B-9397-08002B2CF9AE}" pid="8" name="Presentation">
    <vt:lpwstr>Dong-etal-SubseasonalPrec-GRL-January2019-f</vt:lpwstr>
  </property>
  <property fmtid="{D5CDD505-2E9C-101B-9397-08002B2CF9AE}" pid="9" name="SlideDescription">
    <vt:lpwstr/>
  </property>
</Properties>
</file>