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8602F13-B018-7CD3-DE52-B0D262DDA70D}" name="Wilburn, Matthew S" initials="WMS" userId="S::Matthew.Wilburn@pnnl.gov::1bc66fb5-94f0-41ef-928a-bfd916df0b33" providerId="AD"/>
  <p188:author id="{0BB12022-46BE-65BB-543B-4293F4725A25}" name="Waller, Anita J" initials="WAJ" userId="S::anita.waller@pnnl.gov::b52ba0f1-61b2-4c97-815d-658d9b39bfb1" providerId="AD"/>
  <p188:author id="{5E5B1A60-6A0E-C4C7-A44B-AAE154336DFF}" name="Brettman, Allan E" initials="AB" userId="S::allan.brettman@pnnl.gov::da25bcae-0f5e-4d73-ba0d-80097dd92b7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2" clrIdx="0"/>
  <p:cmAuthor id="2" name="Hu, Huancui" initials="HH" lastIdx="1" clrIdx="1"/>
  <p:cmAuthor id="3" name="Campbell, Holly M" initials="CHM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76"/>
    <p:restoredTop sz="93469" autoAdjust="0"/>
  </p:normalViewPr>
  <p:slideViewPr>
    <p:cSldViewPr snapToGrid="0" snapToObjects="1">
      <p:cViewPr varScale="1">
        <p:scale>
          <a:sx n="119" d="100"/>
          <a:sy n="119" d="100"/>
        </p:scale>
        <p:origin x="9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8/10/relationships/authors" Target="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D6BB5F-6A28-435E-B1DB-8FB9E3F6A89E}" type="datetimeFigureOut">
              <a:rPr lang="en-US" smtClean="0"/>
              <a:t>7/25/24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42487-CD2F-41A2-9AB3-8EE000496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198523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1463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7/25/24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9" y="1015322"/>
            <a:ext cx="6096000" cy="579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Develop a water tracer tool and implementing it in the Weather Research and Forecasting Model Hydrological (WRF-Hydro) modeling system.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Use this tool to enhance physical understanding of the role of modeling lateral flow at the watershed scale.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In two sets of simulations with and without lateral flow, precipitation event-water is tagged using the water tracer tool to track how modeling lateral flow affects the process and timescale from precipitation to streamflow.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Test over two watersheds characterized by dry and wet hydroclimate regimes.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/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Lateral flow from ridges to valleys are fundamental organizers of water and energy at watershed scale</a:t>
            </a:r>
            <a:r>
              <a:rPr lang="en-US" sz="1400"/>
              <a:t>, but </a:t>
            </a:r>
            <a:r>
              <a:rPr lang="en-US" sz="1400" dirty="0"/>
              <a:t>lateral flow has been neglected in traditional land models. Integrate a water tracer model into WRF-Hydro revealing the role of modeling lateral flow in modulating the pathways and timescale that water moves from precipitation to streamflow.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Compared with simulations without lateral flow, accounting for lateral flow lengthens the time water travels in a watershed in the dry basin, while shortening the time in the wet basin.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The simulated time water spends in the wet watershed is substantially shorter than observations, indicating potential areas for improvement.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44905" y="4945854"/>
            <a:ext cx="5493096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A schematic depiction of the water tracer tool in the WRF-Hydro framework. </a:t>
            </a:r>
            <a:r>
              <a:rPr lang="en-US" sz="1200" b="1">
                <a:solidFill>
                  <a:srgbClr val="0000FF"/>
                </a:solidFill>
                <a:latin typeface="Arial" charset="0"/>
              </a:rPr>
              <a:t>Precipitation-event water </a:t>
            </a:r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can be tagged using the water tracer tool as it interacts with different storages and fluxes in a vertical column (a) and lateral pathways at routing pixels (b).  The lateral flow is mainly terrain driven, shown by an example in (c). 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522515" y="223436"/>
            <a:ext cx="1113905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500" b="1" dirty="0">
                <a:solidFill>
                  <a:srgbClr val="000000"/>
                </a:solidFill>
              </a:rPr>
              <a:t>A Water Tracer Tool to Understand the Role of Lateral Flow in Hydrologic Simulations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444905" y="6080566"/>
            <a:ext cx="5370393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000" dirty="0">
                <a:solidFill>
                  <a:srgbClr val="000000"/>
                </a:solidFill>
              </a:rPr>
              <a:t>Hu, H., L. R. Leung, F. Dominguez, D. </a:t>
            </a:r>
            <a:r>
              <a:rPr lang="en-US" sz="1000" dirty="0" err="1">
                <a:solidFill>
                  <a:srgbClr val="000000"/>
                </a:solidFill>
              </a:rPr>
              <a:t>Gochis</a:t>
            </a:r>
            <a:r>
              <a:rPr lang="en-US" sz="1000" dirty="0">
                <a:solidFill>
                  <a:srgbClr val="000000"/>
                </a:solidFill>
              </a:rPr>
              <a:t>, X. Chen, S. Good, et al (2024), “Integrating a water tracer model into </a:t>
            </a:r>
            <a:r>
              <a:rPr lang="en-US" sz="1000" dirty="0"/>
              <a:t>WRF-Hydro for characterizing the effect of lateral flow in hydrologic simulations”, </a:t>
            </a:r>
            <a:r>
              <a:rPr lang="en-US" sz="1000" i="1" dirty="0"/>
              <a:t>Water Resources. Research</a:t>
            </a:r>
            <a:r>
              <a:rPr lang="en-US" sz="1000" dirty="0"/>
              <a:t>, 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60, e2023WR034938, doi:10.1029/2023WR034938</a:t>
            </a:r>
            <a:r>
              <a:rPr lang="en-US" sz="1000" dirty="0">
                <a:effectLst/>
              </a:rPr>
              <a:t> </a:t>
            </a:r>
            <a:endParaRPr lang="en-US" sz="1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34937E-9FE0-C340-946E-5C7CBC2987C3}"/>
              </a:ext>
            </a:extLst>
          </p:cNvPr>
          <p:cNvSpPr txBox="1"/>
          <p:nvPr/>
        </p:nvSpPr>
        <p:spPr>
          <a:xfrm>
            <a:off x="-1229710" y="24909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BAE70BA-8B70-2745-9E9A-D18DFEBBC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54241"/>
            <a:ext cx="20710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069886-B030-FB05-BCDF-66F69BB2A884}"/>
              </a:ext>
            </a:extLst>
          </p:cNvPr>
          <p:cNvSpPr txBox="1"/>
          <p:nvPr/>
        </p:nvSpPr>
        <p:spPr>
          <a:xfrm>
            <a:off x="-1618593" y="125073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B6EF290-D443-DA50-4ED7-395B2219DF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5789" y="774713"/>
            <a:ext cx="4811889" cy="4171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979683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>RGCM/MSD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C7A551-2C48-463A-B263-055436B027AB}">
  <ds:schemaRefs>
    <ds:schemaRef ds:uri="3f367a74-7294-440b-bcf2-615eafc1d48f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sharepoint/v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5004E28-A7B0-4819-902B-EF561B35B0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11353</TotalTime>
  <Words>343</Words>
  <Application>Microsoft Macintosh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Dong-etal-SubseasonalPrec-GRL-January2019-f</dc:title>
  <dc:creator>Davis, Emily L</dc:creator>
  <dc:description/>
  <cp:lastModifiedBy>Brettman, Allan E</cp:lastModifiedBy>
  <cp:revision>164</cp:revision>
  <cp:lastPrinted>2024-05-28T20:28:35Z</cp:lastPrinted>
  <dcterms:created xsi:type="dcterms:W3CDTF">2017-11-02T21:19:41Z</dcterms:created>
  <dcterms:modified xsi:type="dcterms:W3CDTF">2024-07-26T00:55:23Z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  <property fmtid="{D5CDD505-2E9C-101B-9397-08002B2CF9AE}" pid="4" name="Highlight">
    <vt:lpwstr/>
  </property>
  <property fmtid="{D5CDD505-2E9C-101B-9397-08002B2CF9AE}" pid="5" name="FY">
    <vt:lpwstr/>
  </property>
  <property fmtid="{D5CDD505-2E9C-101B-9397-08002B2CF9AE}" pid="6" name="Funding">
    <vt:lpwstr>RGCM</vt:lpwstr>
  </property>
  <property fmtid="{D5CDD505-2E9C-101B-9397-08002B2CF9AE}" pid="7" name="ContentType">
    <vt:lpwstr>Slide</vt:lpwstr>
  </property>
  <property fmtid="{D5CDD505-2E9C-101B-9397-08002B2CF9AE}" pid="8" name="Presentation">
    <vt:lpwstr>Dong-etal-SubseasonalPrec-GRL-January2019-f</vt:lpwstr>
  </property>
  <property fmtid="{D5CDD505-2E9C-101B-9397-08002B2CF9AE}" pid="9" name="SlideDescription">
    <vt:lpwstr/>
  </property>
</Properties>
</file>