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602F13-B018-7CD3-DE52-B0D262DDA70D}" name="Wilburn, Matthew S" initials="WMS" userId="S::Matthew.Wilburn@pnnl.gov::1bc66fb5-94f0-41ef-928a-bfd916df0b33" providerId="AD"/>
  <p188:author id="{5E5B1A60-6A0E-C4C7-A44B-AAE154336DFF}" name="Brettman, Allan E" initials="" userId="S::allan.brettman@pnnl.gov::da25bcae-0f5e-4d73-ba0d-80097dd92b7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2" clrIdx="0"/>
  <p:cmAuthor id="2" name="Hu, Huancui" initials="HH" lastIdx="1" clrIdx="1"/>
  <p:cmAuthor id="3" name="Campbell, Holly M" initials="CHM" lastIdx="4"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586"/>
    <p:restoredTop sz="93510" autoAdjust="0"/>
  </p:normalViewPr>
  <p:slideViewPr>
    <p:cSldViewPr snapToGrid="0" snapToObjects="1">
      <p:cViewPr varScale="1">
        <p:scale>
          <a:sx n="102" d="100"/>
          <a:sy n="102" d="100"/>
        </p:scale>
        <p:origin x="216"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6BB5F-6A28-435E-B1DB-8FB9E3F6A89E}" type="datetimeFigureOut">
              <a:rPr lang="en-US" smtClean="0"/>
              <a:t>7/26/24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42487-CD2F-41A2-9AB3-8EE000496928}" type="slidenum">
              <a:rPr lang="en-US" smtClean="0"/>
              <a:t>‹#›</a:t>
            </a:fld>
            <a:endParaRPr lang="en-US"/>
          </a:p>
        </p:txBody>
      </p:sp>
    </p:spTree>
    <p:extLst>
      <p:ext uri="{BB962C8B-B14F-4D97-AF65-F5344CB8AC3E}">
        <p14:creationId xmlns:p14="http://schemas.microsoft.com/office/powerpoint/2010/main" val="19700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663016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31463546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7/26/24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428028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ournals.ametsoc.org/view/journals/hydr/25/6/JHM-D-23-0174.1.x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i.org/10.1175/JHM-D-23-017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52399" y="1015322"/>
            <a:ext cx="6096000" cy="5798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t>Examine the contribution of moisture from local evapotranspiration (ET) to local precipitation (i.e., moisture recycling) associated with mesoscale convective systems (MCSs).</a:t>
            </a:r>
          </a:p>
          <a:p>
            <a:pPr marL="285750" indent="-285750">
              <a:spcBef>
                <a:spcPct val="15000"/>
              </a:spcBef>
              <a:buFont typeface="Arial" pitchFamily="34" charset="0"/>
              <a:buChar char="●"/>
              <a:defRPr/>
            </a:pPr>
            <a:r>
              <a:rPr lang="en-US" sz="1400" dirty="0"/>
              <a:t>Understand the role of MCSs in mixing moisture from local ET vertically. </a:t>
            </a:r>
          </a:p>
          <a:p>
            <a:pPr marL="285750" indent="-285750">
              <a:spcBef>
                <a:spcPct val="15000"/>
              </a:spcBef>
              <a:buFont typeface="Arial" pitchFamily="34" charset="0"/>
              <a:buChar char="●"/>
              <a:defRPr/>
            </a:pPr>
            <a:endParaRPr lang="en-US" sz="1400" dirty="0"/>
          </a:p>
          <a:p>
            <a:pPr marL="231775" indent="-231775" algn="ctr">
              <a:spcBef>
                <a:spcPct val="15000"/>
              </a:spcBef>
              <a:defRPr/>
            </a:pPr>
            <a:r>
              <a:rPr lang="en-US" sz="1600" b="1" dirty="0"/>
              <a:t>Approach</a:t>
            </a:r>
          </a:p>
          <a:p>
            <a:pPr marL="285750" indent="-285750">
              <a:spcBef>
                <a:spcPct val="15000"/>
              </a:spcBef>
              <a:buFont typeface="Arial" pitchFamily="34" charset="0"/>
              <a:buChar char="●"/>
              <a:defRPr/>
            </a:pPr>
            <a:r>
              <a:rPr lang="en-US" sz="1400" dirty="0"/>
              <a:t>Use a water vapor tracer-enabled climate model to simulate May 2015, when more than 20 MCSs occurred over the southern Great Plains.</a:t>
            </a:r>
          </a:p>
          <a:p>
            <a:pPr marL="285750" indent="-285750">
              <a:spcBef>
                <a:spcPct val="15000"/>
              </a:spcBef>
              <a:buFont typeface="Arial" pitchFamily="34" charset="0"/>
              <a:buChar char="●"/>
              <a:defRPr/>
            </a:pPr>
            <a:r>
              <a:rPr lang="en-US" sz="1400" dirty="0"/>
              <a:t>Use water vapor tracers to tag moisture from local ET and track its transport and contribution to MCS precipitation.</a:t>
            </a:r>
          </a:p>
          <a:p>
            <a:pPr marL="285750" indent="-285750">
              <a:spcBef>
                <a:spcPct val="15000"/>
              </a:spcBef>
              <a:buFont typeface="Arial" pitchFamily="34" charset="0"/>
              <a:buChar char="●"/>
              <a:defRPr/>
            </a:pPr>
            <a:endParaRPr lang="en-US" sz="1400" dirty="0"/>
          </a:p>
          <a:p>
            <a:pPr algn="ctr" eaLnBrk="1" hangingPunct="1">
              <a:spcBef>
                <a:spcPct val="15000"/>
              </a:spcBef>
              <a:buFontTx/>
              <a:buNone/>
            </a:pPr>
            <a:r>
              <a:rPr lang="en-US" altLang="en-US" sz="1600" b="1" dirty="0"/>
              <a:t>Impact</a:t>
            </a:r>
          </a:p>
          <a:p>
            <a:pPr marL="285750" indent="-285750">
              <a:spcBef>
                <a:spcPct val="15000"/>
              </a:spcBef>
              <a:buFont typeface="Arial" pitchFamily="34" charset="0"/>
              <a:buChar char="●"/>
              <a:defRPr/>
            </a:pPr>
            <a:r>
              <a:rPr lang="en-US" sz="1400" dirty="0"/>
              <a:t>During May 2015, 76% of local ET is transported away from the southern Great Plains, while the remaining 24% is transported upward and contribute to moisture recycling. </a:t>
            </a:r>
          </a:p>
          <a:p>
            <a:pPr marL="285750" indent="-285750">
              <a:spcBef>
                <a:spcPct val="15000"/>
              </a:spcBef>
              <a:buFont typeface="Arial" pitchFamily="34" charset="0"/>
              <a:buChar char="●"/>
              <a:defRPr/>
            </a:pPr>
            <a:r>
              <a:rPr lang="en-US" sz="1400" dirty="0"/>
              <a:t>MCSs play a key role in boosting moisture recycling due to their strong upward motion, particularly in the early phases of their lifecycle that pumps local ET to the upper atmosphere. </a:t>
            </a:r>
          </a:p>
          <a:p>
            <a:pPr marL="285750" indent="-285750">
              <a:spcBef>
                <a:spcPct val="15000"/>
              </a:spcBef>
              <a:buFont typeface="Arial" pitchFamily="34" charset="0"/>
              <a:buChar char="●"/>
              <a:defRPr/>
            </a:pPr>
            <a:r>
              <a:rPr lang="en-US" sz="1400" dirty="0"/>
              <a:t>Local ET is not completely mixed with the background moisture, challenging traditional methods that quantify moisture recycling by assuming that moisture from local ET is well-mixed vertically with the background moisture.  </a:t>
            </a:r>
          </a:p>
        </p:txBody>
      </p:sp>
      <p:sp>
        <p:nvSpPr>
          <p:cNvPr id="12" name="TextBox 11"/>
          <p:cNvSpPr txBox="1"/>
          <p:nvPr/>
        </p:nvSpPr>
        <p:spPr>
          <a:xfrm>
            <a:off x="6525789" y="3321151"/>
            <a:ext cx="5493096" cy="2123658"/>
          </a:xfrm>
          <a:prstGeom prst="rect">
            <a:avLst/>
          </a:prstGeom>
          <a:solidFill>
            <a:schemeClr val="bg1"/>
          </a:solidFill>
        </p:spPr>
        <p:txBody>
          <a:bodyPr wrap="square" rtlCol="0">
            <a:spAutoFit/>
          </a:bodyPr>
          <a:lstStyle/>
          <a:p>
            <a:r>
              <a:rPr lang="en-US" sz="1200" b="1" dirty="0">
                <a:solidFill>
                  <a:srgbClr val="0000FF"/>
                </a:solidFill>
                <a:latin typeface="Arial" charset="0"/>
              </a:rPr>
              <a:t>A schematic depiction to illustrate moisture recycling associated with MCSs in the south-north cross-section (a) and west-east cross-section (b). Local evapotranspiration (green shading) from the southern Great Plains is mostly transported northward leaving the southern Great Plains (76%) while the remaining 24% is pumped upward due to the strong upward motion as MCS develops (a). The 24% local evapotranspiration pumped upward by the MCS splits into two branches in the upper atmosphere, with the westward branch primarily contributing to MCS precipitation (b). It is important to note that moisture </a:t>
            </a:r>
            <a:r>
              <a:rPr lang="en-US" sz="1200" b="1">
                <a:solidFill>
                  <a:srgbClr val="0000FF"/>
                </a:solidFill>
                <a:latin typeface="Arial" charset="0"/>
              </a:rPr>
              <a:t>from the Gulf </a:t>
            </a:r>
            <a:r>
              <a:rPr lang="en-US" sz="1200" b="1" dirty="0">
                <a:solidFill>
                  <a:srgbClr val="0000FF"/>
                </a:solidFill>
                <a:latin typeface="Arial" charset="0"/>
              </a:rPr>
              <a:t>of Mexico also provides important moisture supply for MCS precipitation (pink solid arrows in a and b).</a:t>
            </a:r>
          </a:p>
        </p:txBody>
      </p:sp>
      <p:sp>
        <p:nvSpPr>
          <p:cNvPr id="3076" name="Rectangle 5"/>
          <p:cNvSpPr>
            <a:spLocks noChangeArrowheads="1"/>
          </p:cNvSpPr>
          <p:nvPr/>
        </p:nvSpPr>
        <p:spPr bwMode="auto">
          <a:xfrm>
            <a:off x="480508" y="85009"/>
            <a:ext cx="1123098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a:spcBef>
                <a:spcPts val="0"/>
              </a:spcBef>
              <a:spcAft>
                <a:spcPts val="0"/>
              </a:spcAft>
            </a:pPr>
            <a:r>
              <a:rPr lang="en-US" sz="2400" b="1" kern="100" dirty="0">
                <a:solidFill>
                  <a:srgbClr val="333333"/>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rPr>
              <a:t>Mesoscale Convective Systems Pump Local Evapotranspiration Moisture Upward to Boost Moisture Recycling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077" name="Text Box 6"/>
          <p:cNvSpPr txBox="1">
            <a:spLocks noChangeArrowheads="1"/>
          </p:cNvSpPr>
          <p:nvPr/>
        </p:nvSpPr>
        <p:spPr bwMode="auto">
          <a:xfrm>
            <a:off x="6665359" y="5730177"/>
            <a:ext cx="5213956"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a:solidFill>
                  <a:srgbClr val="000000"/>
                </a:solidFill>
              </a:rPr>
              <a:t>Hu, H., L. R. Leung, Z. Feng and J. Marquis. “</a:t>
            </a:r>
            <a:r>
              <a:rPr lang="en-US" sz="1000" dirty="0">
                <a:solidFill>
                  <a:srgbClr val="000000"/>
                </a:solidFill>
                <a:hlinkClick r:id="rId3">
                  <a:extLst>
                    <a:ext uri="{A12FA001-AC4F-418D-AE19-62706E023703}">
                      <ahyp:hlinkClr xmlns:ahyp="http://schemas.microsoft.com/office/drawing/2018/hyperlinkcolor" val="tx"/>
                    </a:ext>
                  </a:extLst>
                </a:hlinkClick>
              </a:rPr>
              <a:t>Moisture Recycling through Pumping by Mesoscale Convective Systems</a:t>
            </a:r>
            <a:r>
              <a:rPr lang="en-US" sz="1000" dirty="0">
                <a:solidFill>
                  <a:srgbClr val="000000"/>
                </a:solidFill>
              </a:rPr>
              <a:t>”, J </a:t>
            </a:r>
            <a:r>
              <a:rPr lang="en-US" sz="1000" dirty="0" err="1">
                <a:solidFill>
                  <a:srgbClr val="000000"/>
                </a:solidFill>
              </a:rPr>
              <a:t>Hydrometeorol</a:t>
            </a:r>
            <a:r>
              <a:rPr lang="en-US" sz="1000" dirty="0">
                <a:solidFill>
                  <a:srgbClr val="000000"/>
                </a:solidFill>
              </a:rPr>
              <a:t>., 25, 867–880 (2024). [DOI:</a:t>
            </a:r>
            <a:r>
              <a:rPr lang="en-US" sz="1000" dirty="0">
                <a:solidFill>
                  <a:srgbClr val="000000"/>
                </a:solidFill>
                <a:hlinkClick r:id="rId4">
                  <a:extLst>
                    <a:ext uri="{A12FA001-AC4F-418D-AE19-62706E023703}">
                      <ahyp:hlinkClr xmlns:ahyp="http://schemas.microsoft.com/office/drawing/2018/hyperlinkcolor" val="tx"/>
                    </a:ext>
                  </a:extLst>
                </a:hlinkClick>
              </a:rPr>
              <a:t>10.1175/JHM-D-23-0174.1</a:t>
            </a:r>
            <a:r>
              <a:rPr lang="en-US" sz="1000" dirty="0">
                <a:solidFill>
                  <a:srgbClr val="000000"/>
                </a:solidFill>
              </a:rPr>
              <a:t>]</a:t>
            </a:r>
          </a:p>
        </p:txBody>
      </p:sp>
      <p:sp>
        <p:nvSpPr>
          <p:cNvPr id="4" name="TextBox 3">
            <a:extLst>
              <a:ext uri="{FF2B5EF4-FFF2-40B4-BE49-F238E27FC236}">
                <a16:creationId xmlns:a16="http://schemas.microsoft.com/office/drawing/2014/main" id="{E934937E-9FE0-C340-946E-5C7CBC2987C3}"/>
              </a:ext>
            </a:extLst>
          </p:cNvPr>
          <p:cNvSpPr txBox="1"/>
          <p:nvPr/>
        </p:nvSpPr>
        <p:spPr>
          <a:xfrm>
            <a:off x="-1229710" y="2490952"/>
            <a:ext cx="184731" cy="369332"/>
          </a:xfrm>
          <a:prstGeom prst="rect">
            <a:avLst/>
          </a:prstGeom>
          <a:noFill/>
        </p:spPr>
        <p:txBody>
          <a:bodyPr wrap="none" rtlCol="0">
            <a:spAutoFit/>
          </a:bodyPr>
          <a:lstStyle/>
          <a:p>
            <a:endParaRPr lang="en-US"/>
          </a:p>
        </p:txBody>
      </p:sp>
      <p:sp>
        <p:nvSpPr>
          <p:cNvPr id="6" name="Rectangle 3">
            <a:extLst>
              <a:ext uri="{FF2B5EF4-FFF2-40B4-BE49-F238E27FC236}">
                <a16:creationId xmlns:a16="http://schemas.microsoft.com/office/drawing/2014/main" id="{3BAE70BA-8B70-2745-9E9A-D18DFEBBC04F}"/>
              </a:ext>
            </a:extLst>
          </p:cNvPr>
          <p:cNvSpPr>
            <a:spLocks noChangeArrowheads="1"/>
          </p:cNvSpPr>
          <p:nvPr/>
        </p:nvSpPr>
        <p:spPr bwMode="auto">
          <a:xfrm>
            <a:off x="1524000" y="354241"/>
            <a:ext cx="207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800" dirty="0">
                <a:latin typeface="Calibri" panose="020F0502020204030204" pitchFamily="34" charset="0"/>
                <a:ea typeface="SimSun" panose="02010600030101010101" pitchFamily="2" charset="-122"/>
                <a:cs typeface="Times New Roman" panose="02020603050405020304" pitchFamily="18" charset="0"/>
              </a:rPr>
              <a:t> </a:t>
            </a:r>
            <a:endParaRPr lang="en-US" altLang="en-US" dirty="0">
              <a:latin typeface="Arial" panose="020B0604020202020204" pitchFamily="34" charset="0"/>
            </a:endParaRPr>
          </a:p>
        </p:txBody>
      </p:sp>
      <p:sp>
        <p:nvSpPr>
          <p:cNvPr id="5" name="TextBox 4">
            <a:extLst>
              <a:ext uri="{FF2B5EF4-FFF2-40B4-BE49-F238E27FC236}">
                <a16:creationId xmlns:a16="http://schemas.microsoft.com/office/drawing/2014/main" id="{9B069886-B030-FB05-BCDF-66F69BB2A884}"/>
              </a:ext>
            </a:extLst>
          </p:cNvPr>
          <p:cNvSpPr txBox="1"/>
          <p:nvPr/>
        </p:nvSpPr>
        <p:spPr>
          <a:xfrm>
            <a:off x="-1618593" y="1250731"/>
            <a:ext cx="184731" cy="369332"/>
          </a:xfrm>
          <a:prstGeom prst="rect">
            <a:avLst/>
          </a:prstGeom>
          <a:noFill/>
        </p:spPr>
        <p:txBody>
          <a:bodyPr wrap="none" rtlCol="0">
            <a:spAutoFit/>
          </a:bodyPr>
          <a:lstStyle/>
          <a:p>
            <a:endParaRPr lang="en-US"/>
          </a:p>
        </p:txBody>
      </p:sp>
      <p:pic>
        <p:nvPicPr>
          <p:cNvPr id="2" name="Picture 1">
            <a:extLst>
              <a:ext uri="{FF2B5EF4-FFF2-40B4-BE49-F238E27FC236}">
                <a16:creationId xmlns:a16="http://schemas.microsoft.com/office/drawing/2014/main" id="{59427194-6AF1-D005-D33A-00B060DFC2E9}"/>
              </a:ext>
            </a:extLst>
          </p:cNvPr>
          <p:cNvPicPr>
            <a:picLocks noChangeAspect="1"/>
          </p:cNvPicPr>
          <p:nvPr/>
        </p:nvPicPr>
        <p:blipFill>
          <a:blip r:embed="rId5"/>
          <a:stretch>
            <a:fillRect/>
          </a:stretch>
        </p:blipFill>
        <p:spPr>
          <a:xfrm>
            <a:off x="6324526" y="1250731"/>
            <a:ext cx="5895622" cy="1990322"/>
          </a:xfrm>
          <a:prstGeom prst="rect">
            <a:avLst/>
          </a:prstGeom>
        </p:spPr>
      </p:pic>
    </p:spTree>
    <p:extLst>
      <p:ext uri="{BB962C8B-B14F-4D97-AF65-F5344CB8AC3E}">
        <p14:creationId xmlns:p14="http://schemas.microsoft.com/office/powerpoint/2010/main" val="381114959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RGCM/MSD</Funding>
    <SlideDescription xmlns="http://schemas.microsoft.com/sharepoint/v3" xsi:nil="true"/>
  </documentManagement>
</p:properties>
</file>

<file path=customXml/itemProps1.xml><?xml version="1.0" encoding="utf-8"?>
<ds:datastoreItem xmlns:ds="http://schemas.openxmlformats.org/officeDocument/2006/customXml" ds:itemID="{35004E28-A7B0-4819-902B-EF561B35B0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C7A551-2C48-463A-B263-055436B027AB}">
  <ds:schemaRefs>
    <ds:schemaRef ds:uri="http://schemas.openxmlformats.org/package/2006/metadata/core-properties"/>
    <ds:schemaRef ds:uri="http://purl.org/dc/terms/"/>
    <ds:schemaRef ds:uri="http://schemas.microsoft.com/sharepoint/v3"/>
    <ds:schemaRef ds:uri="http://purl.org/dc/dcmitype/"/>
    <ds:schemaRef ds:uri="http://schemas.microsoft.com/office/2006/documentManagement/types"/>
    <ds:schemaRef ds:uri="http://purl.org/dc/elements/1.1/"/>
    <ds:schemaRef ds:uri="http://schemas.microsoft.com/office/2006/metadata/properties"/>
    <ds:schemaRef ds:uri="3f367a74-7294-440b-bcf2-615eafc1d48f"/>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14063</TotalTime>
  <Words>372</Words>
  <Application>Microsoft Macintosh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Dong-etal-SubseasonalPrec-GRL-January2019-f</dc:title>
  <dc:creator>Davis, Emily L</dc:creator>
  <dc:description/>
  <cp:lastModifiedBy>Brettman, Allan E</cp:lastModifiedBy>
  <cp:revision>166</cp:revision>
  <cp:lastPrinted>2011-05-11T17:30:12Z</cp:lastPrinted>
  <dcterms:created xsi:type="dcterms:W3CDTF">2017-11-02T21:19:41Z</dcterms:created>
  <dcterms:modified xsi:type="dcterms:W3CDTF">2024-07-26T19:18:41Z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Dong-etal-SubseasonalPrec-GRL-January2019-f</vt:lpwstr>
  </property>
  <property fmtid="{D5CDD505-2E9C-101B-9397-08002B2CF9AE}" pid="9" name="SlideDescription">
    <vt:lpwstr/>
  </property>
</Properties>
</file>