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3716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76"/>
    <p:restoredTop sz="96966"/>
  </p:normalViewPr>
  <p:slideViewPr>
    <p:cSldViewPr snapToGrid="0">
      <p:cViewPr varScale="1">
        <p:scale>
          <a:sx n="137" d="100"/>
          <a:sy n="137" d="100"/>
        </p:scale>
        <p:origin x="208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197187"/>
            <a:ext cx="10287000" cy="2546773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42174"/>
            <a:ext cx="10287000" cy="1766146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06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389467"/>
            <a:ext cx="295751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389467"/>
            <a:ext cx="8701088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887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6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1823721"/>
            <a:ext cx="11830050" cy="3042919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4895428"/>
            <a:ext cx="11830050" cy="1600199"/>
          </a:xfrm>
        </p:spPr>
        <p:txBody>
          <a:bodyPr/>
          <a:lstStyle>
            <a:lvl1pPr marL="0" indent="0">
              <a:buNone/>
              <a:defRPr sz="2560">
                <a:solidFill>
                  <a:schemeClr val="tx1">
                    <a:tint val="82000"/>
                  </a:schemeClr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82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7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1947333"/>
            <a:ext cx="58293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1947333"/>
            <a:ext cx="58293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7/22/24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77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389467"/>
            <a:ext cx="1183005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1793241"/>
            <a:ext cx="5802510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2672080"/>
            <a:ext cx="5802510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1793241"/>
            <a:ext cx="5831087" cy="878839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2672080"/>
            <a:ext cx="5831087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7/22/24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2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7/22/24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7/22/24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1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7680"/>
            <a:ext cx="4423767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053254"/>
            <a:ext cx="6943725" cy="5198533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194560"/>
            <a:ext cx="4423767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7/22/24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7680"/>
            <a:ext cx="4423767" cy="1706880"/>
          </a:xfr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053254"/>
            <a:ext cx="6943725" cy="5198533"/>
          </a:xfr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194560"/>
            <a:ext cx="4423767" cy="4065694"/>
          </a:xfr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EBB1D-025A-B048-869C-6F198971EB4E}" type="datetimeFigureOut">
              <a:rPr lang="en-US" smtClean="0"/>
              <a:t>7/22/24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3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389467"/>
            <a:ext cx="1183005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1947333"/>
            <a:ext cx="1183005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6780107"/>
            <a:ext cx="30861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CEBB1D-025A-B048-869C-6F198971EB4E}" type="datetimeFigureOut">
              <a:rPr lang="en-US" smtClean="0"/>
              <a:t>7/22/24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6780107"/>
            <a:ext cx="462915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6780107"/>
            <a:ext cx="30861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F65CD9-CCD1-7346-90D8-3D1B7BF0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3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tc-18-2917-2024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35">
            <a:extLst>
              <a:ext uri="{FF2B5EF4-FFF2-40B4-BE49-F238E27FC236}">
                <a16:creationId xmlns:a16="http://schemas.microsoft.com/office/drawing/2014/main" id="{26B84F33-A974-7EF4-668E-3F595F809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77" y="7074449"/>
            <a:ext cx="5383467" cy="17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71450" indent="-171450" eaLnBrk="0" hangingPunct="0">
              <a:lnSpc>
                <a:spcPct val="90000"/>
              </a:lnSpc>
            </a:pPr>
            <a:r>
              <a:rPr lang="en-US" sz="1000" b="1" dirty="0">
                <a:solidFill>
                  <a:srgbClr val="106433"/>
                </a:solidFill>
                <a:latin typeface="Arial Nova" panose="020B0504020202020204" pitchFamily="34" charset="0"/>
                <a:ea typeface="Rod" charset="0"/>
                <a:cs typeface="Rod" charset="0"/>
              </a:rPr>
              <a:t>Department of Energy  •  Office of Science  •  Biological and Environmental Research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DD6B07-C1AC-4D7C-B372-BD7BAF9CA505}"/>
              </a:ext>
            </a:extLst>
          </p:cNvPr>
          <p:cNvCxnSpPr>
            <a:cxnSpLocks/>
          </p:cNvCxnSpPr>
          <p:nvPr/>
        </p:nvCxnSpPr>
        <p:spPr>
          <a:xfrm>
            <a:off x="566058" y="654588"/>
            <a:ext cx="12556826" cy="12223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9C5F04BD-C614-8D7A-C2D8-EA31FDA91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01" y="6513192"/>
            <a:ext cx="2629810" cy="49212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B6E7E1C-0E72-0B6F-FB18-33DC3DD3B297}"/>
              </a:ext>
            </a:extLst>
          </p:cNvPr>
          <p:cNvSpPr txBox="1"/>
          <p:nvPr/>
        </p:nvSpPr>
        <p:spPr>
          <a:xfrm>
            <a:off x="16077" y="84664"/>
            <a:ext cx="136999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Meltwater Triggers for an Antarctic Ice-Shelf Melt Tipping Point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7BC8B2-558E-2263-EBDA-B8759E15B26A}"/>
              </a:ext>
            </a:extLst>
          </p:cNvPr>
          <p:cNvSpPr/>
          <p:nvPr/>
        </p:nvSpPr>
        <p:spPr>
          <a:xfrm>
            <a:off x="10019763" y="689671"/>
            <a:ext cx="381537" cy="25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48B4DA5-35E3-C0E1-D16B-DF08FEE79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44" y="778678"/>
            <a:ext cx="7589782" cy="524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95000"/>
              </a:lnSpc>
              <a:defRPr/>
            </a:pPr>
            <a:r>
              <a:rPr lang="en-US" sz="2300" b="1" kern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Objective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5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Filchner-Ronne Ice Shelf (FRIS), the 2</a:t>
            </a:r>
            <a:r>
              <a:rPr lang="en-US" sz="1850" baseline="3000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185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largest ice shelf in Antarctica, is susceptible to a tipping point from a low to high ice-shelf basal melt regime and E3SM is prone to this occurring erroneously (Fig. 1)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5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the controls on the FRIS instability and how they should be treated in a low-resolution global Earth system model</a:t>
            </a:r>
          </a:p>
          <a:p>
            <a:pPr marL="231775" indent="-231775">
              <a:lnSpc>
                <a:spcPct val="95000"/>
              </a:lnSpc>
              <a:defRPr/>
            </a:pPr>
            <a:endParaRPr lang="en-US" sz="800" b="1" kern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95000"/>
              </a:lnSpc>
              <a:defRPr/>
            </a:pPr>
            <a:r>
              <a:rPr lang="en-US" sz="2300" b="1" kern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Approach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5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Compare E3SM v1.2 simulations with different treatments of </a:t>
            </a:r>
            <a:br>
              <a:rPr lang="en-US" sz="185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5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freshwater flux from icebergs; 2) mesoscale eddy parameterization; and 3) melting from ice shelves near FRIS</a:t>
            </a:r>
          </a:p>
          <a:p>
            <a:pPr marL="285750" indent="-285750">
              <a:lnSpc>
                <a:spcPct val="90000"/>
              </a:lnSpc>
              <a:buFont typeface="Arial" pitchFamily="34" charset="0"/>
              <a:buChar char="●"/>
              <a:defRPr/>
            </a:pPr>
            <a:r>
              <a:rPr lang="en-US" sz="185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FRIS melting behavior and ocean model biases under historical climate conditions 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endParaRPr lang="en-US" altLang="en-US" sz="800" b="1" kern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en-US" altLang="en-US" sz="2300" b="1" kern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Findings &amp; Impact</a:t>
            </a:r>
            <a:endParaRPr lang="en-US" altLang="en-US" sz="23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3464" indent="-283464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To avoid </a:t>
            </a:r>
            <a:r>
              <a:rPr lang="en-US" sz="1850">
                <a:latin typeface="Arial" panose="020B0604020202020204" pitchFamily="34" charset="0"/>
                <a:cs typeface="Arial" panose="020B0604020202020204" pitchFamily="34" charset="0"/>
              </a:rPr>
              <a:t>ocean model biases that lead to FRIS erroneously crossing the melt tipping point under historical climate conditions, E3SM </a:t>
            </a:r>
            <a:br>
              <a:rPr lang="en-US" sz="185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50">
                <a:latin typeface="Arial" panose="020B0604020202020204" pitchFamily="34" charset="0"/>
                <a:cs typeface="Arial" panose="020B0604020202020204" pitchFamily="34" charset="0"/>
              </a:rPr>
              <a:t>requires a </a:t>
            </a: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realistic distribution of iceberg melt and an ocean eddy parameterization that is spatially dependent.</a:t>
            </a:r>
          </a:p>
          <a:p>
            <a:pPr marL="283464" indent="-283464">
              <a:lnSpc>
                <a:spcPct val="90000"/>
              </a:lnSpc>
              <a:buFont typeface="Arial" panose="020B0604020202020204" pitchFamily="34" charset="0"/>
              <a:buChar char="●"/>
            </a:pPr>
            <a:r>
              <a:rPr lang="en-US" sz="1850" dirty="0">
                <a:latin typeface="Arial" panose="020B0604020202020204" pitchFamily="34" charset="0"/>
                <a:cs typeface="Arial" panose="020B0604020202020204" pitchFamily="34" charset="0"/>
              </a:rPr>
              <a:t>Freshwater from increased melting of nearby ice shelves could potentially trigger the FRIS tipping point in a domino effect (Fig. 2)</a:t>
            </a:r>
            <a:endParaRPr lang="en-US" sz="1850" b="0" i="0" dirty="0">
              <a:effectLst/>
              <a:highlight>
                <a:srgbClr val="F8F8F8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2D1789CA-248C-EBED-FDB7-45642759F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712" y="6857091"/>
            <a:ext cx="8230888" cy="4001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Citation</a:t>
            </a:r>
            <a:r>
              <a:rPr lang="en-US" sz="1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M.J. </a:t>
            </a:r>
            <a:r>
              <a:rPr lang="en-US" sz="1000">
                <a:effectLst/>
              </a:rPr>
              <a:t>Hoffman, C.B. Begeman, X.S. Asay-Davis, D. Comeau, A. Barthel, S.F. Price, and J.D. Wolfe. 2024. “Ice-Shelf Freshwater Triggers for the Filchner–Ronne Ice Shelf Melt Tipping Point in a Global Ocean–Sea-Ice Model.” </a:t>
            </a:r>
            <a:r>
              <a:rPr lang="en-US" sz="1000" i="1">
                <a:effectLst/>
              </a:rPr>
              <a:t>The Cryosphere</a:t>
            </a:r>
            <a:r>
              <a:rPr lang="en-US" sz="1000">
                <a:effectLst/>
              </a:rPr>
              <a:t> 18 (6): 2917–37. </a:t>
            </a:r>
            <a:r>
              <a:rPr lang="en-US" sz="1000">
                <a:effectLst/>
                <a:hlinkClick r:id="rId3"/>
              </a:rPr>
              <a:t>https://doi.org/10.5194/tc-18-2917-2024</a:t>
            </a:r>
            <a:r>
              <a:rPr lang="en-US" sz="1000">
                <a:effectLst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71ACD46-4816-FA17-0E0F-FB1F0438BD2C}"/>
              </a:ext>
            </a:extLst>
          </p:cNvPr>
          <p:cNvGrpSpPr/>
          <p:nvPr/>
        </p:nvGrpSpPr>
        <p:grpSpPr>
          <a:xfrm>
            <a:off x="8353230" y="744891"/>
            <a:ext cx="4631405" cy="2771613"/>
            <a:chOff x="9265269" y="779267"/>
            <a:chExt cx="4164291" cy="249207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6C8D08F4-BD47-1B81-34F1-D714D8858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65269" y="779267"/>
              <a:ext cx="4164291" cy="123188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3527276-2494-5FE1-306B-BF17F273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65269" y="2030535"/>
              <a:ext cx="4164291" cy="1240806"/>
            </a:xfrm>
            <a:prstGeom prst="rect">
              <a:avLst/>
            </a:prstGeom>
          </p:spPr>
        </p:pic>
      </p:grpSp>
      <p:sp>
        <p:nvSpPr>
          <p:cNvPr id="8" name="TextBox 9">
            <a:extLst>
              <a:ext uri="{FF2B5EF4-FFF2-40B4-BE49-F238E27FC236}">
                <a16:creationId xmlns:a16="http://schemas.microsoft.com/office/drawing/2014/main" id="{1AD5C83E-DC1F-9719-0256-8AD707A5D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9802" y="4499166"/>
            <a:ext cx="1457197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1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2: </a:t>
            </a:r>
            <a:r>
              <a:rPr lang="en-US" altLang="en-US" sz="13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Modeled occurrence of FRIS (red) melt tipping point with increasing meltwater release from nearby ice shelves (yellow).</a:t>
            </a:r>
            <a:endParaRPr lang="en-US" altLang="en-US" sz="13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B7A7C4B7-7C97-0AF2-8310-6E4F6A6E8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3230" y="3546341"/>
            <a:ext cx="508939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1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1: </a:t>
            </a:r>
            <a:r>
              <a:rPr lang="en-US" altLang="en-US" sz="13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of intrusion of warm offshore water mass into Filchner-Ronne Ice Shelf cavity as near-shore density blockage (turquoise line) becomes shallower.  Ice-shelf basal melt rates subsequently increase by an order of magnitude.</a:t>
            </a:r>
            <a:endParaRPr lang="en-US" altLang="en-US" sz="13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69A34CD-523A-1047-F58F-F9DEF670286B}"/>
              </a:ext>
            </a:extLst>
          </p:cNvPr>
          <p:cNvGrpSpPr/>
          <p:nvPr/>
        </p:nvGrpSpPr>
        <p:grpSpPr>
          <a:xfrm>
            <a:off x="8272590" y="4432689"/>
            <a:ext cx="4052854" cy="2385901"/>
            <a:chOff x="8272590" y="4408939"/>
            <a:chExt cx="4052854" cy="238590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D1B92-3808-8438-0B8D-CDCF80DC933E}"/>
                </a:ext>
              </a:extLst>
            </p:cNvPr>
            <p:cNvGrpSpPr/>
            <p:nvPr/>
          </p:nvGrpSpPr>
          <p:grpSpPr>
            <a:xfrm>
              <a:off x="8272590" y="4408939"/>
              <a:ext cx="4052854" cy="2385901"/>
              <a:chOff x="8054466" y="4512636"/>
              <a:chExt cx="4052854" cy="2385901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49D34638-17E4-1394-2F49-A91C93654188}"/>
                  </a:ext>
                </a:extLst>
              </p:cNvPr>
              <p:cNvGrpSpPr/>
              <p:nvPr/>
            </p:nvGrpSpPr>
            <p:grpSpPr>
              <a:xfrm>
                <a:off x="8305800" y="4512636"/>
                <a:ext cx="3801520" cy="2191689"/>
                <a:chOff x="10160765" y="4628580"/>
                <a:chExt cx="3403834" cy="1962411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EBA79929-1C5C-4A4A-01BA-B2632B8C95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5163" b="7897"/>
                <a:stretch/>
              </p:blipFill>
              <p:spPr>
                <a:xfrm>
                  <a:off x="10160765" y="4628580"/>
                  <a:ext cx="3403834" cy="1962411"/>
                </a:xfrm>
                <a:prstGeom prst="rect">
                  <a:avLst/>
                </a:prstGeom>
              </p:spPr>
            </p:pic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DB16B6ED-9599-968C-3DBB-CACFD2203EBA}"/>
                    </a:ext>
                  </a:extLst>
                </p:cNvPr>
                <p:cNvSpPr/>
                <p:nvPr/>
              </p:nvSpPr>
              <p:spPr>
                <a:xfrm>
                  <a:off x="10401300" y="4861452"/>
                  <a:ext cx="189952" cy="21050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338B7880-9F26-CEF8-CD8A-BCD13297FB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472840" y="4749617"/>
                  <a:ext cx="0" cy="1657761"/>
                </a:xfrm>
                <a:prstGeom prst="line">
                  <a:avLst/>
                </a:prstGeom>
                <a:ln>
                  <a:solidFill>
                    <a:schemeClr val="accent6"/>
                  </a:solidFill>
                  <a:prstDash val="sysDot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D38B31D-9373-29CE-89DC-132C802A2936}"/>
                    </a:ext>
                  </a:extLst>
                </p:cNvPr>
                <p:cNvSpPr txBox="1"/>
                <p:nvPr/>
              </p:nvSpPr>
              <p:spPr>
                <a:xfrm rot="16200000">
                  <a:off x="9624426" y="5475856"/>
                  <a:ext cx="1588127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>
                      <a:solidFill>
                        <a:schemeClr val="accent6">
                          <a:lumMod val="75000"/>
                        </a:schemeClr>
                      </a:solidFill>
                    </a:rPr>
                    <a:t>Present day melt rate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54032059-CD11-81C1-995D-C822F1D8CE1C}"/>
                    </a:ext>
                  </a:extLst>
                </p:cNvPr>
                <p:cNvSpPr txBox="1"/>
                <p:nvPr/>
              </p:nvSpPr>
              <p:spPr>
                <a:xfrm>
                  <a:off x="10897267" y="4747753"/>
                  <a:ext cx="2356864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>
                      <a:solidFill>
                        <a:srgbClr val="0432FF"/>
                      </a:solidFill>
                    </a:rPr>
                    <a:t>No modeled tipping point occurs</a:t>
                  </a: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6F0C3C7-65E7-4AC4-5A6C-6B10B49EE320}"/>
                    </a:ext>
                  </a:extLst>
                </p:cNvPr>
                <p:cNvSpPr/>
                <p:nvPr/>
              </p:nvSpPr>
              <p:spPr>
                <a:xfrm>
                  <a:off x="12803519" y="5356037"/>
                  <a:ext cx="675658" cy="48595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20B606D6-ADE3-5BD3-5E3E-2B7F16CAA4F4}"/>
                    </a:ext>
                  </a:extLst>
                </p:cNvPr>
                <p:cNvSpPr/>
                <p:nvPr/>
              </p:nvSpPr>
              <p:spPr>
                <a:xfrm>
                  <a:off x="10722028" y="4896454"/>
                  <a:ext cx="1822523" cy="1380594"/>
                </a:xfrm>
                <a:custGeom>
                  <a:avLst/>
                  <a:gdLst>
                    <a:gd name="connsiteX0" fmla="*/ 0 w 2795827"/>
                    <a:gd name="connsiteY0" fmla="*/ 0 h 1282792"/>
                    <a:gd name="connsiteX1" fmla="*/ 736782 w 2795827"/>
                    <a:gd name="connsiteY1" fmla="*/ 1026233 h 1282792"/>
                    <a:gd name="connsiteX2" fmla="*/ 2795827 w 2795827"/>
                    <a:gd name="connsiteY2" fmla="*/ 1282792 h 1282792"/>
                    <a:gd name="connsiteX3" fmla="*/ 2795827 w 2795827"/>
                    <a:gd name="connsiteY3" fmla="*/ 1282792 h 12827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95827" h="1282792">
                      <a:moveTo>
                        <a:pt x="0" y="0"/>
                      </a:moveTo>
                      <a:cubicBezTo>
                        <a:pt x="135405" y="406217"/>
                        <a:pt x="270811" y="812434"/>
                        <a:pt x="736782" y="1026233"/>
                      </a:cubicBezTo>
                      <a:cubicBezTo>
                        <a:pt x="1202753" y="1240032"/>
                        <a:pt x="2795827" y="1282792"/>
                        <a:pt x="2795827" y="1282792"/>
                      </a:cubicBezTo>
                      <a:lnTo>
                        <a:pt x="2795827" y="1282792"/>
                      </a:lnTo>
                    </a:path>
                  </a:pathLst>
                </a:custGeom>
                <a:noFill/>
                <a:ln w="31750">
                  <a:solidFill>
                    <a:srgbClr val="FF0000">
                      <a:alpha val="25000"/>
                    </a:srgbClr>
                  </a:solidFill>
                  <a:headEnd type="none" w="med" len="med"/>
                  <a:tailEnd type="stealth" w="lg" len="lg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AEC10BC9-08A2-D28D-85D1-A27350BF5B62}"/>
                    </a:ext>
                  </a:extLst>
                </p:cNvPr>
                <p:cNvSpPr/>
                <p:nvPr/>
              </p:nvSpPr>
              <p:spPr>
                <a:xfrm>
                  <a:off x="10380675" y="4706503"/>
                  <a:ext cx="189952" cy="189952"/>
                </a:xfrm>
                <a:prstGeom prst="ellipse">
                  <a:avLst/>
                </a:prstGeom>
                <a:noFill/>
                <a:ln w="38100">
                  <a:solidFill>
                    <a:srgbClr val="FF0000">
                      <a:alpha val="34000"/>
                    </a:srgb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D5A3547-D701-A616-6DA1-2F0A8375069C}"/>
                  </a:ext>
                </a:extLst>
              </p:cNvPr>
              <p:cNvSpPr txBox="1"/>
              <p:nvPr/>
            </p:nvSpPr>
            <p:spPr>
              <a:xfrm>
                <a:off x="9042898" y="6636927"/>
                <a:ext cx="258275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>
                    <a:latin typeface="Arial" panose="020B0604020202020204" pitchFamily="34" charset="0"/>
                    <a:cs typeface="Arial" panose="020B0604020202020204" pitchFamily="34" charset="0"/>
                  </a:rPr>
                  <a:t>Melt rate at nearby ice shelves (m yr</a:t>
                </a:r>
                <a:r>
                  <a:rPr lang="en-US" sz="1100" baseline="30000">
                    <a:latin typeface="Arial" panose="020B0604020202020204" pitchFamily="34" charset="0"/>
                    <a:cs typeface="Arial" panose="020B0604020202020204" pitchFamily="34" charset="0"/>
                  </a:rPr>
                  <a:t>-1</a:t>
                </a:r>
                <a:r>
                  <a:rPr lang="en-US" sz="110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EC3BCF1-3B76-AD29-0FBC-F7EC358EAA28}"/>
                  </a:ext>
                </a:extLst>
              </p:cNvPr>
              <p:cNvSpPr txBox="1"/>
              <p:nvPr/>
            </p:nvSpPr>
            <p:spPr>
              <a:xfrm rot="16200000">
                <a:off x="7153578" y="5487427"/>
                <a:ext cx="206338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>
                    <a:latin typeface="Arial" panose="020B0604020202020204" pitchFamily="34" charset="0"/>
                    <a:cs typeface="Arial" panose="020B0604020202020204" pitchFamily="34" charset="0"/>
                  </a:rPr>
                  <a:t>Time to FRIS tipping point (yr)</a:t>
                </a:r>
              </a:p>
            </p:txBody>
          </p:sp>
        </p:grp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5E9D746-37C4-7D64-5E2C-91CBCEF8D55F}"/>
                </a:ext>
              </a:extLst>
            </p:cNvPr>
            <p:cNvCxnSpPr>
              <a:cxnSpLocks/>
              <a:stCxn id="28" idx="4"/>
            </p:cNvCxnSpPr>
            <p:nvPr/>
          </p:nvCxnSpPr>
          <p:spPr>
            <a:xfrm flipV="1">
              <a:off x="8875600" y="4703226"/>
              <a:ext cx="263050" cy="4885"/>
            </a:xfrm>
            <a:prstGeom prst="line">
              <a:avLst/>
            </a:prstGeom>
            <a:ln w="38100">
              <a:solidFill>
                <a:srgbClr val="FF0000">
                  <a:alpha val="29412"/>
                </a:srgbClr>
              </a:solidFill>
              <a:headEnd type="none" w="med" len="med"/>
              <a:tailEnd type="stealth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142541CF-757A-F94B-53FB-AD1C48504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9790" y="4927873"/>
            <a:ext cx="1225342" cy="106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25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2989</TotalTime>
  <Words>367</Words>
  <Application>Microsoft Macintosh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Nova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Whicker, Chloe</dc:creator>
  <cp:lastModifiedBy>Hoffman, Matthew</cp:lastModifiedBy>
  <cp:revision>28</cp:revision>
  <dcterms:created xsi:type="dcterms:W3CDTF">2024-04-22T20:36:17Z</dcterms:created>
  <dcterms:modified xsi:type="dcterms:W3CDTF">2024-07-22T16:37:03Z</dcterms:modified>
</cp:coreProperties>
</file>