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3" autoAdjust="0"/>
    <p:restoredTop sz="98219" autoAdjust="0"/>
  </p:normalViewPr>
  <p:slideViewPr>
    <p:cSldViewPr>
      <p:cViewPr varScale="1">
        <p:scale>
          <a:sx n="163" d="100"/>
          <a:sy n="163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754EC5-B38D-485B-850E-0F52B1D031F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8384EB-2D20-491A-AD17-D2AFE78C6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22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250" indent="-2809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950" indent="-2238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13" indent="-2238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475" indent="-2238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96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68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40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12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3484F-2281-43B6-BFF6-93F70712FE1C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6966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64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88929F4-C5A6-401A-A1C8-F9E29B57FF4B}" type="datetimeFigureOut">
              <a:rPr lang="en-US" altLang="en-US"/>
              <a:pPr>
                <a:defRPr/>
              </a:pPr>
              <a:t>10/28/2021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8D836DC-8003-470E-BCFB-52F4AE68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:a16="http://schemas.microsoft.com/office/drawing/2014/main" id="{4F07D43C-E8CB-4E2E-875E-355CC2F11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095" y="657260"/>
            <a:ext cx="2023504" cy="2044765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C64E3AE3-1FC8-41D3-9756-FDC0CDB41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297" y="2057400"/>
            <a:ext cx="3095425" cy="1910320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894DE043-E115-49C5-B541-84502C3A33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54" y="872198"/>
            <a:ext cx="1625990" cy="1179726"/>
          </a:xfrm>
          <a:prstGeom prst="rect">
            <a:avLst/>
          </a:prstGeom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cs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32426" y="838200"/>
            <a:ext cx="296415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>
                <a:cs typeface="Arial" charset="0"/>
              </a:rPr>
              <a:t>Objective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400" dirty="0">
                <a:cs typeface="Arial" charset="0"/>
              </a:rPr>
              <a:t>Proposing a novel framework that efficiently learns a global mapping between inputs (and optionally responses) and parameters.</a:t>
            </a:r>
            <a:endParaRPr lang="en-US" altLang="en-US" sz="1400" b="1" dirty="0">
              <a:cs typeface="Arial" charset="0"/>
            </a:endParaRP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>
                <a:cs typeface="Arial" charset="0"/>
              </a:rPr>
              <a:t>Approach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400" dirty="0">
                <a:cs typeface="Arial" charset="0"/>
              </a:rPr>
              <a:t>We proposed a differentiable parameter learning (</a:t>
            </a:r>
            <a:r>
              <a:rPr lang="en-US" altLang="en-US" sz="1400" dirty="0" err="1">
                <a:cs typeface="Arial" charset="0"/>
              </a:rPr>
              <a:t>dPL</a:t>
            </a:r>
            <a:r>
              <a:rPr lang="en-US" altLang="en-US" sz="1400" dirty="0">
                <a:cs typeface="Arial" charset="0"/>
              </a:rPr>
              <a:t>) framework based on deep neural networks, with two versions suitable for different use cases in geosciences.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400" dirty="0">
                <a:cs typeface="Arial" charset="0"/>
              </a:rPr>
              <a:t>The </a:t>
            </a:r>
            <a:r>
              <a:rPr lang="en-US" altLang="en-US" sz="1400" dirty="0" err="1">
                <a:cs typeface="Arial" charset="0"/>
              </a:rPr>
              <a:t>dPL</a:t>
            </a:r>
            <a:r>
              <a:rPr lang="en-US" altLang="en-US" sz="1400" dirty="0">
                <a:cs typeface="Arial" charset="0"/>
              </a:rPr>
              <a:t> framework contains a parameter estimation module that maps from raw input information to PBM parameters, which are then fed into a differentiable PBM.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400" dirty="0">
                <a:cs typeface="Arial" charset="0"/>
              </a:rPr>
              <a:t>Our framework transformed the typically inverse parameter calibration problem into a big-data DL problem, leveraging the efficiency and performance of the modern DL computing infrastructure.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" y="112713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/>
              <a:t>From calibration to parameter learning: Harnessing the scaling effects of big data in geoscientific modeling</a:t>
            </a:r>
            <a:endParaRPr lang="en-US" altLang="en-US" sz="2000" b="1" dirty="0">
              <a:cs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2400" y="6429345"/>
            <a:ext cx="8915400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000" dirty="0"/>
              <a:t>Tsai, WP., Feng, D., Pan, M. et al. From calibration to parameter learning: Harnessing the scaling effects of big data in geoscientific modeling. </a:t>
            </a:r>
            <a:r>
              <a:rPr lang="en-US" sz="1000" b="1" dirty="0"/>
              <a:t>Nat </a:t>
            </a:r>
            <a:r>
              <a:rPr lang="en-US" sz="1000" b="1" dirty="0" err="1"/>
              <a:t>Commun</a:t>
            </a:r>
            <a:r>
              <a:rPr lang="en-US" sz="1000" b="1"/>
              <a:t>. </a:t>
            </a:r>
            <a:r>
              <a:rPr lang="en-US" sz="1000" dirty="0"/>
              <a:t>12, 5988 (2021). https://doi.org/10.1038/s41467-021-26107-z</a:t>
            </a:r>
            <a:endParaRPr lang="en-US" altLang="en-US" sz="1000" dirty="0">
              <a:latin typeface="Arial" charset="0"/>
              <a:cs typeface="Arial" charset="0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2819400" y="3938826"/>
            <a:ext cx="61321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0000FF"/>
                </a:solidFill>
                <a:latin typeface="Arial" charset="0"/>
                <a:cs typeface="Arial" charset="0"/>
              </a:rPr>
              <a:t>Figures (a) RMSE for the models trained with 2 year’s worth of data; (b) Boxplots for temporal generalization and spatial generalization; (c) Scaling curves of </a:t>
            </a:r>
            <a:r>
              <a:rPr lang="en-US" altLang="en-US" sz="10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dPL</a:t>
            </a:r>
            <a:r>
              <a:rPr lang="en-US" altLang="en-US" sz="1000" b="1" dirty="0">
                <a:solidFill>
                  <a:srgbClr val="0000FF"/>
                </a:solidFill>
                <a:latin typeface="Arial" charset="0"/>
                <a:cs typeface="Arial" charset="0"/>
              </a:rPr>
              <a:t>; (d) Uncalibrated variable (evapotranspiration, ET) metrics; (e) &amp; (f) Comparison of </a:t>
            </a:r>
            <a:r>
              <a:rPr lang="en-US" altLang="en-US" sz="10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dPL</a:t>
            </a:r>
            <a:r>
              <a:rPr lang="en-US" altLang="en-US" sz="1000" b="1" dirty="0">
                <a:solidFill>
                  <a:srgbClr val="0000FF"/>
                </a:solidFill>
                <a:latin typeface="Arial" charset="0"/>
                <a:cs typeface="Arial" charset="0"/>
              </a:rPr>
              <a:t> and regionalization schemes for streamflow calibration: (e) shows in comparison to Multiscale Parameter Regionalization (MPR), (f) shows in comparison to the Beck20 regionalization scheme.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F89474-953F-43A2-8F13-2DED44E73753}"/>
              </a:ext>
            </a:extLst>
          </p:cNvPr>
          <p:cNvSpPr txBox="1"/>
          <p:nvPr/>
        </p:nvSpPr>
        <p:spPr>
          <a:xfrm>
            <a:off x="2667000" y="667169"/>
            <a:ext cx="413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000" b="1" dirty="0">
                <a:latin typeface="Arial" charset="0"/>
                <a:cs typeface="Arial" charset="0"/>
              </a:rPr>
              <a:t>(a)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81132-B6D9-4E49-96B7-921364014BC0}"/>
              </a:ext>
            </a:extLst>
          </p:cNvPr>
          <p:cNvSpPr txBox="1"/>
          <p:nvPr/>
        </p:nvSpPr>
        <p:spPr>
          <a:xfrm>
            <a:off x="4463426" y="668179"/>
            <a:ext cx="413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000" b="1" dirty="0">
                <a:latin typeface="Arial" charset="0"/>
                <a:cs typeface="Arial" charset="0"/>
              </a:rPr>
              <a:t>(b)</a:t>
            </a:r>
            <a:endParaRPr lang="en-US" sz="1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04734D-5E78-49CD-A68B-B4F1CC928A2A}"/>
              </a:ext>
            </a:extLst>
          </p:cNvPr>
          <p:cNvSpPr txBox="1"/>
          <p:nvPr/>
        </p:nvSpPr>
        <p:spPr>
          <a:xfrm>
            <a:off x="6673226" y="664973"/>
            <a:ext cx="413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000" b="1" dirty="0">
                <a:latin typeface="Arial" charset="0"/>
                <a:cs typeface="Arial" charset="0"/>
              </a:rPr>
              <a:t>(c)</a:t>
            </a:r>
            <a:endParaRPr lang="en-US" sz="1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B1E788-DA5E-4070-BC40-A3FE8585AD6B}"/>
              </a:ext>
            </a:extLst>
          </p:cNvPr>
          <p:cNvSpPr txBox="1"/>
          <p:nvPr/>
        </p:nvSpPr>
        <p:spPr>
          <a:xfrm>
            <a:off x="2700201" y="1981200"/>
            <a:ext cx="413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000" b="1" dirty="0">
                <a:latin typeface="Arial" charset="0"/>
                <a:cs typeface="Arial" charset="0"/>
              </a:rPr>
              <a:t>(d)</a:t>
            </a:r>
            <a:endParaRPr lang="en-US" sz="1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16603A-15E4-488E-A518-F82C4B9DD03C}"/>
              </a:ext>
            </a:extLst>
          </p:cNvPr>
          <p:cNvSpPr txBox="1"/>
          <p:nvPr/>
        </p:nvSpPr>
        <p:spPr>
          <a:xfrm>
            <a:off x="5791200" y="2667000"/>
            <a:ext cx="413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000" b="1" dirty="0">
                <a:latin typeface="Arial" charset="0"/>
                <a:cs typeface="Arial" charset="0"/>
              </a:rPr>
              <a:t>(e)</a:t>
            </a:r>
            <a:endParaRPr lang="en-US" sz="10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3560149-3A4C-40BF-BB5F-36FBC2E26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800600"/>
            <a:ext cx="63607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3381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200" b="1" dirty="0">
                <a:cs typeface="Arial" charset="0"/>
              </a:rPr>
              <a:t>       </a:t>
            </a:r>
            <a:r>
              <a:rPr lang="en-US" altLang="en-US" sz="1400" b="1" dirty="0">
                <a:cs typeface="Arial" charset="0"/>
              </a:rPr>
              <a:t>Conclusions</a:t>
            </a:r>
          </a:p>
          <a:p>
            <a:pPr algn="just"/>
            <a:r>
              <a:rPr lang="en-US" sz="1200" dirty="0" err="1"/>
              <a:t>dPL’s</a:t>
            </a:r>
            <a:r>
              <a:rPr lang="en-US" sz="1200" dirty="0"/>
              <a:t> advantages largely arise from leveraging big data and the process commonalities and differences found therein.</a:t>
            </a:r>
          </a:p>
          <a:p>
            <a:pPr algn="just"/>
            <a:r>
              <a:rPr lang="en-US" sz="1200" dirty="0" err="1"/>
              <a:t>dPL</a:t>
            </a:r>
            <a:r>
              <a:rPr lang="en-US" sz="1200" dirty="0"/>
              <a:t> demonstrates the considerable advantage of binding DL training infrastructure with existing process-based geoscientific models via differentiable computing. </a:t>
            </a:r>
          </a:p>
          <a:p>
            <a:pPr algn="just"/>
            <a:r>
              <a:rPr lang="en-US" sz="1200" dirty="0"/>
              <a:t>DL-supported </a:t>
            </a:r>
            <a:r>
              <a:rPr lang="en-US" sz="1200" dirty="0" err="1"/>
              <a:t>dPL</a:t>
            </a:r>
            <a:r>
              <a:rPr lang="en-US" sz="1200" dirty="0"/>
              <a:t> offers a generic, adaptive, and highly efficient solution to a large variety of models in geosciences and beyond.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D8FD8B45-6C51-4E91-8F98-32B177526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866721"/>
            <a:ext cx="2237379" cy="1190679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96DA6C06-C58B-4D84-A59E-2D8CF1B1A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0821" y="2849942"/>
            <a:ext cx="1663179" cy="960058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BACF13AC-095D-4648-9C57-40C01F0D83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7280" y="2895600"/>
            <a:ext cx="1635796" cy="962590"/>
          </a:xfrm>
          <a:prstGeom prst="rect">
            <a:avLst/>
          </a:prstGeom>
        </p:spPr>
      </p:pic>
      <p:sp>
        <p:nvSpPr>
          <p:cNvPr id="46" name="TextBox 55">
            <a:extLst>
              <a:ext uri="{FF2B5EF4-FFF2-40B4-BE49-F238E27FC236}">
                <a16:creationId xmlns:a16="http://schemas.microsoft.com/office/drawing/2014/main" id="{2BB76D55-1625-4FFE-BDC7-FB30DB1DAFB3}"/>
              </a:ext>
            </a:extLst>
          </p:cNvPr>
          <p:cNvSpPr txBox="1"/>
          <p:nvPr/>
        </p:nvSpPr>
        <p:spPr>
          <a:xfrm>
            <a:off x="7359026" y="2667000"/>
            <a:ext cx="413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000" b="1" dirty="0">
                <a:latin typeface="Arial" charset="0"/>
                <a:cs typeface="Arial" charset="0"/>
              </a:rPr>
              <a:t>(f)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771696FA5A06D744BBBD3E3B24BA9988" ma:contentTypeVersion="2" ma:contentTypeDescription="Microsoft Office PowerPoint Slide" ma:contentTypeScope="" ma:versionID="bc6d35e80b6a4f2eb6d00e4acc6a74ba">
  <xsd:schema xmlns:xsd="http://www.w3.org/2001/XMLSchema" xmlns:xs="http://www.w3.org/2001/XMLSchema" xmlns:p="http://schemas.microsoft.com/office/2006/metadata/properties" xmlns:ns1="995CFCD5-7CDB-4A7B-9C33-0B2F1F6C099F" xmlns:ns3="995cfcd5-7cdb-4a7b-9c33-0b2f1f6c099f" xmlns:ns4="079988f7-7e0b-41ae-9b68-c2e871ce6e22" targetNamespace="http://schemas.microsoft.com/office/2006/metadata/properties" ma:root="true" ma:fieldsID="70adc3c40de394a4bf093613201697d3" ns1:_="" ns3:_="" ns4:_="">
    <xsd:import namespace="995CFCD5-7CDB-4A7B-9C33-0B2F1F6C099F"/>
    <xsd:import namespace="995cfcd5-7cdb-4a7b-9c33-0b2f1f6c099f"/>
    <xsd:import namespace="079988f7-7e0b-41ae-9b68-c2e871ce6e22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Highlight" minOccurs="0"/>
                <xsd:element ref="ns1:SlideDescription" minOccurs="0"/>
                <xsd:element ref="ns1:Presentation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CFCD5-7CDB-4A7B-9C33-0B2F1F6C099F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  <xsd:element name="SlideDescription" ma:index="11" nillable="true" ma:displayName="Description" ma:internalName="SlideDescription">
      <xsd:simpleType>
        <xsd:restriction base="dms:Text"/>
      </xsd:simpleType>
    </xsd:element>
    <xsd:element name="Presentation" ma:index="14" nillable="true" ma:displayName="Presentation" ma:internalName="Present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cfcd5-7cdb-4a7b-9c33-0b2f1f6c099f" elementFormDefault="qualified">
    <xsd:import namespace="http://schemas.microsoft.com/office/2006/documentManagement/types"/>
    <xsd:import namespace="http://schemas.microsoft.com/office/infopath/2007/PartnerControls"/>
    <xsd:element name="Highlight" ma:index="5" nillable="true" ma:displayName="Highlight" ma:description="Highlight Link" ma:format="Hyperlink" ma:internalName="Highligh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988f7-7e0b-41ae-9b68-c2e871ce6e22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C6DE89-852F-47EF-BD02-DF402129A8B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F1387AA-1236-4B05-BC1B-B8AC07537DC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028EE3E-F493-4C62-8817-19DC7F06AF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5CFCD5-7CDB-4A7B-9C33-0B2F1F6C099F"/>
    <ds:schemaRef ds:uri="995cfcd5-7cdb-4a7b-9c33-0b2f1f6c099f"/>
    <ds:schemaRef ds:uri="079988f7-7e0b-41ae-9b68-c2e871ce6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5559</TotalTime>
  <Words>338</Words>
  <Application>Microsoft Office PowerPoint</Application>
  <PresentationFormat>如螢幕大小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簡報</vt:lpstr>
    </vt:vector>
  </TitlesOfParts>
  <Company>PNNL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Hou-Slide-InverseModelingJan2014</dc:title>
  <dc:creator>Hou</dc:creator>
  <cp:lastModifiedBy>Tsai, Wen-Ping</cp:lastModifiedBy>
  <cp:revision>83</cp:revision>
  <cp:lastPrinted>2011-05-11T17:30:12Z</cp:lastPrinted>
  <dcterms:created xsi:type="dcterms:W3CDTF">2014-02-23T00:42:18Z</dcterms:created>
  <dcterms:modified xsi:type="dcterms:W3CDTF">2021-10-29T02:25:16Z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EP6D6TSR2XSE-14-219</vt:lpwstr>
  </property>
  <property fmtid="{D5CDD505-2E9C-101B-9397-08002B2CF9AE}" pid="3" name="_dlc_DocIdItemGuid">
    <vt:lpwstr>837cf63c-0d11-4ee4-b16f-79c376516758</vt:lpwstr>
  </property>
  <property fmtid="{D5CDD505-2E9C-101B-9397-08002B2CF9AE}" pid="4" name="_dlc_DocIdUrl">
    <vt:lpwstr>https://collaborate.pnl.gov/projects/asgc/research_highlights/_layouts/DocIdRedir.aspx?ID=EP6D6TSR2XSE-14-219, EP6D6TSR2XSE-14-219</vt:lpwstr>
  </property>
  <property fmtid="{D5CDD505-2E9C-101B-9397-08002B2CF9AE}" pid="5" name="Highlight">
    <vt:lpwstr>, </vt:lpwstr>
  </property>
  <property fmtid="{D5CDD505-2E9C-101B-9397-08002B2CF9AE}" pid="6" name="ContentTypeId">
    <vt:lpwstr>0x010100A22E315B1F3C42B49A0E90D2F9AB5AB100771696FA5A06D744BBBD3E3B24BA9988</vt:lpwstr>
  </property>
  <property fmtid="{D5CDD505-2E9C-101B-9397-08002B2CF9AE}" pid="7" name="ContentType">
    <vt:lpwstr>Slide</vt:lpwstr>
  </property>
  <property fmtid="{D5CDD505-2E9C-101B-9397-08002B2CF9AE}" pid="8" name="Presentation">
    <vt:lpwstr>Hou-Slide-InverseModelingJan2014</vt:lpwstr>
  </property>
  <property fmtid="{D5CDD505-2E9C-101B-9397-08002B2CF9AE}" pid="9" name="SlideDescription">
    <vt:lpwstr/>
  </property>
</Properties>
</file>