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8602F13-B018-7CD3-DE52-B0D262DDA70D}" name="Wilburn, Matthew S" initials="WMS" userId="S::Matthew.Wilburn@pnnl.gov::1bc66fb5-94f0-41ef-928a-bfd916df0b3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0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Feng, Dongyu" initials="DF" lastIdx="4" clrIdx="1">
    <p:extLst>
      <p:ext uri="{19B8F6BF-5375-455C-9EA6-DF929625EA0E}">
        <p15:presenceInfo xmlns:p15="http://schemas.microsoft.com/office/powerpoint/2012/main" userId="S::dongyu.feng@pnnl.gov::7d21b230-0eef-4954-829d-c3070744b5a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68" autoAdjust="0"/>
    <p:restoredTop sz="94625" autoAdjust="0"/>
  </p:normalViewPr>
  <p:slideViewPr>
    <p:cSldViewPr>
      <p:cViewPr varScale="1">
        <p:scale>
          <a:sx n="118" d="100"/>
          <a:sy n="118" d="100"/>
        </p:scale>
        <p:origin x="180" y="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6/16/2023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dirty="0"/>
              <a:t>http://</a:t>
            </a:r>
            <a:r>
              <a:rPr lang="en-US" altLang="en-US" sz="1000" dirty="0" err="1"/>
              <a:t>www.pnnl.gov</a:t>
            </a:r>
            <a:r>
              <a:rPr lang="en-US" altLang="en-US" sz="1000" dirty="0"/>
              <a:t>/science/highlights/</a:t>
            </a:r>
            <a:r>
              <a:rPr lang="en-US" altLang="en-US" sz="1000" dirty="0" err="1"/>
              <a:t>highlights.asp?division</a:t>
            </a:r>
            <a:r>
              <a:rPr lang="en-US" altLang="en-US" sz="1000" dirty="0"/>
              <a:t>=749</a:t>
            </a:r>
          </a:p>
        </p:txBody>
      </p:sp>
    </p:spTree>
    <p:extLst>
      <p:ext uri="{BB962C8B-B14F-4D97-AF65-F5344CB8AC3E}">
        <p14:creationId xmlns:p14="http://schemas.microsoft.com/office/powerpoint/2010/main" val="2632281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6/16/2023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6/16/2023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6/16/2023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6/16/2023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6/16/2023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6/16/2023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5834666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Propose a physics-informed deep learning approach to provide more accurate downscaled solutions for subregions of a large-scale river model, with a focus on resolving complex river-ocean flow dynamics.  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Develop a data assimilation method based on physics-informed deep learning.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Create a framework to resolve the downscaled flow data within a large-scale river model subgrid by assimilating observational data.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Devise a new neural network architecture based on Fourier feature embeddings to address the periodic tidal boundary. </a:t>
            </a:r>
          </a:p>
          <a:p>
            <a:pPr>
              <a:spcBef>
                <a:spcPct val="15000"/>
              </a:spcBef>
              <a:defRPr/>
            </a:pPr>
            <a:endParaRPr lang="en-US" sz="14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The proposed deep learning method can provide downscaled solutions of a large-scale model by integrating physics, numerical solutions, and observations. 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The devised neural network architecture can be used to address the periodicity in the ocean boundary conditions.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This study presents a promising path toward supplementing large-scale models and better characterizing river-ocean dynamics in Earth system models. 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endParaRPr lang="en-US" altLang="en-US" sz="1400" dirty="0"/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endParaRPr 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12192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rgbClr val="000000"/>
                </a:solidFill>
                <a:latin typeface="Arial" panose="020B0604020202020204" pitchFamily="34" charset="0"/>
              </a:rPr>
              <a:t>Downscaling a Large-Scale River Model Using Deep Learning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324600" y="5943600"/>
            <a:ext cx="54102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000" dirty="0">
                <a:effectLst/>
                <a:latin typeface="+mn-lt"/>
                <a:ea typeface="Times New Roman" panose="02020603050405020304" pitchFamily="18" charset="0"/>
              </a:rPr>
              <a:t>Feng, D., Tan, Z. and He, Q. “Physics-informed neural networks of the Saint-</a:t>
            </a:r>
            <a:r>
              <a:rPr lang="en-US" sz="1000" dirty="0" err="1">
                <a:effectLst/>
                <a:latin typeface="+mn-lt"/>
                <a:ea typeface="Times New Roman" panose="02020603050405020304" pitchFamily="18" charset="0"/>
              </a:rPr>
              <a:t>Venant</a:t>
            </a:r>
            <a:r>
              <a:rPr lang="en-US" sz="1000" dirty="0">
                <a:effectLst/>
                <a:latin typeface="+mn-lt"/>
                <a:ea typeface="Times New Roman" panose="02020603050405020304" pitchFamily="18" charset="0"/>
              </a:rPr>
              <a:t> equations for downscaling a large-scale river model,” </a:t>
            </a:r>
            <a:r>
              <a:rPr lang="en-US" sz="1000" i="1" dirty="0">
                <a:effectLst/>
                <a:latin typeface="+mn-lt"/>
                <a:ea typeface="Times New Roman" panose="02020603050405020304" pitchFamily="18" charset="0"/>
              </a:rPr>
              <a:t>Water Resources Research, </a:t>
            </a:r>
            <a:r>
              <a:rPr lang="en-US" sz="1000" dirty="0">
                <a:effectLst/>
                <a:latin typeface="+mn-lt"/>
                <a:ea typeface="Times New Roman" panose="02020603050405020304" pitchFamily="18" charset="0"/>
              </a:rPr>
              <a:t>59, e2022WR033168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1000" dirty="0">
                <a:effectLst/>
                <a:latin typeface="+mn-lt"/>
                <a:ea typeface="Times New Roman" panose="02020603050405020304" pitchFamily="18" charset="0"/>
              </a:rPr>
              <a:t>(2023).</a:t>
            </a:r>
            <a:r>
              <a:rPr lang="en-US" sz="1000" i="1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000" dirty="0">
                <a:effectLst/>
                <a:latin typeface="+mn-lt"/>
                <a:ea typeface="Times New Roman" panose="02020603050405020304" pitchFamily="18" charset="0"/>
              </a:rPr>
              <a:t>[DOI: 10.1029/2022WR033168</a:t>
            </a:r>
            <a:r>
              <a:rPr lang="en-US" sz="1000" dirty="0">
                <a:latin typeface="+mn-lt"/>
                <a:ea typeface="Times New Roman" panose="02020603050405020304" pitchFamily="18" charset="0"/>
              </a:rPr>
              <a:t>]</a:t>
            </a:r>
            <a:endParaRPr lang="en-US" altLang="en-US" sz="1000" dirty="0"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477000" y="4699337"/>
            <a:ext cx="525589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A physics-informed neural network can be used to obtain the downscaled solution of a large-scale river model by solving one-dimensional flow equations and assimilating the numerical solution from the large-scale model, remote sensing images, and in situ measurements. </a:t>
            </a:r>
          </a:p>
        </p:txBody>
      </p:sp>
      <p:pic>
        <p:nvPicPr>
          <p:cNvPr id="2" name="Picture 1" descr="Graphical user interface&#10;&#10;Description automatically generated">
            <a:extLst>
              <a:ext uri="{FF2B5EF4-FFF2-40B4-BE49-F238E27FC236}">
                <a16:creationId xmlns:a16="http://schemas.microsoft.com/office/drawing/2014/main" id="{FCCB8D4C-1E95-5420-8A1C-3C9F562F63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914400"/>
            <a:ext cx="5255896" cy="349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442780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522C35C9ABB64B81B56AE93BD8121A" ma:contentTypeVersion="6" ma:contentTypeDescription="Create a new document." ma:contentTypeScope="" ma:versionID="9d624290c367736fe56a967e31f7a987">
  <xsd:schema xmlns:xsd="http://www.w3.org/2001/XMLSchema" xmlns:xs="http://www.w3.org/2001/XMLSchema" xmlns:p="http://schemas.microsoft.com/office/2006/metadata/properties" xmlns:ns2="34ce37e6-51e5-4700-bc4a-ee453d0b2e1a" targetNamespace="http://schemas.microsoft.com/office/2006/metadata/properties" ma:root="true" ma:fieldsID="2db02a63a5a8a8ad5401177501251ca7" ns2:_="">
    <xsd:import namespace="34ce37e6-51e5-4700-bc4a-ee453d0b2e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ce37e6-51e5-4700-bc4a-ee453d0b2e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20CC44-E570-40E8-8322-8BE88B7D66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ce37e6-51e5-4700-bc4a-ee453d0b2e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34ce37e6-51e5-4700-bc4a-ee453d0b2e1a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6270</TotalTime>
  <Words>255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9</cp:revision>
  <cp:lastPrinted>2011-05-11T17:30:12Z</cp:lastPrinted>
  <dcterms:created xsi:type="dcterms:W3CDTF">2017-11-02T21:19:41Z</dcterms:created>
  <dcterms:modified xsi:type="dcterms:W3CDTF">2023-06-16T19:38:53Z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0x010100C4522C35C9ABB64B81B56AE93BD8121A</vt:lpwstr>
  </property>
  <property fmtid="{D5CDD505-2E9C-101B-9397-08002B2CF9AE}" pid="4" name="Order">
    <vt:r8>3400</vt:r8>
  </property>
</Properties>
</file>