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4395D1-B7CF-26BE-7E85-C983EC7E022B}" v="51" dt="2022-11-28T19:37:30.372"/>
    <p1510:client id="{11D965E4-947C-4486-A555-12A46D25E36E}" v="49" dt="2022-11-28T19:44:20.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Kathryn" userId="S::kel33@psu.edu::00931ad0-54f2-4e42-bdfe-b5a5d147a635" providerId="AD" clId="Web-{044395D1-B7CF-26BE-7E85-C983EC7E022B}"/>
    <pc:docChg chg="modSld">
      <pc:chgData name="Lawson, Kathryn" userId="S::kel33@psu.edu::00931ad0-54f2-4e42-bdfe-b5a5d147a635" providerId="AD" clId="Web-{044395D1-B7CF-26BE-7E85-C983EC7E022B}" dt="2022-11-28T19:37:30.372" v="47"/>
      <pc:docMkLst>
        <pc:docMk/>
      </pc:docMkLst>
      <pc:sldChg chg="delSp modSp">
        <pc:chgData name="Lawson, Kathryn" userId="S::kel33@psu.edu::00931ad0-54f2-4e42-bdfe-b5a5d147a635" providerId="AD" clId="Web-{044395D1-B7CF-26BE-7E85-C983EC7E022B}" dt="2022-11-28T19:37:30.372" v="47"/>
        <pc:sldMkLst>
          <pc:docMk/>
          <pc:sldMk cId="0" sldId="256"/>
        </pc:sldMkLst>
        <pc:spChg chg="mod">
          <ac:chgData name="Lawson, Kathryn" userId="S::kel33@psu.edu::00931ad0-54f2-4e42-bdfe-b5a5d147a635" providerId="AD" clId="Web-{044395D1-B7CF-26BE-7E85-C983EC7E022B}" dt="2022-11-28T19:31:45.473" v="7" actId="20577"/>
          <ac:spMkLst>
            <pc:docMk/>
            <pc:sldMk cId="0" sldId="256"/>
            <ac:spMk id="11" creationId="{13560149-3A4C-40BF-BB5F-36FBC2E26D93}"/>
          </ac:spMkLst>
        </pc:spChg>
        <pc:spChg chg="del">
          <ac:chgData name="Lawson, Kathryn" userId="S::kel33@psu.edu::00931ad0-54f2-4e42-bdfe-b5a5d147a635" providerId="AD" clId="Web-{044395D1-B7CF-26BE-7E85-C983EC7E022B}" dt="2022-11-28T19:35:39.354" v="24"/>
          <ac:spMkLst>
            <pc:docMk/>
            <pc:sldMk cId="0" sldId="256"/>
            <ac:spMk id="3075" creationId="{00000000-0000-0000-0000-000000000000}"/>
          </ac:spMkLst>
        </pc:spChg>
        <pc:spChg chg="mod">
          <ac:chgData name="Lawson, Kathryn" userId="S::kel33@psu.edu::00931ad0-54f2-4e42-bdfe-b5a5d147a635" providerId="AD" clId="Web-{044395D1-B7CF-26BE-7E85-C983EC7E022B}" dt="2022-11-28T19:37:18.637" v="41" actId="20577"/>
          <ac:spMkLst>
            <pc:docMk/>
            <pc:sldMk cId="0" sldId="256"/>
            <ac:spMk id="3076" creationId="{00000000-0000-0000-0000-000000000000}"/>
          </ac:spMkLst>
        </pc:spChg>
        <pc:spChg chg="mod">
          <ac:chgData name="Lawson, Kathryn" userId="S::kel33@psu.edu::00931ad0-54f2-4e42-bdfe-b5a5d147a635" providerId="AD" clId="Web-{044395D1-B7CF-26BE-7E85-C983EC7E022B}" dt="2022-11-28T19:31:18.738" v="3" actId="20577"/>
          <ac:spMkLst>
            <pc:docMk/>
            <pc:sldMk cId="0" sldId="256"/>
            <ac:spMk id="3077" creationId="{00000000-0000-0000-0000-000000000000}"/>
          </ac:spMkLst>
        </pc:spChg>
        <pc:spChg chg="mod">
          <ac:chgData name="Lawson, Kathryn" userId="S::kel33@psu.edu::00931ad0-54f2-4e42-bdfe-b5a5d147a635" providerId="AD" clId="Web-{044395D1-B7CF-26BE-7E85-C983EC7E022B}" dt="2022-11-28T19:33:09.631" v="20" actId="20577"/>
          <ac:spMkLst>
            <pc:docMk/>
            <pc:sldMk cId="0" sldId="256"/>
            <ac:spMk id="3078" creationId="{00000000-0000-0000-0000-000000000000}"/>
          </ac:spMkLst>
        </pc:spChg>
        <pc:picChg chg="del">
          <ac:chgData name="Lawson, Kathryn" userId="S::kel33@psu.edu::00931ad0-54f2-4e42-bdfe-b5a5d147a635" providerId="AD" clId="Web-{044395D1-B7CF-26BE-7E85-C983EC7E022B}" dt="2022-11-28T19:37:30.372" v="44"/>
          <ac:picMkLst>
            <pc:docMk/>
            <pc:sldMk cId="0" sldId="256"/>
            <ac:picMk id="21" creationId="{D8FD8B45-6C51-4E91-8F98-32B177526CCD}"/>
          </ac:picMkLst>
        </pc:picChg>
        <pc:picChg chg="del">
          <ac:chgData name="Lawson, Kathryn" userId="S::kel33@psu.edu::00931ad0-54f2-4e42-bdfe-b5a5d147a635" providerId="AD" clId="Web-{044395D1-B7CF-26BE-7E85-C983EC7E022B}" dt="2022-11-28T19:37:30.372" v="46"/>
          <ac:picMkLst>
            <pc:docMk/>
            <pc:sldMk cId="0" sldId="256"/>
            <ac:picMk id="22" creationId="{C64E3AE3-1FC8-41D3-9756-FDC0CDB41D5E}"/>
          </ac:picMkLst>
        </pc:picChg>
        <pc:picChg chg="del">
          <ac:chgData name="Lawson, Kathryn" userId="S::kel33@psu.edu::00931ad0-54f2-4e42-bdfe-b5a5d147a635" providerId="AD" clId="Web-{044395D1-B7CF-26BE-7E85-C983EC7E022B}" dt="2022-11-28T19:37:30.372" v="42"/>
          <ac:picMkLst>
            <pc:docMk/>
            <pc:sldMk cId="0" sldId="256"/>
            <ac:picMk id="24" creationId="{BACF13AC-095D-4648-9C57-40C01F0D83DC}"/>
          </ac:picMkLst>
        </pc:picChg>
        <pc:picChg chg="del">
          <ac:chgData name="Lawson, Kathryn" userId="S::kel33@psu.edu::00931ad0-54f2-4e42-bdfe-b5a5d147a635" providerId="AD" clId="Web-{044395D1-B7CF-26BE-7E85-C983EC7E022B}" dt="2022-11-28T19:37:30.372" v="43"/>
          <ac:picMkLst>
            <pc:docMk/>
            <pc:sldMk cId="0" sldId="256"/>
            <ac:picMk id="25" creationId="{96DA6C06-C58B-4D84-A59E-2D8CF1B1A9B2}"/>
          </ac:picMkLst>
        </pc:picChg>
        <pc:picChg chg="del">
          <ac:chgData name="Lawson, Kathryn" userId="S::kel33@psu.edu::00931ad0-54f2-4e42-bdfe-b5a5d147a635" providerId="AD" clId="Web-{044395D1-B7CF-26BE-7E85-C983EC7E022B}" dt="2022-11-28T19:37:30.372" v="47"/>
          <ac:picMkLst>
            <pc:docMk/>
            <pc:sldMk cId="0" sldId="256"/>
            <ac:picMk id="26" creationId="{4F07D43C-E8CB-4E2E-875E-355CC2F1180F}"/>
          </ac:picMkLst>
        </pc:picChg>
        <pc:picChg chg="del">
          <ac:chgData name="Lawson, Kathryn" userId="S::kel33@psu.edu::00931ad0-54f2-4e42-bdfe-b5a5d147a635" providerId="AD" clId="Web-{044395D1-B7CF-26BE-7E85-C983EC7E022B}" dt="2022-11-28T19:37:30.372" v="45"/>
          <ac:picMkLst>
            <pc:docMk/>
            <pc:sldMk cId="0" sldId="256"/>
            <ac:picMk id="38" creationId="{894DE043-E115-49C5-B541-84502C3A33CB}"/>
          </ac:picMkLst>
        </pc:picChg>
      </pc:sldChg>
    </pc:docChg>
  </pc:docChgLst>
  <pc:docChgLst>
    <pc:chgData name="Lawson, Kathryn" userId="00931ad0-54f2-4e42-bdfe-b5a5d147a635" providerId="ADAL" clId="{11D965E4-947C-4486-A555-12A46D25E36E}"/>
    <pc:docChg chg="undo custSel modSld">
      <pc:chgData name="Lawson, Kathryn" userId="00931ad0-54f2-4e42-bdfe-b5a5d147a635" providerId="ADAL" clId="{11D965E4-947C-4486-A555-12A46D25E36E}" dt="2022-11-28T19:44:20.958" v="48" actId="14100"/>
      <pc:docMkLst>
        <pc:docMk/>
      </pc:docMkLst>
      <pc:sldChg chg="addSp delSp modSp mod">
        <pc:chgData name="Lawson, Kathryn" userId="00931ad0-54f2-4e42-bdfe-b5a5d147a635" providerId="ADAL" clId="{11D965E4-947C-4486-A555-12A46D25E36E}" dt="2022-11-28T19:44:20.958" v="48" actId="14100"/>
        <pc:sldMkLst>
          <pc:docMk/>
          <pc:sldMk cId="0" sldId="256"/>
        </pc:sldMkLst>
        <pc:spChg chg="mod">
          <ac:chgData name="Lawson, Kathryn" userId="00931ad0-54f2-4e42-bdfe-b5a5d147a635" providerId="ADAL" clId="{11D965E4-947C-4486-A555-12A46D25E36E}" dt="2022-11-28T19:44:20.958" v="48" actId="14100"/>
          <ac:spMkLst>
            <pc:docMk/>
            <pc:sldMk cId="0" sldId="256"/>
            <ac:spMk id="11" creationId="{13560149-3A4C-40BF-BB5F-36FBC2E26D93}"/>
          </ac:spMkLst>
        </pc:spChg>
        <pc:spChg chg="del">
          <ac:chgData name="Lawson, Kathryn" userId="00931ad0-54f2-4e42-bdfe-b5a5d147a635" providerId="ADAL" clId="{11D965E4-947C-4486-A555-12A46D25E36E}" dt="2022-11-28T19:38:48.044" v="8" actId="478"/>
          <ac:spMkLst>
            <pc:docMk/>
            <pc:sldMk cId="0" sldId="256"/>
            <ac:spMk id="12" creationId="{FF381132-B6D9-4E49-96B7-921364014BC0}"/>
          </ac:spMkLst>
        </pc:spChg>
        <pc:spChg chg="del">
          <ac:chgData name="Lawson, Kathryn" userId="00931ad0-54f2-4e42-bdfe-b5a5d147a635" providerId="ADAL" clId="{11D965E4-947C-4486-A555-12A46D25E36E}" dt="2022-11-28T19:38:58.027" v="12" actId="478"/>
          <ac:spMkLst>
            <pc:docMk/>
            <pc:sldMk cId="0" sldId="256"/>
            <ac:spMk id="37" creationId="{04F89474-953F-43A2-8F13-2DED44E73753}"/>
          </ac:spMkLst>
        </pc:spChg>
        <pc:spChg chg="del">
          <ac:chgData name="Lawson, Kathryn" userId="00931ad0-54f2-4e42-bdfe-b5a5d147a635" providerId="ADAL" clId="{11D965E4-947C-4486-A555-12A46D25E36E}" dt="2022-11-28T19:38:53.405" v="10" actId="478"/>
          <ac:spMkLst>
            <pc:docMk/>
            <pc:sldMk cId="0" sldId="256"/>
            <ac:spMk id="46" creationId="{2BB76D55-1625-4FFE-BDC7-FB30DB1DAFB3}"/>
          </ac:spMkLst>
        </pc:spChg>
        <pc:spChg chg="del">
          <ac:chgData name="Lawson, Kathryn" userId="00931ad0-54f2-4e42-bdfe-b5a5d147a635" providerId="ADAL" clId="{11D965E4-947C-4486-A555-12A46D25E36E}" dt="2022-11-28T19:38:48.044" v="8" actId="478"/>
          <ac:spMkLst>
            <pc:docMk/>
            <pc:sldMk cId="0" sldId="256"/>
            <ac:spMk id="54" creationId="{EC04734D-5E78-49CD-A68B-B4F1CC928A2A}"/>
          </ac:spMkLst>
        </pc:spChg>
        <pc:spChg chg="del">
          <ac:chgData name="Lawson, Kathryn" userId="00931ad0-54f2-4e42-bdfe-b5a5d147a635" providerId="ADAL" clId="{11D965E4-947C-4486-A555-12A46D25E36E}" dt="2022-11-28T19:38:53.405" v="10" actId="478"/>
          <ac:spMkLst>
            <pc:docMk/>
            <pc:sldMk cId="0" sldId="256"/>
            <ac:spMk id="55" creationId="{D1B1E788-DA5E-4070-BC40-A3FE8585AD6B}"/>
          </ac:spMkLst>
        </pc:spChg>
        <pc:spChg chg="del">
          <ac:chgData name="Lawson, Kathryn" userId="00931ad0-54f2-4e42-bdfe-b5a5d147a635" providerId="ADAL" clId="{11D965E4-947C-4486-A555-12A46D25E36E}" dt="2022-11-28T19:38:53.405" v="10" actId="478"/>
          <ac:spMkLst>
            <pc:docMk/>
            <pc:sldMk cId="0" sldId="256"/>
            <ac:spMk id="56" creationId="{DE16603A-15E4-488E-A518-F82C4B9DD03C}"/>
          </ac:spMkLst>
        </pc:spChg>
        <pc:spChg chg="mod">
          <ac:chgData name="Lawson, Kathryn" userId="00931ad0-54f2-4e42-bdfe-b5a5d147a635" providerId="ADAL" clId="{11D965E4-947C-4486-A555-12A46D25E36E}" dt="2022-11-28T19:39:57.012" v="32" actId="14100"/>
          <ac:spMkLst>
            <pc:docMk/>
            <pc:sldMk cId="0" sldId="256"/>
            <ac:spMk id="3076" creationId="{00000000-0000-0000-0000-000000000000}"/>
          </ac:spMkLst>
        </pc:spChg>
        <pc:spChg chg="mod">
          <ac:chgData name="Lawson, Kathryn" userId="00931ad0-54f2-4e42-bdfe-b5a5d147a635" providerId="ADAL" clId="{11D965E4-947C-4486-A555-12A46D25E36E}" dt="2022-11-28T19:44:08.524" v="46" actId="1076"/>
          <ac:spMkLst>
            <pc:docMk/>
            <pc:sldMk cId="0" sldId="256"/>
            <ac:spMk id="3079" creationId="{00000000-0000-0000-0000-000000000000}"/>
          </ac:spMkLst>
        </pc:spChg>
        <pc:picChg chg="add mod">
          <ac:chgData name="Lawson, Kathryn" userId="00931ad0-54f2-4e42-bdfe-b5a5d147a635" providerId="ADAL" clId="{11D965E4-947C-4486-A555-12A46D25E36E}" dt="2022-11-28T19:44:01.392" v="45" actId="1076"/>
          <ac:picMkLst>
            <pc:docMk/>
            <pc:sldMk cId="0" sldId="256"/>
            <ac:picMk id="3" creationId="{B55B9077-63DA-38F7-A2B8-39EB055F039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D9754EC5-B38D-485B-850E-0F52B1D031F7}" type="datetimeFigureOut">
              <a:rPr lang="en-US"/>
              <a:pPr>
                <a:defRPr/>
              </a:pPr>
              <a:t>11/28/2022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2A8384EB-2D20-491A-AD17-D2AFE78C6A85}" type="slidenum">
              <a:rPr lang="en-US"/>
              <a:pPr>
                <a:defRPr/>
              </a:pPr>
              <a:t>‹#›</a:t>
            </a:fld>
            <a:endParaRPr lang="en-US"/>
          </a:p>
        </p:txBody>
      </p:sp>
    </p:spTree>
    <p:extLst>
      <p:ext uri="{BB962C8B-B14F-4D97-AF65-F5344CB8AC3E}">
        <p14:creationId xmlns:p14="http://schemas.microsoft.com/office/powerpoint/2010/main" val="30988227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z="1000"/>
          </a:p>
        </p:txBody>
      </p:sp>
    </p:spTree>
    <p:extLst>
      <p:ext uri="{BB962C8B-B14F-4D97-AF65-F5344CB8AC3E}">
        <p14:creationId xmlns:p14="http://schemas.microsoft.com/office/powerpoint/2010/main" val="2769666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22306426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11/28/2022</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2WR03240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32426" y="838200"/>
            <a:ext cx="2318426" cy="5580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231775" indent="-231775">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15000"/>
              </a:spcBef>
              <a:buFontTx/>
              <a:buNone/>
            </a:pPr>
            <a:r>
              <a:rPr lang="en-US" altLang="en-US" sz="1600" b="1">
                <a:cs typeface="Arial" charset="0"/>
              </a:rPr>
              <a:t>Objective</a:t>
            </a:r>
          </a:p>
          <a:p>
            <a:pPr>
              <a:spcBef>
                <a:spcPct val="15000"/>
              </a:spcBef>
              <a:buFont typeface="Arial" charset="0"/>
              <a:buChar char="●"/>
            </a:pPr>
            <a:r>
              <a:rPr lang="en-US" sz="1400">
                <a:latin typeface="Calibri"/>
                <a:cs typeface="Calibri"/>
              </a:rPr>
              <a:t>Demonstrate a new hydrologic modeling paradigm where learnable, differentiable process-based models with embedded neural networks (NN) to provide parameterization or module replacements can achieve similar predictive performance as LSTM models</a:t>
            </a:r>
            <a:endParaRPr lang="en-US" altLang="en-US" sz="1400">
              <a:cs typeface="Arial" charset="0"/>
            </a:endParaRPr>
          </a:p>
          <a:p>
            <a:pPr marL="0" indent="0" algn="ctr">
              <a:spcBef>
                <a:spcPct val="15000"/>
              </a:spcBef>
              <a:buNone/>
            </a:pPr>
            <a:r>
              <a:rPr lang="en-US" sz="1600" b="1">
                <a:latin typeface="Calibri"/>
                <a:cs typeface="Calibri"/>
              </a:rPr>
              <a:t>Approach</a:t>
            </a:r>
            <a:endParaRPr lang="en-US" sz="1600">
              <a:latin typeface="Calibri"/>
              <a:cs typeface="Calibri"/>
            </a:endParaRPr>
          </a:p>
          <a:p>
            <a:pPr>
              <a:spcBef>
                <a:spcPct val="15000"/>
              </a:spcBef>
              <a:buFont typeface="Arial" charset="0"/>
              <a:buChar char="●"/>
            </a:pPr>
            <a:r>
              <a:rPr lang="en-US" sz="1400">
                <a:latin typeface="Calibri"/>
                <a:cs typeface="Calibri"/>
              </a:rPr>
              <a:t>We used an existing process-based model (HBV) as a backbone, which can be based on either discrete (modifying from a backbone with discrete formulation) or continuous (written in a differential equation format) formulations.</a:t>
            </a:r>
          </a:p>
        </p:txBody>
      </p:sp>
      <p:sp>
        <p:nvSpPr>
          <p:cNvPr id="3077" name="Rectangle 5"/>
          <p:cNvSpPr>
            <a:spLocks noChangeArrowheads="1"/>
          </p:cNvSpPr>
          <p:nvPr/>
        </p:nvSpPr>
        <p:spPr bwMode="auto">
          <a:xfrm>
            <a:off x="152400" y="112713"/>
            <a:ext cx="8839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atin typeface="Calibri"/>
                <a:cs typeface="Calibri"/>
              </a:rPr>
              <a:t>Differentiable, Learnable, Regionalized Process-Based Models With </a:t>
            </a:r>
            <a:r>
              <a:rPr lang="en-US" err="1">
                <a:latin typeface="Calibri"/>
                <a:cs typeface="Calibri"/>
              </a:rPr>
              <a:t>Multiphysical</a:t>
            </a:r>
            <a:r>
              <a:rPr lang="en-US">
                <a:latin typeface="Calibri"/>
                <a:cs typeface="Calibri"/>
              </a:rPr>
              <a:t> Outputs can Approach State-Of-The-Art Hydrologic Prediction Accuracy</a:t>
            </a:r>
          </a:p>
        </p:txBody>
      </p:sp>
      <p:sp>
        <p:nvSpPr>
          <p:cNvPr id="3078" name="Text Box 6"/>
          <p:cNvSpPr txBox="1">
            <a:spLocks noChangeArrowheads="1"/>
          </p:cNvSpPr>
          <p:nvPr/>
        </p:nvSpPr>
        <p:spPr bwMode="auto">
          <a:xfrm>
            <a:off x="152400" y="6429345"/>
            <a:ext cx="89154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000">
                <a:latin typeface="Calibri"/>
                <a:cs typeface="Calibri"/>
              </a:rPr>
              <a:t>Feng, D., Liu, J., Lawson, K., &amp; Shen, C. (2022). Differentiable, learnable, regionalized process-based models with </a:t>
            </a:r>
            <a:r>
              <a:rPr lang="en-US" sz="1000" err="1">
                <a:latin typeface="Calibri"/>
                <a:cs typeface="Calibri"/>
              </a:rPr>
              <a:t>multiphysical</a:t>
            </a:r>
            <a:r>
              <a:rPr lang="en-US" sz="1000">
                <a:latin typeface="Calibri"/>
                <a:cs typeface="Calibri"/>
              </a:rPr>
              <a:t> outputs can approach state-of-the-art hydrologic prediction accuracy. </a:t>
            </a:r>
            <a:r>
              <a:rPr lang="en-US" sz="1000" i="1">
                <a:latin typeface="Calibri"/>
                <a:cs typeface="Calibri"/>
              </a:rPr>
              <a:t>Water Resources Research</a:t>
            </a:r>
            <a:r>
              <a:rPr lang="en-US" sz="1000">
                <a:latin typeface="Calibri"/>
                <a:cs typeface="Calibri"/>
              </a:rPr>
              <a:t>, </a:t>
            </a:r>
            <a:r>
              <a:rPr lang="en-US" sz="1000" i="1">
                <a:latin typeface="Calibri"/>
                <a:cs typeface="Calibri"/>
              </a:rPr>
              <a:t>58</a:t>
            </a:r>
            <a:r>
              <a:rPr lang="en-US" sz="1000">
                <a:latin typeface="Calibri"/>
                <a:cs typeface="Calibri"/>
              </a:rPr>
              <a:t>(10), e2022WR032404. </a:t>
            </a:r>
            <a:r>
              <a:rPr lang="en-US" sz="1000" u="sng">
                <a:latin typeface="Calibri"/>
                <a:cs typeface="Calibri"/>
                <a:hlinkClick r:id="rId3"/>
              </a:rPr>
              <a:t>https://doi.org/10.1029/2022WR032404</a:t>
            </a:r>
            <a:r>
              <a:rPr lang="en-US" sz="1000">
                <a:latin typeface="Calibri"/>
                <a:cs typeface="Calibri"/>
              </a:rPr>
              <a:t> </a:t>
            </a:r>
            <a:endParaRPr lang="en-US"/>
          </a:p>
        </p:txBody>
      </p:sp>
      <p:sp>
        <p:nvSpPr>
          <p:cNvPr id="3079" name="TextBox 9"/>
          <p:cNvSpPr txBox="1">
            <a:spLocks noChangeArrowheads="1"/>
          </p:cNvSpPr>
          <p:nvPr/>
        </p:nvSpPr>
        <p:spPr bwMode="auto">
          <a:xfrm>
            <a:off x="2277533" y="3331489"/>
            <a:ext cx="678180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just" eaLnBrk="1" hangingPunct="1">
              <a:spcBef>
                <a:spcPct val="0"/>
              </a:spcBef>
              <a:buFontTx/>
              <a:buNone/>
            </a:pPr>
            <a:r>
              <a:rPr lang="en-US" altLang="en-US" sz="1000" i="1">
                <a:latin typeface="+mj-lt"/>
                <a:cs typeface="Arial" charset="0"/>
              </a:rPr>
              <a:t>The sketch of the differentiable model framework. A neural network gA (in this case a long short-term memory [LSTM] unit) outputs the physical parameters for a process-based model (here, the HBV hydrologic model). Each physical parameter can be set as either static or time-dynamic, and either way, there is no feedback from δ models' states to these LSTM-estimated parameters during a forward run. The process-based model supports differentiable programming as it is implemented on a machine learning platform. In the process-based models, certain parts of the model can be replaced by neural networks and the structure can be updated. Here, we also increased the number of storage components to represent sub-basin-scale heterogeneity. Notably, the framework is trained in an “end-to-end” fashion and there are no intermediate supervising data (or labels) for the outputs of the neural networks (either gA or the optional NN replacements). The main loss function is calculated between the process-based model output and observations—in our example, discharge—and the gradients are backpropagated all the way to these neural networks. Red symbols are static parameters and green symbols are time-dependent parameters.</a:t>
            </a:r>
          </a:p>
          <a:p>
            <a:pPr algn="just" eaLnBrk="1" hangingPunct="1">
              <a:spcBef>
                <a:spcPct val="0"/>
              </a:spcBef>
              <a:buFontTx/>
              <a:buNone/>
            </a:pPr>
            <a:endParaRPr lang="en-US" altLang="en-US" sz="1000" b="1">
              <a:solidFill>
                <a:srgbClr val="0000FF"/>
              </a:solidFill>
              <a:latin typeface="Arial" charset="0"/>
              <a:cs typeface="Arial" charset="0"/>
            </a:endParaRPr>
          </a:p>
        </p:txBody>
      </p:sp>
      <p:sp>
        <p:nvSpPr>
          <p:cNvPr id="11" name="Rectangle 2">
            <a:extLst>
              <a:ext uri="{FF2B5EF4-FFF2-40B4-BE49-F238E27FC236}">
                <a16:creationId xmlns:a16="http://schemas.microsoft.com/office/drawing/2014/main" id="{13560149-3A4C-40BF-BB5F-36FBC2E26D93}"/>
              </a:ext>
            </a:extLst>
          </p:cNvPr>
          <p:cNvSpPr>
            <a:spLocks noChangeArrowheads="1"/>
          </p:cNvSpPr>
          <p:nvPr/>
        </p:nvSpPr>
        <p:spPr bwMode="auto">
          <a:xfrm>
            <a:off x="2286001" y="4876800"/>
            <a:ext cx="6705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1313" indent="-287338">
              <a:spcBef>
                <a:spcPct val="20000"/>
              </a:spcBef>
              <a:buFont typeface="Arial" charset="0"/>
              <a:buChar char="•"/>
              <a:tabLst>
                <a:tab pos="338138" algn="l"/>
              </a:tabLst>
              <a:defRPr sz="3200">
                <a:solidFill>
                  <a:schemeClr val="tx1"/>
                </a:solidFill>
                <a:latin typeface="Calibri" pitchFamily="34" charset="0"/>
              </a:defRPr>
            </a:lvl1pPr>
            <a:lvl2pPr marL="742950" indent="-285750">
              <a:spcBef>
                <a:spcPct val="20000"/>
              </a:spcBef>
              <a:buFont typeface="Arial" charset="0"/>
              <a:buChar char="–"/>
              <a:tabLst>
                <a:tab pos="338138" algn="l"/>
              </a:tabLst>
              <a:defRPr sz="2800">
                <a:solidFill>
                  <a:schemeClr val="tx1"/>
                </a:solidFill>
                <a:latin typeface="Calibri" pitchFamily="34" charset="0"/>
              </a:defRPr>
            </a:lvl2pPr>
            <a:lvl3pPr marL="1143000" indent="-228600">
              <a:spcBef>
                <a:spcPct val="20000"/>
              </a:spcBef>
              <a:buFont typeface="Arial" charset="0"/>
              <a:buChar char="•"/>
              <a:tabLst>
                <a:tab pos="338138" algn="l"/>
              </a:tabLst>
              <a:defRPr sz="2400">
                <a:solidFill>
                  <a:schemeClr val="tx1"/>
                </a:solidFill>
                <a:latin typeface="Calibri" pitchFamily="34" charset="0"/>
              </a:defRPr>
            </a:lvl3pPr>
            <a:lvl4pPr marL="1600200" indent="-228600">
              <a:spcBef>
                <a:spcPct val="20000"/>
              </a:spcBef>
              <a:buFont typeface="Arial" charset="0"/>
              <a:buChar char="–"/>
              <a:tabLst>
                <a:tab pos="338138" algn="l"/>
              </a:tabLst>
              <a:defRPr sz="2000">
                <a:solidFill>
                  <a:schemeClr val="tx1"/>
                </a:solidFill>
                <a:latin typeface="Calibri" pitchFamily="34" charset="0"/>
              </a:defRPr>
            </a:lvl4pPr>
            <a:lvl5pPr marL="2057400" indent="-228600">
              <a:spcBef>
                <a:spcPct val="20000"/>
              </a:spcBef>
              <a:buFont typeface="Arial" charset="0"/>
              <a:buChar char="»"/>
              <a:tabLst>
                <a:tab pos="338138" algn="l"/>
              </a:tabLst>
              <a:defRPr sz="2000">
                <a:solidFill>
                  <a:schemeClr val="tx1"/>
                </a:solidFill>
                <a:latin typeface="Calibri" pitchFamily="34" charset="0"/>
              </a:defRPr>
            </a:lvl5pPr>
            <a:lvl6pPr marL="2514600" indent="-228600" fontAlgn="base">
              <a:spcBef>
                <a:spcPct val="20000"/>
              </a:spcBef>
              <a:spcAft>
                <a:spcPct val="0"/>
              </a:spcAft>
              <a:buFont typeface="Arial" charset="0"/>
              <a:buChar char="»"/>
              <a:tabLst>
                <a:tab pos="338138" algn="l"/>
              </a:tabLst>
              <a:defRPr sz="2000">
                <a:solidFill>
                  <a:schemeClr val="tx1"/>
                </a:solidFill>
                <a:latin typeface="Calibri" pitchFamily="34" charset="0"/>
              </a:defRPr>
            </a:lvl6pPr>
            <a:lvl7pPr marL="2971800" indent="-228600" fontAlgn="base">
              <a:spcBef>
                <a:spcPct val="20000"/>
              </a:spcBef>
              <a:spcAft>
                <a:spcPct val="0"/>
              </a:spcAft>
              <a:buFont typeface="Arial" charset="0"/>
              <a:buChar char="»"/>
              <a:tabLst>
                <a:tab pos="338138" algn="l"/>
              </a:tabLst>
              <a:defRPr sz="2000">
                <a:solidFill>
                  <a:schemeClr val="tx1"/>
                </a:solidFill>
                <a:latin typeface="Calibri" pitchFamily="34" charset="0"/>
              </a:defRPr>
            </a:lvl7pPr>
            <a:lvl8pPr marL="3429000" indent="-228600" fontAlgn="base">
              <a:spcBef>
                <a:spcPct val="20000"/>
              </a:spcBef>
              <a:spcAft>
                <a:spcPct val="0"/>
              </a:spcAft>
              <a:buFont typeface="Arial" charset="0"/>
              <a:buChar char="»"/>
              <a:tabLst>
                <a:tab pos="338138" algn="l"/>
              </a:tabLst>
              <a:defRPr sz="2000">
                <a:solidFill>
                  <a:schemeClr val="tx1"/>
                </a:solidFill>
                <a:latin typeface="Calibri" pitchFamily="34" charset="0"/>
              </a:defRPr>
            </a:lvl8pPr>
            <a:lvl9pPr marL="3886200" indent="-228600" fontAlgn="base">
              <a:spcBef>
                <a:spcPct val="20000"/>
              </a:spcBef>
              <a:spcAft>
                <a:spcPct val="0"/>
              </a:spcAft>
              <a:buFont typeface="Arial" charset="0"/>
              <a:buChar char="»"/>
              <a:tabLst>
                <a:tab pos="338138" algn="l"/>
              </a:tabLst>
              <a:defRPr sz="2000">
                <a:solidFill>
                  <a:schemeClr val="tx1"/>
                </a:solidFill>
                <a:latin typeface="Calibri" pitchFamily="34" charset="0"/>
              </a:defRPr>
            </a:lvl9pPr>
          </a:lstStyle>
          <a:p>
            <a:pPr marL="340995" indent="-287020" algn="ctr" eaLnBrk="1" hangingPunct="1">
              <a:spcBef>
                <a:spcPct val="15000"/>
              </a:spcBef>
              <a:buFontTx/>
              <a:buNone/>
            </a:pPr>
            <a:r>
              <a:rPr lang="en-US" altLang="en-US" sz="1200" b="1">
                <a:cs typeface="Arial" charset="0"/>
              </a:rPr>
              <a:t>       </a:t>
            </a:r>
            <a:r>
              <a:rPr lang="en-US" altLang="en-US" sz="1400" b="1">
                <a:cs typeface="Arial" charset="0"/>
              </a:rPr>
              <a:t>Conclusions</a:t>
            </a:r>
            <a:endParaRPr lang="en-US"/>
          </a:p>
          <a:p>
            <a:pPr marL="340995" indent="-287020" algn="just"/>
            <a:r>
              <a:rPr lang="en-US" sz="1200">
                <a:latin typeface="Calibri"/>
                <a:cs typeface="Calibri"/>
              </a:rPr>
              <a:t>Differentiable (</a:t>
            </a:r>
            <a:r>
              <a:rPr lang="en-US" sz="1200" i="1">
                <a:latin typeface="Calibri"/>
                <a:cs typeface="Calibri"/>
              </a:rPr>
              <a:t>δ</a:t>
            </a:r>
            <a:r>
              <a:rPr lang="en-US" sz="1200">
                <a:latin typeface="Calibri"/>
                <a:cs typeface="Calibri"/>
              </a:rPr>
              <a:t>) hydrologic models show that process clarity and a performance approaching deep learning (DL) can be both attained</a:t>
            </a:r>
            <a:endParaRPr lang="en-US" sz="1200">
              <a:cs typeface="Calibri"/>
            </a:endParaRPr>
          </a:p>
          <a:p>
            <a:pPr marL="340995" indent="-287020" algn="just"/>
            <a:r>
              <a:rPr lang="en-US" sz="1200">
                <a:latin typeface="Calibri"/>
                <a:cs typeface="Calibri"/>
              </a:rPr>
              <a:t>Unlike DL, </a:t>
            </a:r>
            <a:r>
              <a:rPr lang="en-US" sz="1200" i="1">
                <a:latin typeface="Calibri"/>
                <a:cs typeface="Calibri"/>
              </a:rPr>
              <a:t>δ</a:t>
            </a:r>
            <a:r>
              <a:rPr lang="en-US" sz="1200">
                <a:latin typeface="Calibri"/>
                <a:cs typeface="Calibri"/>
              </a:rPr>
              <a:t> models can output untrained physical variables, which agreed well with alternative estimates</a:t>
            </a:r>
            <a:endParaRPr lang="en-US"/>
          </a:p>
          <a:p>
            <a:pPr marL="340995" indent="-287020" algn="just"/>
            <a:r>
              <a:rPr lang="en-US" sz="1200">
                <a:latin typeface="Calibri"/>
                <a:cs typeface="Calibri"/>
              </a:rPr>
              <a:t>Dynamic parameterization has a moderate impact but is needed to narrow the gap to DL, suggesting that current model states are inadequate</a:t>
            </a:r>
            <a:endParaRPr lang="en-US"/>
          </a:p>
        </p:txBody>
      </p:sp>
      <p:pic>
        <p:nvPicPr>
          <p:cNvPr id="3" name="Picture 2" descr="Diagram, schematic&#10;&#10;Description automatically generated">
            <a:extLst>
              <a:ext uri="{FF2B5EF4-FFF2-40B4-BE49-F238E27FC236}">
                <a16:creationId xmlns:a16="http://schemas.microsoft.com/office/drawing/2014/main" id="{B55B9077-63DA-38F7-A2B8-39EB055F03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6233" y="769447"/>
            <a:ext cx="4724400" cy="2564231"/>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771696FA5A06D744BBBD3E3B24BA9988" ma:contentTypeVersion="2" ma:contentTypeDescription="Microsoft Office PowerPoint Slide" ma:contentTypeScope="" ma:versionID="bc6d35e80b6a4f2eb6d00e4acc6a74ba">
  <xsd:schema xmlns:xsd="http://www.w3.org/2001/XMLSchema" xmlns:xs="http://www.w3.org/2001/XMLSchema" xmlns:p="http://schemas.microsoft.com/office/2006/metadata/properties" xmlns:ns1="995CFCD5-7CDB-4A7B-9C33-0B2F1F6C099F" xmlns:ns3="995cfcd5-7cdb-4a7b-9c33-0b2f1f6c099f" xmlns:ns4="079988f7-7e0b-41ae-9b68-c2e871ce6e22" targetNamespace="http://schemas.microsoft.com/office/2006/metadata/properties" ma:root="true" ma:fieldsID="70adc3c40de394a4bf093613201697d3" ns1:_="" ns3:_="" ns4:_="">
    <xsd:import namespace="995CFCD5-7CDB-4A7B-9C33-0B2F1F6C099F"/>
    <xsd:import namespace="995cfcd5-7cdb-4a7b-9c33-0b2f1f6c099f"/>
    <xsd:import namespace="079988f7-7e0b-41ae-9b68-c2e871ce6e22"/>
    <xsd:element name="properties">
      <xsd:complexType>
        <xsd:sequence>
          <xsd:element name="documentManagement">
            <xsd:complexType>
              <xsd:all>
                <xsd:element ref="ns1:Presentation" minOccurs="0"/>
                <xsd:element ref="ns1:SlideDescription" minOccurs="0"/>
                <xsd:element ref="ns3:Highlight" minOccurs="0"/>
                <xsd:element ref="ns1:SlideDescription" minOccurs="0"/>
                <xsd:element ref="ns1:Presentation"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5CFCD5-7CDB-4A7B-9C33-0B2F1F6C099F"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element name="SlideDescription" ma:index="11" nillable="true" ma:displayName="Description" ma:internalName="SlideDescription">
      <xsd:simpleType>
        <xsd:restriction base="dms:Text"/>
      </xsd:simpleType>
    </xsd:element>
    <xsd:element name="Presentation" ma:index="14" nillable="true" ma:displayName="Presentation" ma:internalName="Present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5cfcd5-7cdb-4a7b-9c33-0b2f1f6c099f" elementFormDefault="qualified">
    <xsd:import namespace="http://schemas.microsoft.com/office/2006/documentManagement/types"/>
    <xsd:import namespace="http://schemas.microsoft.com/office/infopath/2007/PartnerControls"/>
    <xsd:element name="Highlight" ma:index="5" nillable="true" ma:displayName="Highlight" ma:description="Highlight Link" ma:format="Hyperlink" ma:internalName="Highlight">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Props1.xml><?xml version="1.0" encoding="utf-8"?>
<ds:datastoreItem xmlns:ds="http://schemas.openxmlformats.org/officeDocument/2006/customXml" ds:itemID="{95C6DE89-852F-47EF-BD02-DF402129A8BE}">
  <ds:schemaRefs>
    <ds:schemaRef ds:uri="http://schemas.microsoft.com/sharepoint/events"/>
  </ds:schemaRefs>
</ds:datastoreItem>
</file>

<file path=customXml/itemProps2.xml><?xml version="1.0" encoding="utf-8"?>
<ds:datastoreItem xmlns:ds="http://schemas.openxmlformats.org/officeDocument/2006/customXml" ds:itemID="{3028EE3E-F493-4C62-8817-19DC7F06AF54}">
  <ds:schemaRefs>
    <ds:schemaRef ds:uri="079988f7-7e0b-41ae-9b68-c2e871ce6e22"/>
    <ds:schemaRef ds:uri="995CFCD5-7CDB-4A7B-9C33-0B2F1F6C099F"/>
    <ds:schemaRef ds:uri="995cfcd5-7cdb-4a7b-9c33-0b2f1f6c09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F1387AA-1236-4B05-BC1B-B8AC07537DC4}">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Application>Microsoft Office PowerPoint</Application>
  <PresentationFormat>On-screen Show (4:3)</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Hou-Slide-InverseModelingJan2014</dc:title>
  <dc:creator>Hou</dc:creator>
  <cp:revision>1</cp:revision>
  <cp:lastPrinted>2011-05-11T17:30:12Z</cp:lastPrinted>
  <dcterms:created xsi:type="dcterms:W3CDTF">2014-02-23T00:42:18Z</dcterms:created>
  <dcterms:modified xsi:type="dcterms:W3CDTF">2022-11-28T19:44:25Z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vt:lpwstr>
  </property>
  <property fmtid="{D5CDD505-2E9C-101B-9397-08002B2CF9AE}" pid="6" name="ContentTypeId">
    <vt:lpwstr>0x010100A22E315B1F3C42B49A0E90D2F9AB5AB100771696FA5A06D744BBBD3E3B24BA9988</vt:lpwstr>
  </property>
  <property fmtid="{D5CDD505-2E9C-101B-9397-08002B2CF9AE}" pid="7" name="ContentType">
    <vt:lpwstr>Slide</vt:lpwstr>
  </property>
  <property fmtid="{D5CDD505-2E9C-101B-9397-08002B2CF9AE}" pid="8" name="Presentation">
    <vt:lpwstr>Hou-Slide-InverseModelingJan2014</vt:lpwstr>
  </property>
  <property fmtid="{D5CDD505-2E9C-101B-9397-08002B2CF9AE}" pid="9" name="SlideDescription">
    <vt:lpwstr/>
  </property>
</Properties>
</file>