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48602F13-B018-7CD3-DE52-B0D262DDA70D}" name="Wilburn, Matthew S" initials="WMS" userId="S::Matthew.Wilburn@pnnl.gov::1bc66fb5-94f0-41ef-928a-bfd916df0b33" providerId="AD"/>
  <p188:author id="{CB7FA928-B592-C6E3-271C-0F486547C78B}" name="Leung, Lai-Yung (Ruby)" initials="LLY(" userId="S::ruby.leung@pnnl.gov::8890b783-e14a-47e3-a682-fbb67b692eba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Hu, Huancui" initials="HH" lastIdx="1" clrIdx="1">
    <p:extLst>
      <p:ext uri="{19B8F6BF-5375-455C-9EA6-DF929625EA0E}">
        <p15:presenceInfo xmlns:p15="http://schemas.microsoft.com/office/powerpoint/2012/main" userId="S::huancui.hu@pnnl.gov::838ff452-b27e-4890-a8aa-511787199082" providerId="AD"/>
      </p:ext>
    </p:extLst>
  </p:cmAuthor>
  <p:cmAuthor id="3" name="Campbell, Holly M" initials="CHM" lastIdx="4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347A3-AF61-FD42-9E25-B508BD09CA87}" v="36" dt="2024-09-23T02:35:55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5"/>
    <p:restoredTop sz="93481" autoAdjust="0"/>
  </p:normalViewPr>
  <p:slideViewPr>
    <p:cSldViewPr snapToGrid="0" snapToObjects="1">
      <p:cViewPr varScale="1">
        <p:scale>
          <a:sx n="105" d="100"/>
          <a:sy n="105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e, Shaocheng" userId="b92f5369-f3db-447b-9b48-c8ca994cf226" providerId="ADAL" clId="{83A347A3-AF61-FD42-9E25-B508BD09CA87}"/>
    <pc:docChg chg="custSel modSld">
      <pc:chgData name="Xie, Shaocheng" userId="b92f5369-f3db-447b-9b48-c8ca994cf226" providerId="ADAL" clId="{83A347A3-AF61-FD42-9E25-B508BD09CA87}" dt="2024-09-23T02:40:33.156" v="1714" actId="20577"/>
      <pc:docMkLst>
        <pc:docMk/>
      </pc:docMkLst>
      <pc:sldChg chg="addSp delSp modSp mod">
        <pc:chgData name="Xie, Shaocheng" userId="b92f5369-f3db-447b-9b48-c8ca994cf226" providerId="ADAL" clId="{83A347A3-AF61-FD42-9E25-B508BD09CA87}" dt="2024-09-23T02:40:33.156" v="1714" actId="20577"/>
        <pc:sldMkLst>
          <pc:docMk/>
          <pc:sldMk cId="3563556982" sldId="257"/>
        </pc:sldMkLst>
        <pc:spChg chg="mod">
          <ac:chgData name="Xie, Shaocheng" userId="b92f5369-f3db-447b-9b48-c8ca994cf226" providerId="ADAL" clId="{83A347A3-AF61-FD42-9E25-B508BD09CA87}" dt="2024-09-23T02:40:33.156" v="1714" actId="20577"/>
          <ac:spMkLst>
            <pc:docMk/>
            <pc:sldMk cId="3563556982" sldId="257"/>
            <ac:spMk id="2" creationId="{2CD1E666-1421-2D96-60B7-9E5FC9E04F2F}"/>
          </ac:spMkLst>
        </pc:spChg>
        <pc:spChg chg="add mod">
          <ac:chgData name="Xie, Shaocheng" userId="b92f5369-f3db-447b-9b48-c8ca994cf226" providerId="ADAL" clId="{83A347A3-AF61-FD42-9E25-B508BD09CA87}" dt="2024-09-21T19:19:51.458" v="64" actId="1076"/>
          <ac:spMkLst>
            <pc:docMk/>
            <pc:sldMk cId="3563556982" sldId="257"/>
            <ac:spMk id="7" creationId="{E283BE3A-A502-5FCD-4D71-13914D955408}"/>
          </ac:spMkLst>
        </pc:spChg>
        <pc:spChg chg="mod">
          <ac:chgData name="Xie, Shaocheng" userId="b92f5369-f3db-447b-9b48-c8ca994cf226" providerId="ADAL" clId="{83A347A3-AF61-FD42-9E25-B508BD09CA87}" dt="2024-09-21T20:10:53.194" v="1380" actId="1076"/>
          <ac:spMkLst>
            <pc:docMk/>
            <pc:sldMk cId="3563556982" sldId="257"/>
            <ac:spMk id="10" creationId="{16AE3EA3-C5EE-C5C6-938C-26D500414465}"/>
          </ac:spMkLst>
        </pc:spChg>
        <pc:spChg chg="mod">
          <ac:chgData name="Xie, Shaocheng" userId="b92f5369-f3db-447b-9b48-c8ca994cf226" providerId="ADAL" clId="{83A347A3-AF61-FD42-9E25-B508BD09CA87}" dt="2024-09-21T20:11:18.608" v="1387" actId="207"/>
          <ac:spMkLst>
            <pc:docMk/>
            <pc:sldMk cId="3563556982" sldId="257"/>
            <ac:spMk id="11" creationId="{84CAD0D4-EBD0-C392-0153-3900CC50022F}"/>
          </ac:spMkLst>
        </pc:spChg>
        <pc:spChg chg="mod">
          <ac:chgData name="Xie, Shaocheng" userId="b92f5369-f3db-447b-9b48-c8ca994cf226" providerId="ADAL" clId="{83A347A3-AF61-FD42-9E25-B508BD09CA87}" dt="2024-09-21T19:23:30.490" v="154" actId="1076"/>
          <ac:spMkLst>
            <pc:docMk/>
            <pc:sldMk cId="3563556982" sldId="257"/>
            <ac:spMk id="3076" creationId="{00000000-0000-0000-0000-000000000000}"/>
          </ac:spMkLst>
        </pc:spChg>
        <pc:picChg chg="add mod modCrop">
          <ac:chgData name="Xie, Shaocheng" userId="b92f5369-f3db-447b-9b48-c8ca994cf226" providerId="ADAL" clId="{83A347A3-AF61-FD42-9E25-B508BD09CA87}" dt="2024-09-21T20:10:18.237" v="1374" actId="14100"/>
          <ac:picMkLst>
            <pc:docMk/>
            <pc:sldMk cId="3563556982" sldId="257"/>
            <ac:picMk id="3" creationId="{BAB8D0EF-2D60-1346-31BB-6DF624A6D2E6}"/>
          </ac:picMkLst>
        </pc:picChg>
        <pc:picChg chg="del">
          <ac:chgData name="Xie, Shaocheng" userId="b92f5369-f3db-447b-9b48-c8ca994cf226" providerId="ADAL" clId="{83A347A3-AF61-FD42-9E25-B508BD09CA87}" dt="2024-09-20T22:47:33.104" v="0" actId="478"/>
          <ac:picMkLst>
            <pc:docMk/>
            <pc:sldMk cId="3563556982" sldId="257"/>
            <ac:picMk id="13" creationId="{2B19687E-086B-701A-256E-73E1237C1E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BB5F-6A28-435E-B1DB-8FB9E3F6A89E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487-CD2F-41A2-9AB3-8EE00049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288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9/21/24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27655" y="184828"/>
            <a:ext cx="11334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Mesoscale Convective Systems Represented in High Resolution E3SMv2 and Impact of New Cloud and Convection Parameterizations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4937E-9FE0-C340-946E-5C7CBC2987C3}"/>
              </a:ext>
            </a:extLst>
          </p:cNvPr>
          <p:cNvSpPr txBox="1"/>
          <p:nvPr/>
        </p:nvSpPr>
        <p:spPr>
          <a:xfrm>
            <a:off x="-1229710" y="2490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AE70BA-8B70-2745-9E9A-D18DFEBB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4241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9886-B030-FB05-BCDF-66F69BB2A884}"/>
              </a:ext>
            </a:extLst>
          </p:cNvPr>
          <p:cNvSpPr txBox="1"/>
          <p:nvPr/>
        </p:nvSpPr>
        <p:spPr>
          <a:xfrm>
            <a:off x="-1618593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CD1E666-1421-2D96-60B7-9E5FC9E0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41" y="1104080"/>
            <a:ext cx="6570719" cy="60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Evaluate the E3SMv2 capability to capture mesoscale convective systems.</a:t>
            </a:r>
            <a:endParaRPr lang="en-US" sz="16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ts val="1218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600" dirty="0"/>
              <a:t>A series of 6-year AMIP simulations were conducted with E3SMv2 at ~ 25km grid spacing. The new physics tested include the predicted particle properties (P3) microphysics scheme, a two-moment convective cloud microphysics scheme, a new closure for the Zhang-McFarlane deep convection parameterization, and the multiscale coherent structure parameterization (MCSP) for mesoscale organization.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600" dirty="0">
                <a:solidFill>
                  <a:prstClr val="black"/>
                </a:solidFill>
              </a:rPr>
              <a:t>Two different MCS tracking methods are used to investigate its impact on MCS identification and provide more complete information</a:t>
            </a:r>
            <a:r>
              <a:rPr lang="en-US" altLang="zh-CN" sz="1400" dirty="0">
                <a:solidFill>
                  <a:prstClr val="black"/>
                </a:solidFill>
              </a:rPr>
              <a:t>.</a:t>
            </a:r>
            <a:endParaRPr lang="en-US" altLang="en-US" sz="1400" b="1" dirty="0">
              <a:solidFill>
                <a:srgbClr val="000000"/>
              </a:solidFill>
            </a:endParaRPr>
          </a:p>
          <a:p>
            <a:pPr marL="228600" indent="-228600" algn="ctr" eaLnBrk="1" hangingPunct="1">
              <a:spcBef>
                <a:spcPts val="1218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Impact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Simulated MCS precipitation is substantially underestimated in E3SMv2 due to insufficient MCS genesis and rain rate in individual MCSs.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Utilizing different MCS tracking methods provides a more complete picture about the model capability in simulating MCSs.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kern="0" dirty="0">
                <a:effectLst/>
                <a:ea typeface="Calibri" panose="020F0502020204030204" pitchFamily="34" charset="0"/>
              </a:rPr>
              <a:t>MCS properties in E3SMv2 are not significantly improved with the new cloud and convection parameterizations developed for E3SMv3.</a:t>
            </a:r>
            <a:r>
              <a:rPr lang="en-US" sz="1600" dirty="0">
                <a:effectLst/>
              </a:rPr>
              <a:t> 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E3EA3-C5EE-C5C6-938C-26D50041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536" y="5303520"/>
            <a:ext cx="5377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Annual mean MCS precipitation fraction defined using T</a:t>
            </a:r>
            <a:r>
              <a:rPr lang="en-US" sz="1200" kern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surface precipitation (a, b) and MCS precipitation fraction defined using T</a:t>
            </a:r>
            <a:r>
              <a:rPr lang="en-US" sz="1200" kern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only (c, d). The IMERG observation is shown on the left and EAMv2 simulation is shown on the right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4CAD0D4-EBD0-C392-0153-3900CC50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88" y="6180730"/>
            <a:ext cx="1183419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Zhang, M., Xie, S., Feng, Z., Terai, C. R., Lin, W., Tao, C., et al. (2024). Mesoscale convective systems represented in high resolution E3SMv2 and impact of new cloud and convection parameterizations. Journal of Geophysical Research: Atmospheres, 129, e2024JD040828. https://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dx.doi.org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/10.1029/2024JD040828.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8D0EF-2D60-1346-31BB-6DF624A6D2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435"/>
          <a:stretch/>
        </p:blipFill>
        <p:spPr>
          <a:xfrm>
            <a:off x="6716038" y="1475582"/>
            <a:ext cx="5229596" cy="3827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3BE3A-A502-5FCD-4D71-13914D955408}"/>
              </a:ext>
            </a:extLst>
          </p:cNvPr>
          <p:cNvSpPr txBox="1"/>
          <p:nvPr/>
        </p:nvSpPr>
        <p:spPr>
          <a:xfrm>
            <a:off x="7504271" y="1077082"/>
            <a:ext cx="3412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MCS Precipitation Fraction (%)</a:t>
            </a:r>
          </a:p>
        </p:txBody>
      </p:sp>
    </p:spTree>
    <p:extLst>
      <p:ext uri="{BB962C8B-B14F-4D97-AF65-F5344CB8AC3E}">
        <p14:creationId xmlns:p14="http://schemas.microsoft.com/office/powerpoint/2010/main" val="356355698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RGCM/MSD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7A551-2C48-463A-B263-055436B027AB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3f367a74-7294-440b-bcf2-615eafc1d48f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5004E28-A7B0-4819-902B-EF561B35B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17557</TotalTime>
  <Words>289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Dong-etal-SubseasonalPrec-GRL-January2019-f</dc:title>
  <dc:creator>Davis, Emily L</dc:creator>
  <dc:description/>
  <cp:lastModifiedBy>Xie, Shaocheng</cp:lastModifiedBy>
  <cp:revision>181</cp:revision>
  <cp:lastPrinted>2011-05-11T17:30:12Z</cp:lastPrinted>
  <dcterms:created xsi:type="dcterms:W3CDTF">2017-11-02T21:19:41Z</dcterms:created>
  <dcterms:modified xsi:type="dcterms:W3CDTF">2024-09-23T02:40:38Z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Dong-etal-SubseasonalPrec-GRL-January2019-f</vt:lpwstr>
  </property>
  <property fmtid="{D5CDD505-2E9C-101B-9397-08002B2CF9AE}" pid="9" name="SlideDescription">
    <vt:lpwstr/>
  </property>
</Properties>
</file>