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49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1"/>
    <p:restoredTop sz="95782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2424" y="208"/>
      </p:cViewPr>
      <p:guideLst>
        <p:guide orient="horz" pos="2496"/>
        <p:guide pos="49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e, Shaocheng" userId="b92f5369-f3db-447b-9b48-c8ca994cf226" providerId="ADAL" clId="{04F05228-B8A7-BE4B-A305-803282D93C32}"/>
    <pc:docChg chg="modSld">
      <pc:chgData name="Xie, Shaocheng" userId="b92f5369-f3db-447b-9b48-c8ca994cf226" providerId="ADAL" clId="{04F05228-B8A7-BE4B-A305-803282D93C32}" dt="2024-01-04T22:07:42.500" v="6" actId="20577"/>
      <pc:docMkLst>
        <pc:docMk/>
      </pc:docMkLst>
      <pc:sldChg chg="modSp mod">
        <pc:chgData name="Xie, Shaocheng" userId="b92f5369-f3db-447b-9b48-c8ca994cf226" providerId="ADAL" clId="{04F05228-B8A7-BE4B-A305-803282D93C32}" dt="2024-01-04T22:07:42.500" v="6" actId="20577"/>
        <pc:sldMkLst>
          <pc:docMk/>
          <pc:sldMk cId="38911128" sldId="256"/>
        </pc:sldMkLst>
        <pc:spChg chg="mod">
          <ac:chgData name="Xie, Shaocheng" userId="b92f5369-f3db-447b-9b48-c8ca994cf226" providerId="ADAL" clId="{04F05228-B8A7-BE4B-A305-803282D93C32}" dt="2024-01-04T22:07:42.500" v="6" actId="20577"/>
          <ac:spMkLst>
            <pc:docMk/>
            <pc:sldMk cId="38911128" sldId="256"/>
            <ac:spMk id="15" creationId="{FA6EB50C-F5CC-B442-AE01-598E29A11D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B891-3B63-6D4F-B4A0-148BC6DF05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E008-DF32-EC48-AB0F-40D9C15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E008-DF32-EC48-AB0F-40D9C15DD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0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0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0F2D-AB6F-B445-8521-45B84A0D29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206" y="133948"/>
            <a:ext cx="7059885" cy="858502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Significance of Improved Initialization in Climate Models for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Subseasonal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-to-Seasonal Precipitation Prediction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9" y="6159277"/>
            <a:ext cx="467047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cs typeface="Optima"/>
              </a:rPr>
              <a:t>Qin, Y., Tang, Q., </a:t>
            </a:r>
            <a:r>
              <a:rPr lang="en-US" sz="1000" dirty="0" err="1">
                <a:cs typeface="Optima"/>
              </a:rPr>
              <a:t>Xue</a:t>
            </a:r>
            <a:r>
              <a:rPr lang="en-US" sz="1000" dirty="0">
                <a:cs typeface="Optima"/>
              </a:rPr>
              <a:t>, Y. et al. Improved </a:t>
            </a:r>
            <a:r>
              <a:rPr lang="en-US" sz="1000" dirty="0" err="1">
                <a:cs typeface="Optima"/>
              </a:rPr>
              <a:t>subseasonal</a:t>
            </a:r>
            <a:r>
              <a:rPr lang="en-US" sz="1000" dirty="0">
                <a:cs typeface="Optima"/>
              </a:rPr>
              <a:t>-to-seasonal precipitation prediction of climate models with nudging approach for better initialization of Tibetan Plateau-Rocky Mountain </a:t>
            </a:r>
            <a:r>
              <a:rPr lang="en-US" sz="1000" dirty="0" err="1">
                <a:cs typeface="Optima"/>
              </a:rPr>
              <a:t>Circumglobal</a:t>
            </a:r>
            <a:r>
              <a:rPr lang="en-US" sz="1000" dirty="0">
                <a:cs typeface="Optima"/>
              </a:rPr>
              <a:t> wave train and land surface conditions. </a:t>
            </a:r>
            <a:r>
              <a:rPr lang="en-US" sz="1000" dirty="0" err="1">
                <a:cs typeface="Optima"/>
              </a:rPr>
              <a:t>Clim</a:t>
            </a:r>
            <a:r>
              <a:rPr lang="en-US" sz="1000" dirty="0">
                <a:cs typeface="Optima"/>
              </a:rPr>
              <a:t> </a:t>
            </a:r>
            <a:r>
              <a:rPr lang="en-US" sz="1000" dirty="0" err="1">
                <a:cs typeface="Optima"/>
              </a:rPr>
              <a:t>Dyn</a:t>
            </a:r>
            <a:r>
              <a:rPr lang="en-US" sz="1000" dirty="0">
                <a:cs typeface="Optima"/>
              </a:rPr>
              <a:t> (2024). https://</a:t>
            </a:r>
            <a:r>
              <a:rPr lang="en-US" sz="1000" dirty="0" err="1">
                <a:cs typeface="Optima"/>
              </a:rPr>
              <a:t>doi.org</a:t>
            </a:r>
            <a:r>
              <a:rPr lang="en-US" sz="1000" dirty="0">
                <a:cs typeface="Optima"/>
              </a:rPr>
              <a:t>/10.1007/s00382-023-07082-1</a:t>
            </a:r>
            <a:endParaRPr lang="en-US" sz="1000" dirty="0">
              <a:effectLst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1937" y="1190817"/>
            <a:ext cx="4767141" cy="13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1800" b="1" u="sng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Science Questions</a:t>
            </a:r>
          </a:p>
          <a:p>
            <a:pPr marL="231775" indent="-231775">
              <a:lnSpc>
                <a:spcPct val="114000"/>
              </a:lnSpc>
              <a:spcBef>
                <a:spcPct val="15000"/>
              </a:spcBef>
              <a:buFont typeface="Arial" charset="0"/>
              <a:buChar char="●"/>
            </a:pPr>
            <a:r>
              <a:rPr lang="en-US" sz="1400" dirty="0">
                <a:solidFill>
                  <a:prstClr val="black"/>
                </a:solidFill>
                <a:ea typeface="ＭＳ Ｐゴシック" charset="0"/>
                <a:cs typeface="Tw Cen MT"/>
              </a:rPr>
              <a:t>How does nudging contribute to climate models' ability to generate initial conditions closely aligned with observations, and why is this alignment crucial for meaningful </a:t>
            </a:r>
            <a:r>
              <a:rPr lang="en-US" sz="1400" dirty="0" err="1">
                <a:solidFill>
                  <a:prstClr val="black"/>
                </a:solidFill>
                <a:ea typeface="ＭＳ Ｐゴシック" charset="0"/>
                <a:cs typeface="Tw Cen MT"/>
              </a:rPr>
              <a:t>subseasonal</a:t>
            </a:r>
            <a:r>
              <a:rPr lang="en-US" sz="1400" dirty="0">
                <a:solidFill>
                  <a:prstClr val="black"/>
                </a:solidFill>
                <a:ea typeface="ＭＳ Ｐゴシック" charset="0"/>
                <a:cs typeface="Tw Cen MT"/>
              </a:rPr>
              <a:t>-to-seasonal (S2S) applications?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8600" y="1103730"/>
            <a:ext cx="8686800" cy="28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b_logo_black_rgb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7" b="10225"/>
          <a:stretch/>
        </p:blipFill>
        <p:spPr>
          <a:xfrm>
            <a:off x="309732" y="317782"/>
            <a:ext cx="541834" cy="523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9644" y="1243026"/>
            <a:ext cx="4129725" cy="552085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A6EB50C-F5CC-B442-AE01-598E29A11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85" y="2848305"/>
            <a:ext cx="4757693" cy="29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Nudging towards reanalysis winds emerges as a pivotal factor enabling climate models to generate realistic initial conditions.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Simulations with nudged initial conditions significantly improve climate models' capability to capture global summertime precipitation responses to springtime Tibetan Plateau land surface temperature/subsurface temperature anomalies.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he enhanced S2S prediction skill is largely attributable to the substantially improved initialization of the Tibetan Plateau-Rocky Mountain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</a:rPr>
              <a:t>Circumglobal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 (TRC) wave train pattern in the atmosphere. 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Tw Cen MT"/>
              </a:rPr>
              <a:t>Highlight the importance of initial conditions on S2S prediction</a:t>
            </a:r>
            <a:endParaRPr lang="en-US" sz="1400" dirty="0">
              <a:solidFill>
                <a:prstClr val="black"/>
              </a:solidFill>
              <a:ea typeface="ＭＳ Ｐゴシック" charset="0"/>
              <a:cs typeface="Tw Cen MT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FC6B2708-D68A-114B-BFFB-B01FB57F1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39549"/>
            <a:ext cx="4670478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b="1" u="sng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Key Accomplishments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8393B-22F0-5BDC-23CC-EFED8F3ACB55}"/>
              </a:ext>
            </a:extLst>
          </p:cNvPr>
          <p:cNvSpPr txBox="1"/>
          <p:nvPr/>
        </p:nvSpPr>
        <p:spPr>
          <a:xfrm>
            <a:off x="4939645" y="5261940"/>
            <a:ext cx="4058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</a:rPr>
              <a:t>Non-zonal geopotential height (m) at 200 </a:t>
            </a:r>
            <a:r>
              <a:rPr lang="en-US" sz="1400" dirty="0" err="1">
                <a:effectLst/>
              </a:rPr>
              <a:t>hPa</a:t>
            </a:r>
            <a:r>
              <a:rPr lang="en-US" sz="1400" dirty="0">
                <a:effectLst/>
              </a:rPr>
              <a:t> from </a:t>
            </a:r>
            <a:r>
              <a:rPr lang="en-US" sz="1400" dirty="0"/>
              <a:t>(a)</a:t>
            </a:r>
            <a:r>
              <a:rPr lang="en-US" sz="1400" dirty="0">
                <a:effectLst/>
              </a:rPr>
              <a:t> ERAI reanalysis, (b) CIESM with nudging, (c) CIESM without nudging, (d) E3SMv1 with nudging</a:t>
            </a:r>
            <a:r>
              <a:rPr lang="en-US" sz="1400" dirty="0"/>
              <a:t> </a:t>
            </a:r>
            <a:r>
              <a:rPr lang="en-US" sz="1400" dirty="0">
                <a:effectLst/>
              </a:rPr>
              <a:t>and (e) E3SMv1 without nudging on April 30th, 2003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3A78A-EFD6-1153-4C61-49E5575CBDC2}"/>
              </a:ext>
            </a:extLst>
          </p:cNvPr>
          <p:cNvSpPr txBox="1"/>
          <p:nvPr/>
        </p:nvSpPr>
        <p:spPr>
          <a:xfrm>
            <a:off x="4939644" y="1327106"/>
            <a:ext cx="412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More realistic wave patterns after applying nudging approach, critical for S2S prediction</a:t>
            </a:r>
          </a:p>
        </p:txBody>
      </p:sp>
      <p:pic>
        <p:nvPicPr>
          <p:cNvPr id="1026" name="Picture 2" descr="Fig. 5">
            <a:extLst>
              <a:ext uri="{FF2B5EF4-FFF2-40B4-BE49-F238E27FC236}">
                <a16:creationId xmlns:a16="http://schemas.microsoft.com/office/drawing/2014/main" id="{0EEB7F4C-B167-654B-7D6D-8A1617A1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13" y="2039904"/>
            <a:ext cx="3988341" cy="29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248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Aptos</vt:lpstr>
      <vt:lpstr>Arial</vt:lpstr>
      <vt:lpstr>Calibri</vt:lpstr>
      <vt:lpstr>Optima</vt:lpstr>
      <vt:lpstr>Tw Cen MT</vt:lpstr>
      <vt:lpstr>Office Theme</vt:lpstr>
      <vt:lpstr>Significance of Improved Initialization in Climate Models for Subseasonal-to-Seasonal Precipitation Prediction 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 Zheng</dc:creator>
  <cp:lastModifiedBy>Tang, Qi</cp:lastModifiedBy>
  <cp:revision>180</cp:revision>
  <dcterms:created xsi:type="dcterms:W3CDTF">2016-07-01T23:27:17Z</dcterms:created>
  <dcterms:modified xsi:type="dcterms:W3CDTF">2024-03-06T21:03:09Z</dcterms:modified>
</cp:coreProperties>
</file>