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82" r:id="rId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hes, Mike" initials="RM" lastIdx="10" clrIdx="0">
    <p:extLst>
      <p:ext uri="{19B8F6BF-5375-455C-9EA6-DF929625EA0E}">
        <p15:presenceInfo xmlns:p15="http://schemas.microsoft.com/office/powerpoint/2012/main" userId="S-1-5-21-414935543-1342250053-1793291686-4960" providerId="AD"/>
      </p:ext>
    </p:extLst>
  </p:cmAuthor>
  <p:cmAuthor id="2" name="Geernaert, Gerald" initials="GG" lastIdx="2" clrIdx="1">
    <p:extLst>
      <p:ext uri="{19B8F6BF-5375-455C-9EA6-DF929625EA0E}">
        <p15:presenceInfo xmlns:p15="http://schemas.microsoft.com/office/powerpoint/2012/main" userId="S-1-5-21-414935543-1342250053-1793291686-4723" providerId="AD"/>
      </p:ext>
    </p:extLst>
  </p:cmAuthor>
  <p:cmAuthor id="3" name="Anderson, Todd" initials="AT" lastIdx="6" clrIdx="2">
    <p:extLst>
      <p:ext uri="{19B8F6BF-5375-455C-9EA6-DF929625EA0E}">
        <p15:presenceInfo xmlns:p15="http://schemas.microsoft.com/office/powerpoint/2012/main" userId="S-1-5-21-414935543-1342250053-1793291686-4898" providerId="AD"/>
      </p:ext>
    </p:extLst>
  </p:cmAuthor>
  <p:cmAuthor id="4" name="Isakson, Linda U" initials="ILU" lastIdx="11" clrIdx="3">
    <p:extLst>
      <p:ext uri="{19B8F6BF-5375-455C-9EA6-DF929625EA0E}">
        <p15:presenceInfo xmlns:p15="http://schemas.microsoft.com/office/powerpoint/2012/main" userId="S::linda.isakson@pnnl.gov::2fb9b16b-847b-429e-b1d1-183f47ce9d6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6536"/>
    <a:srgbClr val="007837"/>
    <a:srgbClr val="FEFFE5"/>
    <a:srgbClr val="F2F2F2"/>
    <a:srgbClr val="06612F"/>
    <a:srgbClr val="6AAD89"/>
    <a:srgbClr val="106433"/>
    <a:srgbClr val="11134A"/>
    <a:srgbClr val="FFFFCC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89" autoAdjust="0"/>
    <p:restoredTop sz="72170" autoAdjust="0"/>
  </p:normalViewPr>
  <p:slideViewPr>
    <p:cSldViewPr>
      <p:cViewPr varScale="1">
        <p:scale>
          <a:sx n="54" d="100"/>
          <a:sy n="54" d="100"/>
        </p:scale>
        <p:origin x="1198" y="5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739" cy="471054"/>
          </a:xfrm>
          <a:prstGeom prst="rect">
            <a:avLst/>
          </a:prstGeom>
        </p:spPr>
        <p:txBody>
          <a:bodyPr vert="horz" lIns="94213" tIns="47107" rIns="94213" bIns="4710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1"/>
            <a:ext cx="3077739" cy="471054"/>
          </a:xfrm>
          <a:prstGeom prst="rect">
            <a:avLst/>
          </a:prstGeom>
        </p:spPr>
        <p:txBody>
          <a:bodyPr vert="horz" lIns="94213" tIns="47107" rIns="94213" bIns="47107" rtlCol="0"/>
          <a:lstStyle>
            <a:lvl1pPr algn="r">
              <a:defRPr sz="1200"/>
            </a:lvl1pPr>
          </a:lstStyle>
          <a:p>
            <a:fld id="{76432D7D-4958-459C-A757-1B834665ED1E}" type="datetimeFigureOut">
              <a:rPr lang="en-US" smtClean="0"/>
              <a:t>1/16/2024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917422"/>
            <a:ext cx="3077739" cy="471053"/>
          </a:xfrm>
          <a:prstGeom prst="rect">
            <a:avLst/>
          </a:prstGeom>
        </p:spPr>
        <p:txBody>
          <a:bodyPr vert="horz" lIns="94213" tIns="47107" rIns="94213" bIns="4710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2"/>
            <a:ext cx="3077739" cy="471053"/>
          </a:xfrm>
          <a:prstGeom prst="rect">
            <a:avLst/>
          </a:prstGeom>
        </p:spPr>
        <p:txBody>
          <a:bodyPr vert="horz" lIns="94213" tIns="47107" rIns="94213" bIns="47107" rtlCol="0" anchor="b"/>
          <a:lstStyle>
            <a:lvl1pPr algn="r">
              <a:defRPr sz="1200"/>
            </a:lvl1pPr>
          </a:lstStyle>
          <a:p>
            <a:fld id="{5FC274D9-AA59-431F-9AAD-4F2419B530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442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739" cy="469424"/>
          </a:xfrm>
          <a:prstGeom prst="rect">
            <a:avLst/>
          </a:prstGeom>
        </p:spPr>
        <p:txBody>
          <a:bodyPr vert="horz" lIns="94213" tIns="47107" rIns="94213" bIns="4710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1"/>
            <a:ext cx="3077739" cy="469424"/>
          </a:xfrm>
          <a:prstGeom prst="rect">
            <a:avLst/>
          </a:prstGeom>
        </p:spPr>
        <p:txBody>
          <a:bodyPr vert="horz" lIns="94213" tIns="47107" rIns="94213" bIns="47107" rtlCol="0"/>
          <a:lstStyle>
            <a:lvl1pPr algn="r">
              <a:defRPr sz="1200"/>
            </a:lvl1pPr>
          </a:lstStyle>
          <a:p>
            <a:fld id="{D7505EE2-20AE-4EC6-B79A-9BC949FFC34E}" type="datetimeFigureOut">
              <a:rPr lang="en-US" smtClean="0"/>
              <a:t>1/16/2024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13" tIns="47107" rIns="94213" bIns="4710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8"/>
            <a:ext cx="5681980" cy="4224814"/>
          </a:xfrm>
          <a:prstGeom prst="rect">
            <a:avLst/>
          </a:prstGeom>
        </p:spPr>
        <p:txBody>
          <a:bodyPr vert="horz" lIns="94213" tIns="47107" rIns="94213" bIns="4710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7423"/>
            <a:ext cx="3077739" cy="469424"/>
          </a:xfrm>
          <a:prstGeom prst="rect">
            <a:avLst/>
          </a:prstGeom>
        </p:spPr>
        <p:txBody>
          <a:bodyPr vert="horz" lIns="94213" tIns="47107" rIns="94213" bIns="4710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3"/>
            <a:ext cx="3077739" cy="469424"/>
          </a:xfrm>
          <a:prstGeom prst="rect">
            <a:avLst/>
          </a:prstGeom>
        </p:spPr>
        <p:txBody>
          <a:bodyPr vert="horz" lIns="94213" tIns="47107" rIns="94213" bIns="47107" rtlCol="0" anchor="b"/>
          <a:lstStyle>
            <a:lvl1pPr algn="r">
              <a:defRPr sz="1200"/>
            </a:lvl1pPr>
          </a:lstStyle>
          <a:p>
            <a:fld id="{1BB79768-6CD1-4274-8D6F-55F7E56E67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457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kern="1800" dirty="0">
                <a:solidFill>
                  <a:srgbClr val="1066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Word highlight text here.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685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06400" y="6248400"/>
            <a:ext cx="3556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828800" y="3200400"/>
            <a:ext cx="85344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609600" y="1981200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1">
                <a:solidFill>
                  <a:srgbClr val="14673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E50CC-E570-4C4C-A87C-24787CB3A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52800" y="304800"/>
            <a:ext cx="5105400" cy="856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33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102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9167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1219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69901" y="866775"/>
            <a:ext cx="11214100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18333" y="6351589"/>
            <a:ext cx="50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F8A97BA-DB9B-4291-87AE-AF89EA7F18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9901" y="6297596"/>
            <a:ext cx="2759807" cy="473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37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doi.org/10.3389/esss.2023.1008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872F191-3C6E-4D1C-AF70-3548A4904F3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312" y="914400"/>
            <a:ext cx="4978400" cy="3733800"/>
          </a:xfrm>
          <a:prstGeom prst="rect">
            <a:avLst/>
          </a:prstGeom>
        </p:spPr>
      </p:pic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59312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0" y="762000"/>
            <a:ext cx="7504211" cy="1221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>
              <a:lnSpc>
                <a:spcPct val="95000"/>
              </a:lnSpc>
              <a:defRPr/>
            </a:pPr>
            <a:r>
              <a:rPr lang="en-US" sz="20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Scientific Challenge </a:t>
            </a:r>
          </a:p>
          <a:p>
            <a:pPr marL="285750" indent="-285750">
              <a:lnSpc>
                <a:spcPct val="90000"/>
              </a:lnSpc>
              <a:buFont typeface="Arial" pitchFamily="34" charset="0"/>
              <a:buChar char="●"/>
              <a:defRPr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Climate change is causing rapid and less predictable environmental shifts that impact three of the key aspects of food security (as defined by Inuit Circumpolar Council-AK): availability, stability, and accessibility. </a:t>
            </a:r>
            <a:endParaRPr lang="en-US" sz="1700" b="0" i="0" dirty="0">
              <a:solidFill>
                <a:srgbClr val="1C1D1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5000"/>
              </a:lnSpc>
              <a:defRPr/>
            </a:pPr>
            <a:endParaRPr lang="en-US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-5316" y="234881"/>
            <a:ext cx="121973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rgbClr val="006600"/>
                </a:solidFill>
                <a:latin typeface="Arial" panose="020B0604020202020204" pitchFamily="34" charset="0"/>
              </a:rPr>
              <a:t>Can Earth System Models inform key dimensions of Arctic marine food security?</a:t>
            </a:r>
            <a:endParaRPr lang="en-US" altLang="en-US" sz="2400" b="1" dirty="0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7848600" y="4648200"/>
            <a:ext cx="3974308" cy="867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Example report card combining simulated ecosystem metrics with other factors of food security for a fuller picture of the food security environment.</a:t>
            </a:r>
            <a:endParaRPr lang="en-US" alt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0D711938-5F57-4CD6-8D4E-B80CB7329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7543800" cy="2657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5000"/>
              </a:lnSpc>
              <a:buFontTx/>
              <a:buNone/>
            </a:pPr>
            <a:r>
              <a:rPr lang="en-US" altLang="en-US" sz="20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Significance and Impact</a:t>
            </a:r>
          </a:p>
          <a:p>
            <a:pPr marL="283464" indent="-283464">
              <a:lnSpc>
                <a:spcPct val="90000"/>
              </a:lnSpc>
              <a:buFont typeface="Arial" panose="020B0604020202020204" pitchFamily="34" charset="0"/>
              <a:buChar char="●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Communities monitor the health of food webs and the environment as part of subsistence harvest practices but anticipating major transformations is challenging and insights from model predictions may prove useful.</a:t>
            </a:r>
            <a:r>
              <a:rPr lang="en-US" sz="1700" b="0" i="0" dirty="0">
                <a:solidFill>
                  <a:srgbClr val="1C1D1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8B1C6242-7ACF-4806-8730-C141EE592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52600"/>
            <a:ext cx="7504211" cy="197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>
              <a:lnSpc>
                <a:spcPct val="95000"/>
              </a:lnSpc>
              <a:defRPr/>
            </a:pPr>
            <a:r>
              <a:rPr lang="en-US" sz="20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 and Findings</a:t>
            </a:r>
          </a:p>
          <a:p>
            <a:pPr marL="285750" indent="-285750">
              <a:lnSpc>
                <a:spcPct val="90000"/>
              </a:lnSpc>
              <a:buFont typeface="Arial" pitchFamily="34" charset="0"/>
              <a:buChar char="●"/>
              <a:defRPr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We explored the potential of the Energy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Exascale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Earth System Model in projecting physical or ecosystem changes relevant to key dimensions of Alaska Indigenous Peoples' food security. </a:t>
            </a:r>
          </a:p>
          <a:p>
            <a:pPr marL="285750" indent="-285750">
              <a:lnSpc>
                <a:spcPct val="90000"/>
              </a:lnSpc>
              <a:buFont typeface="Arial" pitchFamily="34" charset="0"/>
              <a:buChar char="●"/>
              <a:defRPr/>
            </a:pPr>
            <a:r>
              <a:rPr lang="en-US" sz="17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Our model-derived food security indicators illustrate how model output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can provide estimates of a broad suite of variables relevant to food security, and how these model indices </a:t>
            </a:r>
            <a:r>
              <a:rPr lang="en-US" sz="17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could be combined with relevant, non-model, information sources. 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90000"/>
              </a:lnSpc>
              <a:buFont typeface="Arial" pitchFamily="34" charset="0"/>
              <a:buChar char="●"/>
              <a:defRPr/>
            </a:pPr>
            <a:endParaRPr lang="en-US" sz="1800" b="0" i="0" dirty="0">
              <a:solidFill>
                <a:srgbClr val="1C1D1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90000"/>
              </a:lnSpc>
              <a:buFont typeface="Arial" pitchFamily="34" charset="0"/>
              <a:buChar char="●"/>
              <a:defRPr/>
            </a:pPr>
            <a:endParaRPr lang="en-US" sz="1800" b="0" i="0" dirty="0">
              <a:solidFill>
                <a:srgbClr val="1C1D1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67494" y="5725353"/>
            <a:ext cx="11855018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Gibson GA, </a:t>
            </a:r>
            <a:r>
              <a:rPr lang="en-US" alt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Eicken</a:t>
            </a: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H, Huntington HP, Deal CJ, Lee O, Smith KM, Jeffery N and Sam J-M (2024) How Earth System Models Can Inform Key Dimensions of Marine Food Security in the Alaskan Arctic. Earth Sci. Syst. Soc. 3:10082. </a:t>
            </a: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https://doi.org/10.3389/esss.2023.10082</a:t>
            </a:r>
            <a:r>
              <a:rPr lang="en-US" altLang="en-US" sz="1200" dirty="0">
                <a:solidFill>
                  <a:srgbClr val="8888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US" alt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235">
            <a:extLst>
              <a:ext uri="{FF2B5EF4-FFF2-40B4-BE49-F238E27FC236}">
                <a16:creationId xmlns:a16="http://schemas.microsoft.com/office/drawing/2014/main" id="{21B71F70-0558-4303-9547-B61E5C4618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7825" y="6465071"/>
            <a:ext cx="6564313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171450" indent="-171450" algn="r" eaLnBrk="0" hangingPunct="0">
              <a:lnSpc>
                <a:spcPct val="90000"/>
              </a:lnSpc>
            </a:pPr>
            <a:r>
              <a:rPr lang="en-US" sz="1200" b="1" dirty="0">
                <a:solidFill>
                  <a:srgbClr val="106433"/>
                </a:solidFill>
                <a:latin typeface="Arial Nova" panose="020B0504020202020204" pitchFamily="34" charset="0"/>
                <a:ea typeface="Rod" charset="0"/>
                <a:cs typeface="Rod" charset="0"/>
              </a:rPr>
              <a:t>Department of Energy  •  Office of Science  •  Biological and Environmental Research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2D2F0A6-77CB-4E3F-B273-3DAE7CAB6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A9DD559-1DE7-41D0-A1FF-A7FF4565DB4B}"/>
              </a:ext>
            </a:extLst>
          </p:cNvPr>
          <p:cNvSpPr/>
          <p:nvPr/>
        </p:nvSpPr>
        <p:spPr>
          <a:xfrm>
            <a:off x="-5316" y="4953000"/>
            <a:ext cx="7777716" cy="798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3464" indent="-283464">
              <a:lnSpc>
                <a:spcPct val="90000"/>
              </a:lnSpc>
              <a:buFont typeface="Arial" panose="020B0604020202020204" pitchFamily="34" charset="0"/>
              <a:buChar char="●"/>
            </a:pPr>
            <a:r>
              <a:rPr lang="en-US" sz="17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Our model products are intended as a starting point for engaging community members in an iterative discussion, and to present, in an accessible way, the model's potential utility to rights holders and stakeholders.</a:t>
            </a:r>
            <a:endParaRPr lang="en-US" sz="1700" dirty="0">
              <a:solidFill>
                <a:srgbClr val="1C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99235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Y 2017 BER Transition briefing MRR 02102017 Gary Tris Todd.pptx" id="{950876FA-45CC-4CBB-8EB8-94848769055F}" vid="{E060FB21-235D-4E61-AB69-C8AF0AE30E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EE2EA1CCEDFE42ABC93D9292C873B0" ma:contentTypeVersion="15" ma:contentTypeDescription="Create a new document." ma:contentTypeScope="" ma:versionID="d0e421adeeb29216af584de8cfaaa04a">
  <xsd:schema xmlns:xsd="http://www.w3.org/2001/XMLSchema" xmlns:xs="http://www.w3.org/2001/XMLSchema" xmlns:p="http://schemas.microsoft.com/office/2006/metadata/properties" xmlns:ns2="c984396b-6b2b-4702-b0ed-ddd4650c9569" xmlns:ns3="df1a08c3-14da-4669-a81b-4822034d70c2" xmlns:ns4="5cece13e-3376-4417-9525-be60b11a89a8" targetNamespace="http://schemas.microsoft.com/office/2006/metadata/properties" ma:root="true" ma:fieldsID="2635d5d37e702e062bf6f3db5e2ece6e" ns2:_="" ns3:_="" ns4:_="">
    <xsd:import namespace="c984396b-6b2b-4702-b0ed-ddd4650c9569"/>
    <xsd:import namespace="df1a08c3-14da-4669-a81b-4822034d70c2"/>
    <xsd:import namespace="5cece13e-3376-4417-9525-be60b11a89a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LengthInSeconds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84396b-6b2b-4702-b0ed-ddd4650c956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1a08c3-14da-4669-a81b-4822034d70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260f1aaf-6244-4bb9-9bf9-38bf373853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ece13e-3376-4417-9525-be60b11a89a8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1dbef186-2c9c-465c-b98c-3ee97403fb82}" ma:internalName="TaxCatchAll" ma:showField="CatchAllData" ma:web="c984396b-6b2b-4702-b0ed-ddd4650c95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f1a08c3-14da-4669-a81b-4822034d70c2">
      <Terms xmlns="http://schemas.microsoft.com/office/infopath/2007/PartnerControls"/>
    </lcf76f155ced4ddcb4097134ff3c332f>
    <TaxCatchAll xmlns="5cece13e-3376-4417-9525-be60b11a89a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6A0052-45CF-4915-8A3A-5A80A05D34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84396b-6b2b-4702-b0ed-ddd4650c9569"/>
    <ds:schemaRef ds:uri="df1a08c3-14da-4669-a81b-4822034d70c2"/>
    <ds:schemaRef ds:uri="5cece13e-3376-4417-9525-be60b11a89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0913A82-260E-4EE4-B3B5-558A6A351E7F}">
  <ds:schemaRefs>
    <ds:schemaRef ds:uri="http://schemas.microsoft.com/office/2006/metadata/properties"/>
    <ds:schemaRef ds:uri="http://www.w3.org/XML/1998/namespace"/>
    <ds:schemaRef ds:uri="df1a08c3-14da-4669-a81b-4822034d70c2"/>
    <ds:schemaRef ds:uri="http://purl.org/dc/terms/"/>
    <ds:schemaRef ds:uri="http://schemas.openxmlformats.org/package/2006/metadata/core-properties"/>
    <ds:schemaRef ds:uri="5cece13e-3376-4417-9525-be60b11a89a8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c984396b-6b2b-4702-b0ed-ddd4650c9569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165C4C2-4478-4D9E-A6A1-E2DBA1C29A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 template</Template>
  <TotalTime>2949</TotalTime>
  <Words>298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Nova</vt:lpstr>
      <vt:lpstr>Calibri</vt:lpstr>
      <vt:lpstr>Rod</vt:lpstr>
      <vt:lpstr>Times New Roman</vt:lpstr>
      <vt:lpstr>1_Office Theme</vt:lpstr>
      <vt:lpstr>PowerPoint Presentation</vt:lpstr>
    </vt:vector>
  </TitlesOfParts>
  <Company>US Department of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West, Tristram</dc:creator>
  <cp:lastModifiedBy>Georgina Gibson</cp:lastModifiedBy>
  <cp:revision>136</cp:revision>
  <cp:lastPrinted>2022-03-28T16:23:10Z</cp:lastPrinted>
  <dcterms:created xsi:type="dcterms:W3CDTF">2019-02-27T15:57:00Z</dcterms:created>
  <dcterms:modified xsi:type="dcterms:W3CDTF">2024-01-16T22:15:24Z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0x01010007EE2EA1CCEDFE42ABC93D9292C873B0</vt:lpwstr>
  </property>
  <property fmtid="{D5CDD505-2E9C-101B-9397-08002B2CF9AE}" pid="3" name="MediaServiceImageTags">
    <vt:lpwstr/>
  </property>
</Properties>
</file>