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9" autoAdjust="0"/>
    <p:restoredTop sz="72245" autoAdjust="0"/>
  </p:normalViewPr>
  <p:slideViewPr>
    <p:cSldViewPr>
      <p:cViewPr varScale="1">
        <p:scale>
          <a:sx n="82" d="100"/>
          <a:sy n="82" d="100"/>
        </p:scale>
        <p:origin x="1626" y="12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8/30/2023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8/30/2023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80/15230430.2023.224127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201" y="762000"/>
            <a:ext cx="6119427" cy="122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Scientific Challenge </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Our goal was to understand the long-term changes and local variation in the river ice cover and the impacts on winter travel and access to resources in the Copper River area of southcentral Alaska.</a:t>
            </a:r>
            <a:endParaRPr lang="en-US" sz="1800" b="0" i="0" dirty="0">
              <a:solidFill>
                <a:srgbClr val="1C1D1E"/>
              </a:solidFill>
              <a:effectLst/>
              <a:latin typeface="Arial" panose="020B0604020202020204" pitchFamily="34" charset="0"/>
              <a:cs typeface="Arial" panose="020B0604020202020204" pitchFamily="34" charset="0"/>
            </a:endParaRPr>
          </a:p>
          <a:p>
            <a:pPr>
              <a:lnSpc>
                <a:spcPct val="95000"/>
              </a:lnSpc>
              <a:defRPr/>
            </a:pPr>
            <a:endParaRPr lang="en-US" sz="18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139165" y="-76200"/>
            <a:ext cx="117008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400" b="1" dirty="0">
                <a:solidFill>
                  <a:srgbClr val="006600"/>
                </a:solidFill>
                <a:latin typeface="Arial" panose="020B0604020202020204" pitchFamily="34" charset="0"/>
              </a:rPr>
              <a:t>Long-term change and geospatial patterns of river ice cover and navigability </a:t>
            </a:r>
          </a:p>
          <a:p>
            <a:pPr algn="ctr" eaLnBrk="1" hangingPunct="1"/>
            <a:r>
              <a:rPr lang="en-US" altLang="en-US" sz="2400" b="1" dirty="0">
                <a:solidFill>
                  <a:srgbClr val="006600"/>
                </a:solidFill>
                <a:latin typeface="Arial" panose="020B0604020202020204" pitchFamily="34" charset="0"/>
              </a:rPr>
              <a:t>in Southcentral Alaska detected with remote sensing</a:t>
            </a: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51138" y="3902072"/>
            <a:ext cx="6292202"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pPr marL="283464" indent="-283464">
              <a:lnSpc>
                <a:spcPct val="90000"/>
              </a:lnSpc>
              <a:buFont typeface="Arial" panose="020B0604020202020204" pitchFamily="34" charset="0"/>
              <a:buChar char="●"/>
            </a:pPr>
            <a:r>
              <a:rPr lang="en-US" dirty="0">
                <a:solidFill>
                  <a:srgbClr val="1C1D1E"/>
                </a:solidFill>
                <a:latin typeface="Arial" panose="020B0604020202020204" pitchFamily="34" charset="0"/>
                <a:cs typeface="Arial" panose="020B0604020202020204" pitchFamily="34" charset="0"/>
              </a:rPr>
              <a:t>Our study demonstrates the substantial impact of climate change on the seasonality of river ice and its negative effect on winter access. We differentiated potential winter river crossing areas from hazardous open water zones, and identified hydrologic drivers. The results of this study can support adaptation to changing ice conditions.</a:t>
            </a: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76201" y="2065938"/>
            <a:ext cx="6292203" cy="197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marL="285750" indent="-285750">
              <a:lnSpc>
                <a:spcPct val="90000"/>
              </a:lnSpc>
              <a:buFont typeface="Arial" pitchFamily="34" charset="0"/>
              <a:buChar char="●"/>
              <a:defRPr/>
            </a:pPr>
            <a:r>
              <a:rPr lang="en-US" dirty="0">
                <a:solidFill>
                  <a:srgbClr val="1C1D1E"/>
                </a:solidFill>
                <a:latin typeface="Arial" panose="020B0604020202020204" pitchFamily="34" charset="0"/>
                <a:cs typeface="Arial" panose="020B0604020202020204" pitchFamily="34" charset="0"/>
              </a:rPr>
              <a:t>Using satellite remote sensing, we found large declines in weekly river ice extent related (53 percentage points) to increasing air temperatures over the last ~50 years. Spatial variation in reach-level hydrologic characteristics created a mosaic of ice conditions which differ in freeze-up timing, open water occurrence, and navigability.</a:t>
            </a: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sp>
        <p:nvSpPr>
          <p:cNvPr id="2" name="TextBox 1">
            <a:extLst>
              <a:ext uri="{FF2B5EF4-FFF2-40B4-BE49-F238E27FC236}">
                <a16:creationId xmlns:a16="http://schemas.microsoft.com/office/drawing/2014/main" id="{8350D7A1-7BA6-79CA-2FE2-7E5EE51389FE}"/>
              </a:ext>
            </a:extLst>
          </p:cNvPr>
          <p:cNvSpPr txBox="1"/>
          <p:nvPr/>
        </p:nvSpPr>
        <p:spPr>
          <a:xfrm>
            <a:off x="338769" y="5761098"/>
            <a:ext cx="11700831" cy="715902"/>
          </a:xfrm>
          <a:prstGeom prst="rect">
            <a:avLst/>
          </a:prstGeom>
          <a:noFill/>
        </p:spPr>
        <p:txBody>
          <a:bodyPr wrap="square">
            <a:spAutoFit/>
          </a:bodyPr>
          <a:lstStyle/>
          <a:p>
            <a:r>
              <a:rPr lang="en-US" sz="1400" dirty="0"/>
              <a:t>Brown, DRN, CD Arp, TJ Brinkman, BA </a:t>
            </a:r>
            <a:r>
              <a:rPr lang="en-US" sz="1400" dirty="0" err="1"/>
              <a:t>Cellarius</a:t>
            </a:r>
            <a:r>
              <a:rPr lang="en-US" sz="1400" dirty="0"/>
              <a:t>, M Engram, ME Miller &amp; KV Spellman (2023) Long-term change and geospatial patterns of river ice cover and navigability in Southcentral Alaska detected with remote sensing, Arctic, Antarctic, and Alpine Research, 55:1, DOI: </a:t>
            </a:r>
            <a:r>
              <a:rPr lang="en-US" sz="1400" dirty="0">
                <a:hlinkClick r:id="rId3"/>
              </a:rPr>
              <a:t>10.1080/15230430.2023.2241279</a:t>
            </a:r>
            <a:r>
              <a:rPr lang="en-US" sz="1400" dirty="0"/>
              <a:t> </a:t>
            </a:r>
          </a:p>
          <a:p>
            <a:endParaRPr lang="en-US" sz="1252"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8B38D6A-7B74-4569-3230-A086F5B87365}"/>
              </a:ext>
            </a:extLst>
          </p:cNvPr>
          <p:cNvSpPr txBox="1"/>
          <p:nvPr/>
        </p:nvSpPr>
        <p:spPr>
          <a:xfrm>
            <a:off x="6369539" y="4479401"/>
            <a:ext cx="5593861" cy="1323439"/>
          </a:xfrm>
          <a:prstGeom prst="rect">
            <a:avLst/>
          </a:prstGeom>
          <a:noFill/>
        </p:spPr>
        <p:txBody>
          <a:bodyPr wrap="square" rtlCol="0">
            <a:spAutoFit/>
          </a:bodyPr>
          <a:lstStyle/>
          <a:p>
            <a:r>
              <a:rPr lang="en-US" sz="1600" i="1" dirty="0">
                <a:latin typeface="Arial" panose="020B0604020202020204" pitchFamily="34" charset="0"/>
                <a:cs typeface="Arial" panose="020B0604020202020204" pitchFamily="34" charset="0"/>
              </a:rPr>
              <a:t>On a vulnerable 30-km reach of the Copper River, we found a much lower proportion of Landsat observations classified as “high ice extent” (that would enable river ice travel) in the more recent time period (1998-2021) throughout the winter. This reach does not reliably freeze-up anymore.</a:t>
            </a:r>
          </a:p>
        </p:txBody>
      </p:sp>
      <p:pic>
        <p:nvPicPr>
          <p:cNvPr id="7" name="Picture 6">
            <a:extLst>
              <a:ext uri="{FF2B5EF4-FFF2-40B4-BE49-F238E27FC236}">
                <a16:creationId xmlns:a16="http://schemas.microsoft.com/office/drawing/2014/main" id="{A0DB463F-5858-4973-BA72-235A50F7F1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69493" y="1032300"/>
            <a:ext cx="4791456" cy="3465576"/>
          </a:xfrm>
          <a:prstGeom prst="rect">
            <a:avLst/>
          </a:prstGeom>
        </p:spPr>
      </p:pic>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913A82-260E-4EE4-B3B5-558A6A351E7F}">
  <ds:schemaRefs>
    <ds:schemaRef ds:uri="df1a08c3-14da-4669-a81b-4822034d70c2"/>
    <ds:schemaRef ds:uri="http://purl.org/dc/elements/1.1/"/>
    <ds:schemaRef ds:uri="http://schemas.microsoft.com/office/infopath/2007/PartnerControls"/>
    <ds:schemaRef ds:uri="http://schemas.openxmlformats.org/package/2006/metadata/core-properties"/>
    <ds:schemaRef ds:uri="c984396b-6b2b-4702-b0ed-ddd4650c9569"/>
    <ds:schemaRef ds:uri="5cece13e-3376-4417-9525-be60b11a89a8"/>
    <ds:schemaRef ds:uri="http://schemas.microsoft.com/office/2006/documentManagement/types"/>
    <ds:schemaRef ds:uri="http://schemas.microsoft.com/office/2006/metadata/properties"/>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B165C4C2-4478-4D9E-A6A1-E2DBA1C29A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 template</Template>
  <TotalTime>3035</TotalTime>
  <Words>301</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Nova</vt:lpstr>
      <vt:lpstr>Calibri</vt:lpstr>
      <vt:lpstr>Rod</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Dana Nossov</cp:lastModifiedBy>
  <cp:revision>146</cp:revision>
  <cp:lastPrinted>2022-03-28T16:23:10Z</cp:lastPrinted>
  <dcterms:created xsi:type="dcterms:W3CDTF">2019-02-27T15:57:00Z</dcterms:created>
  <dcterms:modified xsi:type="dcterms:W3CDTF">2023-08-30T19:25:32Z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