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382" r:id="rId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es, Mike" initials="RM" lastIdx="10" clrIdx="0">
    <p:extLst>
      <p:ext uri="{19B8F6BF-5375-455C-9EA6-DF929625EA0E}">
        <p15:presenceInfo xmlns:p15="http://schemas.microsoft.com/office/powerpoint/2012/main" userId="S-1-5-21-414935543-1342250053-1793291686-4960" providerId="AD"/>
      </p:ext>
    </p:extLst>
  </p:cmAuthor>
  <p:cmAuthor id="2" name="Geernaert, Gerald" initials="GG" lastIdx="2" clrIdx="1">
    <p:extLst>
      <p:ext uri="{19B8F6BF-5375-455C-9EA6-DF929625EA0E}">
        <p15:presenceInfo xmlns:p15="http://schemas.microsoft.com/office/powerpoint/2012/main" userId="S-1-5-21-414935543-1342250053-1793291686-4723" providerId="AD"/>
      </p:ext>
    </p:extLst>
  </p:cmAuthor>
  <p:cmAuthor id="3" name="Anderson, Todd" initials="AT" lastIdx="6" clrIdx="2">
    <p:extLst>
      <p:ext uri="{19B8F6BF-5375-455C-9EA6-DF929625EA0E}">
        <p15:presenceInfo xmlns:p15="http://schemas.microsoft.com/office/powerpoint/2012/main" userId="S-1-5-21-414935543-1342250053-1793291686-4898" providerId="AD"/>
      </p:ext>
    </p:extLst>
  </p:cmAuthor>
  <p:cmAuthor id="4" name="Isakson, Linda U" initials="ILU" lastIdx="11" clrIdx="3">
    <p:extLst>
      <p:ext uri="{19B8F6BF-5375-455C-9EA6-DF929625EA0E}">
        <p15:presenceInfo xmlns:p15="http://schemas.microsoft.com/office/powerpoint/2012/main" userId="S::linda.isakson@pnnl.gov::2fb9b16b-847b-429e-b1d1-183f47ce9d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36"/>
    <a:srgbClr val="007837"/>
    <a:srgbClr val="FEFFE5"/>
    <a:srgbClr val="F2F2F2"/>
    <a:srgbClr val="06612F"/>
    <a:srgbClr val="6AAD89"/>
    <a:srgbClr val="106433"/>
    <a:srgbClr val="11134A"/>
    <a:srgbClr val="FFFFC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89" autoAdjust="0"/>
    <p:restoredTop sz="72245" autoAdjust="0"/>
  </p:normalViewPr>
  <p:slideViewPr>
    <p:cSldViewPr>
      <p:cViewPr varScale="1">
        <p:scale>
          <a:sx n="90" d="100"/>
          <a:sy n="90" d="100"/>
        </p:scale>
        <p:origin x="1920" y="20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4213" tIns="47107" rIns="94213" bIns="47107" rtlCol="0"/>
          <a:lstStyle>
            <a:lvl1pPr algn="l">
              <a:defRPr sz="1200"/>
            </a:lvl1pPr>
          </a:lstStyle>
          <a:p>
            <a:endParaRPr lang="en-US" dirty="0"/>
          </a:p>
        </p:txBody>
      </p:sp>
      <p:sp>
        <p:nvSpPr>
          <p:cNvPr id="3" name="Date Placeholder 2"/>
          <p:cNvSpPr>
            <a:spLocks noGrp="1"/>
          </p:cNvSpPr>
          <p:nvPr>
            <p:ph type="dt" sz="quarter" idx="1"/>
          </p:nvPr>
        </p:nvSpPr>
        <p:spPr>
          <a:xfrm>
            <a:off x="4023093" y="1"/>
            <a:ext cx="3077739" cy="471054"/>
          </a:xfrm>
          <a:prstGeom prst="rect">
            <a:avLst/>
          </a:prstGeom>
        </p:spPr>
        <p:txBody>
          <a:bodyPr vert="horz" lIns="94213" tIns="47107" rIns="94213" bIns="47107" rtlCol="0"/>
          <a:lstStyle>
            <a:lvl1pPr algn="r">
              <a:defRPr sz="1200"/>
            </a:lvl1pPr>
          </a:lstStyle>
          <a:p>
            <a:fld id="{76432D7D-4958-459C-A757-1B834665ED1E}" type="datetimeFigureOut">
              <a:rPr lang="en-US" smtClean="0"/>
              <a:t>8/11/23</a:t>
            </a:fld>
            <a:endParaRPr lang="en-US" dirty="0"/>
          </a:p>
        </p:txBody>
      </p:sp>
      <p:sp>
        <p:nvSpPr>
          <p:cNvPr id="4" name="Footer Placeholder 3"/>
          <p:cNvSpPr>
            <a:spLocks noGrp="1"/>
          </p:cNvSpPr>
          <p:nvPr>
            <p:ph type="ftr" sz="quarter" idx="2"/>
          </p:nvPr>
        </p:nvSpPr>
        <p:spPr>
          <a:xfrm>
            <a:off x="1" y="8917422"/>
            <a:ext cx="3077739" cy="471053"/>
          </a:xfrm>
          <a:prstGeom prst="rect">
            <a:avLst/>
          </a:prstGeom>
        </p:spPr>
        <p:txBody>
          <a:bodyPr vert="horz" lIns="94213" tIns="47107" rIns="94213" bIns="4710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2"/>
            <a:ext cx="3077739" cy="471053"/>
          </a:xfrm>
          <a:prstGeom prst="rect">
            <a:avLst/>
          </a:prstGeom>
        </p:spPr>
        <p:txBody>
          <a:bodyPr vert="horz" lIns="94213" tIns="47107" rIns="94213" bIns="47107" rtlCol="0" anchor="b"/>
          <a:lstStyle>
            <a:lvl1pPr algn="r">
              <a:defRPr sz="1200"/>
            </a:lvl1pPr>
          </a:lstStyle>
          <a:p>
            <a:fld id="{5FC274D9-AA59-431F-9AAD-4F2419B53092}" type="slidenum">
              <a:rPr lang="en-US" smtClean="0"/>
              <a:t>‹#›</a:t>
            </a:fld>
            <a:endParaRPr lang="en-US" dirty="0"/>
          </a:p>
        </p:txBody>
      </p:sp>
    </p:spTree>
    <p:extLst>
      <p:ext uri="{BB962C8B-B14F-4D97-AF65-F5344CB8AC3E}">
        <p14:creationId xmlns:p14="http://schemas.microsoft.com/office/powerpoint/2010/main" val="554442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69424"/>
          </a:xfrm>
          <a:prstGeom prst="rect">
            <a:avLst/>
          </a:prstGeom>
        </p:spPr>
        <p:txBody>
          <a:bodyPr vert="horz" lIns="94213" tIns="47107" rIns="94213" bIns="47107" rtlCol="0"/>
          <a:lstStyle>
            <a:lvl1pPr algn="l">
              <a:defRPr sz="1200"/>
            </a:lvl1pPr>
          </a:lstStyle>
          <a:p>
            <a:endParaRPr lang="en-US" dirty="0"/>
          </a:p>
        </p:txBody>
      </p:sp>
      <p:sp>
        <p:nvSpPr>
          <p:cNvPr id="3" name="Date Placeholder 2"/>
          <p:cNvSpPr>
            <a:spLocks noGrp="1"/>
          </p:cNvSpPr>
          <p:nvPr>
            <p:ph type="dt" idx="1"/>
          </p:nvPr>
        </p:nvSpPr>
        <p:spPr>
          <a:xfrm>
            <a:off x="4023093" y="1"/>
            <a:ext cx="3077739" cy="469424"/>
          </a:xfrm>
          <a:prstGeom prst="rect">
            <a:avLst/>
          </a:prstGeom>
        </p:spPr>
        <p:txBody>
          <a:bodyPr vert="horz" lIns="94213" tIns="47107" rIns="94213" bIns="47107" rtlCol="0"/>
          <a:lstStyle>
            <a:lvl1pPr algn="r">
              <a:defRPr sz="1200"/>
            </a:lvl1pPr>
          </a:lstStyle>
          <a:p>
            <a:fld id="{D7505EE2-20AE-4EC6-B79A-9BC949FFC34E}" type="datetimeFigureOut">
              <a:rPr lang="en-US" smtClean="0"/>
              <a:t>8/11/23</a:t>
            </a:fld>
            <a:endParaRPr lang="en-US" dirty="0"/>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4213" tIns="47107" rIns="94213" bIns="47107" rtlCol="0" anchor="ctr"/>
          <a:lstStyle/>
          <a:p>
            <a:endParaRPr lang="en-US" dirty="0"/>
          </a:p>
        </p:txBody>
      </p:sp>
      <p:sp>
        <p:nvSpPr>
          <p:cNvPr id="5" name="Notes Placeholder 4"/>
          <p:cNvSpPr>
            <a:spLocks noGrp="1"/>
          </p:cNvSpPr>
          <p:nvPr>
            <p:ph type="body" sz="quarter" idx="3"/>
          </p:nvPr>
        </p:nvSpPr>
        <p:spPr>
          <a:xfrm>
            <a:off x="710248" y="4459528"/>
            <a:ext cx="5681980" cy="4224814"/>
          </a:xfrm>
          <a:prstGeom prst="rect">
            <a:avLst/>
          </a:prstGeom>
        </p:spPr>
        <p:txBody>
          <a:bodyPr vert="horz" lIns="94213" tIns="47107" rIns="94213" bIns="471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69424"/>
          </a:xfrm>
          <a:prstGeom prst="rect">
            <a:avLst/>
          </a:prstGeom>
        </p:spPr>
        <p:txBody>
          <a:bodyPr vert="horz" lIns="94213" tIns="47107" rIns="94213" bIns="4710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69424"/>
          </a:xfrm>
          <a:prstGeom prst="rect">
            <a:avLst/>
          </a:prstGeom>
        </p:spPr>
        <p:txBody>
          <a:bodyPr vert="horz" lIns="94213" tIns="47107" rIns="94213" bIns="47107" rtlCol="0" anchor="b"/>
          <a:lstStyle>
            <a:lvl1pPr algn="r">
              <a:defRPr sz="1200"/>
            </a:lvl1pPr>
          </a:lstStyle>
          <a:p>
            <a:fld id="{1BB79768-6CD1-4274-8D6F-55F7E56E6718}" type="slidenum">
              <a:rPr lang="en-US" smtClean="0"/>
              <a:t>‹#›</a:t>
            </a:fld>
            <a:endParaRPr lang="en-US" dirty="0"/>
          </a:p>
        </p:txBody>
      </p:sp>
    </p:spTree>
    <p:extLst>
      <p:ext uri="{BB962C8B-B14F-4D97-AF65-F5344CB8AC3E}">
        <p14:creationId xmlns:p14="http://schemas.microsoft.com/office/powerpoint/2010/main" val="243645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r>
              <a:rPr lang="en-US" sz="1800" b="1" kern="1800" dirty="0">
                <a:solidFill>
                  <a:srgbClr val="106636"/>
                </a:solidFill>
                <a:effectLst/>
                <a:latin typeface="Times New Roman" panose="02020603050405020304" pitchFamily="18" charset="0"/>
                <a:ea typeface="Times New Roman" panose="02020603050405020304" pitchFamily="18" charset="0"/>
                <a:cs typeface="Times New Roman" panose="02020603050405020304" pitchFamily="18" charset="0"/>
              </a:rPr>
              <a:t>Word highlight text here.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8685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06400" y="6248400"/>
            <a:ext cx="3556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Subtitle 2"/>
          <p:cNvSpPr>
            <a:spLocks noGrp="1"/>
          </p:cNvSpPr>
          <p:nvPr>
            <p:ph type="subTitle" idx="1"/>
          </p:nvPr>
        </p:nvSpPr>
        <p:spPr>
          <a:xfrm>
            <a:off x="1828800" y="3200400"/>
            <a:ext cx="85344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609600" y="1981200"/>
            <a:ext cx="109728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DCEE50CC-E570-4C4C-A87C-24787CB3ADAC}" type="slidenum">
              <a:rPr lang="en-US"/>
              <a:pPr>
                <a:defRPr/>
              </a:pPr>
              <a:t>‹#›</a:t>
            </a:fld>
            <a:endParaRPr lang="en-US" dirty="0"/>
          </a:p>
        </p:txBody>
      </p:sp>
      <p:pic>
        <p:nvPicPr>
          <p:cNvPr id="11" name="Picture 10"/>
          <p:cNvPicPr>
            <a:picLocks noChangeAspect="1"/>
          </p:cNvPicPr>
          <p:nvPr userDrawn="1"/>
        </p:nvPicPr>
        <p:blipFill>
          <a:blip r:embed="rId3"/>
          <a:stretch>
            <a:fillRect/>
          </a:stretch>
        </p:blipFill>
        <p:spPr>
          <a:xfrm>
            <a:off x="3352800" y="304800"/>
            <a:ext cx="5105400" cy="856978"/>
          </a:xfrm>
          <a:prstGeom prst="rect">
            <a:avLst/>
          </a:prstGeom>
        </p:spPr>
      </p:pic>
    </p:spTree>
    <p:extLst>
      <p:ext uri="{BB962C8B-B14F-4D97-AF65-F5344CB8AC3E}">
        <p14:creationId xmlns:p14="http://schemas.microsoft.com/office/powerpoint/2010/main" val="34703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02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2991677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1219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69901" y="866775"/>
            <a:ext cx="11214100"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218333" y="6351589"/>
            <a:ext cx="508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1F8A97BA-DB9B-4291-87AE-AF89EA7F18B7}" type="slidenum">
              <a:rPr lang="en-US"/>
              <a:pPr>
                <a:defRPr/>
              </a:pPr>
              <a:t>‹#›</a:t>
            </a:fld>
            <a:endParaRPr lang="en-US" dirty="0"/>
          </a:p>
        </p:txBody>
      </p:sp>
      <p:pic>
        <p:nvPicPr>
          <p:cNvPr id="3" name="Picture 2"/>
          <p:cNvPicPr>
            <a:picLocks noChangeAspect="1"/>
          </p:cNvPicPr>
          <p:nvPr userDrawn="1"/>
        </p:nvPicPr>
        <p:blipFill>
          <a:blip r:embed="rId6"/>
          <a:stretch>
            <a:fillRect/>
          </a:stretch>
        </p:blipFill>
        <p:spPr>
          <a:xfrm>
            <a:off x="469901" y="6297596"/>
            <a:ext cx="2759807" cy="473110"/>
          </a:xfrm>
          <a:prstGeom prst="rect">
            <a:avLst/>
          </a:prstGeom>
        </p:spPr>
      </p:pic>
    </p:spTree>
    <p:extLst>
      <p:ext uri="{BB962C8B-B14F-4D97-AF65-F5344CB8AC3E}">
        <p14:creationId xmlns:p14="http://schemas.microsoft.com/office/powerpoint/2010/main" val="109837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7200" algn="ctr" rtl="0" eaLnBrk="1" fontAlgn="base" hangingPunct="1">
        <a:spcBef>
          <a:spcPct val="0"/>
        </a:spcBef>
        <a:spcAft>
          <a:spcPct val="0"/>
        </a:spcAft>
        <a:defRPr sz="2400">
          <a:solidFill>
            <a:srgbClr val="106636"/>
          </a:solidFill>
          <a:latin typeface="Arial" charset="0"/>
          <a:cs typeface="Arial" charset="0"/>
        </a:defRPr>
      </a:lvl6pPr>
      <a:lvl7pPr marL="914400" algn="ctr" rtl="0" eaLnBrk="1" fontAlgn="base" hangingPunct="1">
        <a:spcBef>
          <a:spcPct val="0"/>
        </a:spcBef>
        <a:spcAft>
          <a:spcPct val="0"/>
        </a:spcAft>
        <a:defRPr sz="2400">
          <a:solidFill>
            <a:srgbClr val="106636"/>
          </a:solidFill>
          <a:latin typeface="Arial" charset="0"/>
          <a:cs typeface="Arial" charset="0"/>
        </a:defRPr>
      </a:lvl7pPr>
      <a:lvl8pPr marL="1371600" algn="ctr" rtl="0" eaLnBrk="1" fontAlgn="base" hangingPunct="1">
        <a:spcBef>
          <a:spcPct val="0"/>
        </a:spcBef>
        <a:spcAft>
          <a:spcPct val="0"/>
        </a:spcAft>
        <a:defRPr sz="2400">
          <a:solidFill>
            <a:srgbClr val="106636"/>
          </a:solidFill>
          <a:latin typeface="Arial" charset="0"/>
          <a:cs typeface="Arial" charset="0"/>
        </a:defRPr>
      </a:lvl8pPr>
      <a:lvl9pPr marL="1828800" algn="ctr" rtl="0" eaLnBrk="1" fontAlgn="base" hangingPunct="1">
        <a:spcBef>
          <a:spcPct val="0"/>
        </a:spcBef>
        <a:spcAft>
          <a:spcPct val="0"/>
        </a:spcAft>
        <a:defRPr sz="2400">
          <a:solidFill>
            <a:srgbClr val="106636"/>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29/2023JF007101"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676400" y="33528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15000"/>
              </a:spcBef>
              <a:buFontTx/>
              <a:buNone/>
            </a:pPr>
            <a:endParaRPr lang="en-US" altLang="en-US" sz="1600" dirty="0">
              <a:solidFill>
                <a:srgbClr val="000000"/>
              </a:solidFill>
            </a:endParaRPr>
          </a:p>
        </p:txBody>
      </p:sp>
      <p:sp>
        <p:nvSpPr>
          <p:cNvPr id="3075" name="Rectangle 4"/>
          <p:cNvSpPr>
            <a:spLocks noChangeArrowheads="1"/>
          </p:cNvSpPr>
          <p:nvPr/>
        </p:nvSpPr>
        <p:spPr bwMode="auto">
          <a:xfrm>
            <a:off x="76201" y="762000"/>
            <a:ext cx="6119427" cy="12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nSpc>
                <a:spcPct val="95000"/>
              </a:lnSpc>
              <a:defRPr/>
            </a:pPr>
            <a:r>
              <a:rPr lang="en-US" sz="2000" b="1" dirty="0">
                <a:solidFill>
                  <a:srgbClr val="006600"/>
                </a:solidFill>
                <a:latin typeface="Arial" panose="020B0604020202020204" pitchFamily="34" charset="0"/>
                <a:cs typeface="Arial" panose="020B0604020202020204" pitchFamily="34" charset="0"/>
              </a:rPr>
              <a:t>Scientific Challenge </a:t>
            </a:r>
          </a:p>
          <a:p>
            <a:pPr marL="285750" indent="-285750">
              <a:lnSpc>
                <a:spcPct val="90000"/>
              </a:lnSpc>
              <a:buFont typeface="Arial" pitchFamily="34" charset="0"/>
              <a:buChar char="●"/>
              <a:defRPr/>
            </a:pPr>
            <a:r>
              <a:rPr lang="en-US" dirty="0">
                <a:solidFill>
                  <a:srgbClr val="1C1D1E"/>
                </a:solidFill>
                <a:latin typeface="Arial" panose="020B0604020202020204" pitchFamily="34" charset="0"/>
                <a:cs typeface="Arial" panose="020B0604020202020204" pitchFamily="34" charset="0"/>
              </a:rPr>
              <a:t>Whether the presence of permafrost has a strong influence on riverbank erosion rates as been an unsolved question for over 40 years.  </a:t>
            </a:r>
            <a:endParaRPr lang="en-US" sz="1800" b="0" i="0" dirty="0">
              <a:solidFill>
                <a:srgbClr val="1C1D1E"/>
              </a:solidFill>
              <a:effectLst/>
              <a:latin typeface="Arial" panose="020B0604020202020204" pitchFamily="34" charset="0"/>
              <a:cs typeface="Arial" panose="020B0604020202020204" pitchFamily="34" charset="0"/>
            </a:endParaRPr>
          </a:p>
          <a:p>
            <a:pPr>
              <a:lnSpc>
                <a:spcPct val="95000"/>
              </a:lnSpc>
              <a:defRPr/>
            </a:pPr>
            <a:endParaRPr lang="en-US" sz="1800" dirty="0">
              <a:solidFill>
                <a:prstClr val="black"/>
              </a:solidFill>
              <a:latin typeface="Arial" panose="020B0604020202020204" pitchFamily="34" charset="0"/>
              <a:cs typeface="Arial" panose="020B0604020202020204" pitchFamily="34" charset="0"/>
            </a:endParaRPr>
          </a:p>
        </p:txBody>
      </p:sp>
      <p:sp>
        <p:nvSpPr>
          <p:cNvPr id="3076" name="Rectangle 5"/>
          <p:cNvSpPr>
            <a:spLocks noChangeArrowheads="1"/>
          </p:cNvSpPr>
          <p:nvPr/>
        </p:nvSpPr>
        <p:spPr bwMode="auto">
          <a:xfrm>
            <a:off x="139165" y="234881"/>
            <a:ext cx="117008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b="1" dirty="0">
                <a:solidFill>
                  <a:srgbClr val="006600"/>
                </a:solidFill>
                <a:latin typeface="Arial" panose="020B0604020202020204" pitchFamily="34" charset="0"/>
              </a:rPr>
              <a:t>Scale-dependent influence of permafrost on riverbank erosion rates</a:t>
            </a:r>
          </a:p>
        </p:txBody>
      </p:sp>
      <p:sp>
        <p:nvSpPr>
          <p:cNvPr id="9" name="Rectangle 4">
            <a:extLst>
              <a:ext uri="{FF2B5EF4-FFF2-40B4-BE49-F238E27FC236}">
                <a16:creationId xmlns:a16="http://schemas.microsoft.com/office/drawing/2014/main" id="{0D711938-5F57-4CD6-8D4E-B80CB7329BE0}"/>
              </a:ext>
            </a:extLst>
          </p:cNvPr>
          <p:cNvSpPr>
            <a:spLocks noChangeArrowheads="1"/>
          </p:cNvSpPr>
          <p:nvPr/>
        </p:nvSpPr>
        <p:spPr bwMode="auto">
          <a:xfrm>
            <a:off x="51138" y="3902072"/>
            <a:ext cx="5938442" cy="21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buFontTx/>
              <a:buNone/>
            </a:pPr>
            <a:r>
              <a:rPr lang="en-US" altLang="en-US" sz="2000" b="1" dirty="0">
                <a:solidFill>
                  <a:srgbClr val="006600"/>
                </a:solidFill>
                <a:latin typeface="Arial" panose="020B0604020202020204" pitchFamily="34" charset="0"/>
                <a:cs typeface="Arial" panose="020B0604020202020204" pitchFamily="34" charset="0"/>
              </a:rPr>
              <a:t>Significance and Impact</a:t>
            </a:r>
          </a:p>
          <a:p>
            <a:pPr marL="283464" indent="-283464" eaLnBrk="1" hangingPunct="1">
              <a:lnSpc>
                <a:spcPct val="90000"/>
              </a:lnSpc>
              <a:buFont typeface="Arial" panose="020B0604020202020204" pitchFamily="34" charset="0"/>
              <a:buChar char="●"/>
            </a:pPr>
            <a:r>
              <a:rPr lang="en-US" dirty="0">
                <a:solidFill>
                  <a:srgbClr val="1C1D1E"/>
                </a:solidFill>
                <a:latin typeface="Arial" panose="020B0604020202020204" pitchFamily="34" charset="0"/>
                <a:cs typeface="Arial" panose="020B0604020202020204" pitchFamily="34" charset="0"/>
              </a:rPr>
              <a:t>Our study shows the influence of permafrost on riverbank erosion. This erosion controls the timing and magnitude of the input of sediment and carbon to rivers from floodplains. Our work also suggests that erosion rates of large rivers may increase in response to climate change.</a:t>
            </a:r>
            <a:endParaRPr lang="en-US" sz="1800" b="0" i="0" dirty="0">
              <a:solidFill>
                <a:srgbClr val="1C1D1E"/>
              </a:solidFill>
              <a:effectLst/>
              <a:latin typeface="Arial" panose="020B0604020202020204" pitchFamily="34" charset="0"/>
              <a:cs typeface="Arial" panose="020B0604020202020204" pitchFamily="34" charset="0"/>
            </a:endParaRPr>
          </a:p>
        </p:txBody>
      </p:sp>
      <p:sp>
        <p:nvSpPr>
          <p:cNvPr id="10" name="Rectangle 4">
            <a:extLst>
              <a:ext uri="{FF2B5EF4-FFF2-40B4-BE49-F238E27FC236}">
                <a16:creationId xmlns:a16="http://schemas.microsoft.com/office/drawing/2014/main" id="{8B1C6242-7ACF-4806-8730-C141EE592133}"/>
              </a:ext>
            </a:extLst>
          </p:cNvPr>
          <p:cNvSpPr>
            <a:spLocks noChangeArrowheads="1"/>
          </p:cNvSpPr>
          <p:nvPr/>
        </p:nvSpPr>
        <p:spPr bwMode="auto">
          <a:xfrm>
            <a:off x="76201" y="1905000"/>
            <a:ext cx="6292203" cy="197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nSpc>
                <a:spcPct val="95000"/>
              </a:lnSpc>
              <a:defRPr/>
            </a:pPr>
            <a:r>
              <a:rPr lang="en-US" sz="2000" b="1" dirty="0">
                <a:solidFill>
                  <a:srgbClr val="006600"/>
                </a:solidFill>
                <a:latin typeface="Arial" panose="020B0604020202020204" pitchFamily="34" charset="0"/>
                <a:cs typeface="Arial" panose="020B0604020202020204" pitchFamily="34" charset="0"/>
              </a:rPr>
              <a:t>Approach and Findings</a:t>
            </a:r>
          </a:p>
          <a:p>
            <a:pPr marL="285750" indent="-285750">
              <a:lnSpc>
                <a:spcPct val="90000"/>
              </a:lnSpc>
              <a:buFont typeface="Arial" pitchFamily="34" charset="0"/>
              <a:buChar char="●"/>
              <a:defRPr/>
            </a:pPr>
            <a:r>
              <a:rPr lang="en-US" dirty="0">
                <a:solidFill>
                  <a:srgbClr val="1C1D1E"/>
                </a:solidFill>
                <a:latin typeface="Arial" panose="020B0604020202020204" pitchFamily="34" charset="0"/>
                <a:cs typeface="Arial" panose="020B0604020202020204" pitchFamily="34" charset="0"/>
              </a:rPr>
              <a:t>We analyzed 1,000s of km of riverbank erosion rates across the Arctic and assembled a global database of published erosion rates. A comparison of these datasets show on average permafrost slows bank erosion rates by 9 times, but the difference can be as great as 40 times for very large rivers.</a:t>
            </a:r>
            <a:endParaRPr lang="en-US" sz="1800" b="0" i="0" dirty="0">
              <a:solidFill>
                <a:srgbClr val="1C1D1E"/>
              </a:solidFill>
              <a:effectLst/>
              <a:latin typeface="Arial" panose="020B0604020202020204" pitchFamily="34" charset="0"/>
              <a:cs typeface="Arial" panose="020B0604020202020204" pitchFamily="34" charset="0"/>
            </a:endParaRPr>
          </a:p>
          <a:p>
            <a:pPr marL="285750" indent="-285750">
              <a:lnSpc>
                <a:spcPct val="90000"/>
              </a:lnSpc>
              <a:buFont typeface="Arial" pitchFamily="34" charset="0"/>
              <a:buChar char="●"/>
              <a:defRPr/>
            </a:pPr>
            <a:endParaRPr lang="en-US" sz="1800" b="0" i="0" dirty="0">
              <a:solidFill>
                <a:srgbClr val="1C1D1E"/>
              </a:solidFill>
              <a:effectLst/>
              <a:latin typeface="Arial" panose="020B0604020202020204" pitchFamily="34" charset="0"/>
              <a:cs typeface="Arial" panose="020B0604020202020204" pitchFamily="34" charset="0"/>
            </a:endParaRPr>
          </a:p>
        </p:txBody>
      </p:sp>
      <p:sp>
        <p:nvSpPr>
          <p:cNvPr id="13" name="Rectangle 235">
            <a:extLst>
              <a:ext uri="{FF2B5EF4-FFF2-40B4-BE49-F238E27FC236}">
                <a16:creationId xmlns:a16="http://schemas.microsoft.com/office/drawing/2014/main" id="{21B71F70-0558-4303-9547-B61E5C46180B}"/>
              </a:ext>
            </a:extLst>
          </p:cNvPr>
          <p:cNvSpPr>
            <a:spLocks noChangeArrowheads="1"/>
          </p:cNvSpPr>
          <p:nvPr/>
        </p:nvSpPr>
        <p:spPr bwMode="auto">
          <a:xfrm>
            <a:off x="5047825" y="6465071"/>
            <a:ext cx="6564313" cy="223837"/>
          </a:xfrm>
          <a:prstGeom prst="rect">
            <a:avLst/>
          </a:prstGeom>
          <a:noFill/>
          <a:ln w="9525">
            <a:noFill/>
            <a:miter lim="800000"/>
            <a:headEnd/>
            <a:tailEnd/>
          </a:ln>
        </p:spPr>
        <p:txBody>
          <a:bodyPr>
            <a:prstTxWarp prst="textNoShape">
              <a:avLst/>
            </a:prstTxWarp>
          </a:bodyPr>
          <a:lstStyle/>
          <a:p>
            <a:pPr marL="171450" indent="-171450" algn="r" eaLnBrk="0" hangingPunct="0">
              <a:lnSpc>
                <a:spcPct val="90000"/>
              </a:lnSpc>
            </a:pPr>
            <a:r>
              <a:rPr lang="en-US" sz="1200" b="1" dirty="0">
                <a:solidFill>
                  <a:srgbClr val="106433"/>
                </a:solidFill>
                <a:latin typeface="Arial Nova" panose="020B0504020202020204" pitchFamily="34" charset="0"/>
                <a:ea typeface="Rod" charset="0"/>
                <a:cs typeface="Rod" charset="0"/>
              </a:rPr>
              <a:t>Department of Energy  •  Office of Science  •  Biological and Environmental Research</a:t>
            </a:r>
          </a:p>
        </p:txBody>
      </p:sp>
      <p:sp>
        <p:nvSpPr>
          <p:cNvPr id="5" name="TextBox 9">
            <a:extLst>
              <a:ext uri="{FF2B5EF4-FFF2-40B4-BE49-F238E27FC236}">
                <a16:creationId xmlns:a16="http://schemas.microsoft.com/office/drawing/2014/main" id="{DC85BF24-B36B-624D-5B58-16C7354888A4}"/>
              </a:ext>
            </a:extLst>
          </p:cNvPr>
          <p:cNvSpPr txBox="1">
            <a:spLocks noChangeArrowheads="1"/>
          </p:cNvSpPr>
          <p:nvPr/>
        </p:nvSpPr>
        <p:spPr bwMode="auto">
          <a:xfrm>
            <a:off x="8906549" y="2580422"/>
            <a:ext cx="11518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ts val="0"/>
              </a:spcBef>
              <a:buNone/>
            </a:pPr>
            <a:r>
              <a:rPr lang="en-US" altLang="en-US" sz="2000" dirty="0">
                <a:solidFill>
                  <a:schemeClr val="bg1"/>
                </a:solidFill>
                <a:latin typeface="Arial" panose="020B0604020202020204" pitchFamily="34" charset="0"/>
              </a:rPr>
              <a:t>Figure</a:t>
            </a:r>
          </a:p>
        </p:txBody>
      </p:sp>
      <p:sp>
        <p:nvSpPr>
          <p:cNvPr id="2" name="TextBox 1">
            <a:extLst>
              <a:ext uri="{FF2B5EF4-FFF2-40B4-BE49-F238E27FC236}">
                <a16:creationId xmlns:a16="http://schemas.microsoft.com/office/drawing/2014/main" id="{8350D7A1-7BA6-79CA-2FE2-7E5EE51389FE}"/>
              </a:ext>
            </a:extLst>
          </p:cNvPr>
          <p:cNvSpPr txBox="1"/>
          <p:nvPr/>
        </p:nvSpPr>
        <p:spPr>
          <a:xfrm>
            <a:off x="304800" y="5802840"/>
            <a:ext cx="11170270" cy="477695"/>
          </a:xfrm>
          <a:prstGeom prst="rect">
            <a:avLst/>
          </a:prstGeom>
          <a:noFill/>
        </p:spPr>
        <p:txBody>
          <a:bodyPr wrap="square">
            <a:spAutoFit/>
          </a:bodyPr>
          <a:lstStyle/>
          <a:p>
            <a:r>
              <a:rPr lang="en-US" sz="1252" dirty="0">
                <a:latin typeface="Arial" panose="020B0604020202020204" pitchFamily="34" charset="0"/>
                <a:cs typeface="Arial" panose="020B0604020202020204" pitchFamily="34" charset="0"/>
              </a:rPr>
              <a:t>Rowland, J. C., Schwenk, J. P., Shelef, E., Muss, J., Ahrens, D., Stauffer, S., et al. (2023). Scale-dependent influence of permafrost on riverbank erosion rates. </a:t>
            </a:r>
            <a:r>
              <a:rPr lang="en-US" sz="1252" i="1" dirty="0">
                <a:latin typeface="Arial" panose="020B0604020202020204" pitchFamily="34" charset="0"/>
                <a:cs typeface="Arial" panose="020B0604020202020204" pitchFamily="34" charset="0"/>
              </a:rPr>
              <a:t>Journal of Geophysical Research: Earth Surface</a:t>
            </a:r>
            <a:r>
              <a:rPr lang="en-US" sz="1252" dirty="0">
                <a:latin typeface="Arial" panose="020B0604020202020204" pitchFamily="34" charset="0"/>
                <a:cs typeface="Arial" panose="020B0604020202020204" pitchFamily="34" charset="0"/>
              </a:rPr>
              <a:t>, 128, e2023JF007101. </a:t>
            </a:r>
            <a:r>
              <a:rPr lang="en-US" sz="1252" dirty="0">
                <a:latin typeface="Arial" panose="020B0604020202020204" pitchFamily="34" charset="0"/>
                <a:cs typeface="Arial" panose="020B0604020202020204" pitchFamily="34" charset="0"/>
                <a:hlinkClick r:id="rId3"/>
              </a:rPr>
              <a:t>https://doi.org/10.1029/2023JF007101</a:t>
            </a:r>
            <a:r>
              <a:rPr lang="en-US" sz="1252" dirty="0">
                <a:latin typeface="Arial" panose="020B0604020202020204" pitchFamily="34" charset="0"/>
                <a:cs typeface="Arial" panose="020B0604020202020204" pitchFamily="34" charset="0"/>
              </a:rPr>
              <a:t> </a:t>
            </a:r>
          </a:p>
        </p:txBody>
      </p:sp>
      <p:pic>
        <p:nvPicPr>
          <p:cNvPr id="3" name="Picture 2" descr="A diagram of a stream power&#10;&#10;Description automatically generated">
            <a:extLst>
              <a:ext uri="{FF2B5EF4-FFF2-40B4-BE49-F238E27FC236}">
                <a16:creationId xmlns:a16="http://schemas.microsoft.com/office/drawing/2014/main" id="{A196F369-F5F5-7FCE-15C8-9D1B4C9919F4}"/>
              </a:ext>
            </a:extLst>
          </p:cNvPr>
          <p:cNvPicPr>
            <a:picLocks noChangeAspect="1"/>
          </p:cNvPicPr>
          <p:nvPr/>
        </p:nvPicPr>
        <p:blipFill>
          <a:blip r:embed="rId4"/>
          <a:stretch>
            <a:fillRect/>
          </a:stretch>
        </p:blipFill>
        <p:spPr>
          <a:xfrm>
            <a:off x="6655230" y="943212"/>
            <a:ext cx="5092386" cy="3819288"/>
          </a:xfrm>
          <a:prstGeom prst="rect">
            <a:avLst/>
          </a:prstGeom>
        </p:spPr>
      </p:pic>
      <p:sp>
        <p:nvSpPr>
          <p:cNvPr id="6" name="TextBox 5">
            <a:extLst>
              <a:ext uri="{FF2B5EF4-FFF2-40B4-BE49-F238E27FC236}">
                <a16:creationId xmlns:a16="http://schemas.microsoft.com/office/drawing/2014/main" id="{C8B38D6A-7B74-4569-3230-A086F5B87365}"/>
              </a:ext>
            </a:extLst>
          </p:cNvPr>
          <p:cNvSpPr txBox="1"/>
          <p:nvPr/>
        </p:nvSpPr>
        <p:spPr>
          <a:xfrm>
            <a:off x="6096000" y="4622739"/>
            <a:ext cx="5938442" cy="1200329"/>
          </a:xfrm>
          <a:prstGeom prst="rect">
            <a:avLst/>
          </a:prstGeom>
          <a:noFill/>
        </p:spPr>
        <p:txBody>
          <a:bodyPr wrap="square" rtlCol="0">
            <a:spAutoFit/>
          </a:bodyPr>
          <a:lstStyle/>
          <a:p>
            <a:r>
              <a:rPr lang="en-US" sz="1800" dirty="0">
                <a:latin typeface="Arial" panose="020B0604020202020204" pitchFamily="34" charset="0"/>
                <a:ea typeface="Calibri" panose="020F0502020204030204" pitchFamily="34" charset="0"/>
                <a:cs typeface="Arial" panose="020B0604020202020204" pitchFamily="34" charset="0"/>
              </a:rPr>
              <a:t>Reach-averaged erosion rates plotted by stream power. Circular points are data compiled from published studies and squares are permafrost rivers analyzed in this study. Rivers with permafros</a:t>
            </a:r>
            <a:r>
              <a:rPr lang="en-US" dirty="0">
                <a:latin typeface="Arial" panose="020B0604020202020204" pitchFamily="34" charset="0"/>
                <a:ea typeface="Calibri" panose="020F0502020204030204" pitchFamily="34" charset="0"/>
                <a:cs typeface="Arial" panose="020B0604020202020204" pitchFamily="34" charset="0"/>
              </a:rPr>
              <a:t>t have systematically lower rates.</a:t>
            </a:r>
            <a:endParaRPr lang="en-US" dirty="0"/>
          </a:p>
        </p:txBody>
      </p:sp>
    </p:spTree>
    <p:extLst>
      <p:ext uri="{BB962C8B-B14F-4D97-AF65-F5344CB8AC3E}">
        <p14:creationId xmlns:p14="http://schemas.microsoft.com/office/powerpoint/2010/main" val="96199235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 2017 BER Transition briefing MRR 02102017 Gary Tris Todd.pptx" id="{950876FA-45CC-4CBB-8EB8-94848769055F}" vid="{E060FB21-235D-4E61-AB69-C8AF0AE30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f1a08c3-14da-4669-a81b-4822034d70c2">
      <Terms xmlns="http://schemas.microsoft.com/office/infopath/2007/PartnerControls"/>
    </lcf76f155ced4ddcb4097134ff3c332f>
    <TaxCatchAll xmlns="5cece13e-3376-4417-9525-be60b11a89a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EE2EA1CCEDFE42ABC93D9292C873B0" ma:contentTypeVersion="15" ma:contentTypeDescription="Create a new document." ma:contentTypeScope="" ma:versionID="d0e421adeeb29216af584de8cfaaa04a">
  <xsd:schema xmlns:xsd="http://www.w3.org/2001/XMLSchema" xmlns:xs="http://www.w3.org/2001/XMLSchema" xmlns:p="http://schemas.microsoft.com/office/2006/metadata/properties" xmlns:ns2="c984396b-6b2b-4702-b0ed-ddd4650c9569" xmlns:ns3="df1a08c3-14da-4669-a81b-4822034d70c2" xmlns:ns4="5cece13e-3376-4417-9525-be60b11a89a8" targetNamespace="http://schemas.microsoft.com/office/2006/metadata/properties" ma:root="true" ma:fieldsID="2635d5d37e702e062bf6f3db5e2ece6e" ns2:_="" ns3:_="" ns4:_="">
    <xsd:import namespace="c984396b-6b2b-4702-b0ed-ddd4650c9569"/>
    <xsd:import namespace="df1a08c3-14da-4669-a81b-4822034d70c2"/>
    <xsd:import namespace="5cece13e-3376-4417-9525-be60b11a89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Location" minOccurs="0"/>
                <xsd:element ref="ns3:MediaServiceOCR"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84396b-6b2b-4702-b0ed-ddd4650c956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1a08c3-14da-4669-a81b-4822034d70c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cece13e-3376-4417-9525-be60b11a89a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dbef186-2c9c-465c-b98c-3ee97403fb82}" ma:internalName="TaxCatchAll" ma:showField="CatchAllData" ma:web="c984396b-6b2b-4702-b0ed-ddd4650c95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65C4C2-4478-4D9E-A6A1-E2DBA1C29A2E}">
  <ds:schemaRefs>
    <ds:schemaRef ds:uri="http://schemas.microsoft.com/sharepoint/v3/contenttype/forms"/>
  </ds:schemaRefs>
</ds:datastoreItem>
</file>

<file path=customXml/itemProps2.xml><?xml version="1.0" encoding="utf-8"?>
<ds:datastoreItem xmlns:ds="http://schemas.openxmlformats.org/officeDocument/2006/customXml" ds:itemID="{B0913A82-260E-4EE4-B3B5-558A6A351E7F}">
  <ds:schemaRefs>
    <ds:schemaRef ds:uri="5cece13e-3376-4417-9525-be60b11a89a8"/>
    <ds:schemaRef ds:uri="http://purl.org/dc/terms/"/>
    <ds:schemaRef ds:uri="http://purl.org/dc/dcmitype/"/>
    <ds:schemaRef ds:uri="http://schemas.openxmlformats.org/package/2006/metadata/core-properties"/>
    <ds:schemaRef ds:uri="df1a08c3-14da-4669-a81b-4822034d70c2"/>
    <ds:schemaRef ds:uri="http://purl.org/dc/elements/1.1/"/>
    <ds:schemaRef ds:uri="http://schemas.microsoft.com/office/2006/metadata/properties"/>
    <ds:schemaRef ds:uri="http://schemas.microsoft.com/office/2006/documentManagement/types"/>
    <ds:schemaRef ds:uri="c984396b-6b2b-4702-b0ed-ddd4650c9569"/>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26A0052-45CF-4915-8A3A-5A80A05D34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84396b-6b2b-4702-b0ed-ddd4650c9569"/>
    <ds:schemaRef ds:uri="df1a08c3-14da-4669-a81b-4822034d70c2"/>
    <ds:schemaRef ds:uri="5cece13e-3376-4417-9525-be60b11a8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 template</Template>
  <TotalTime>2909</TotalTime>
  <Words>256</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Nova</vt:lpstr>
      <vt:lpstr>Calibri</vt:lpstr>
      <vt:lpstr>Times New Roman</vt:lpstr>
      <vt:lpstr>1_Office Theme</vt:lpstr>
      <vt:lpstr>PowerPoint Presentation</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Tristram</dc:creator>
  <cp:lastModifiedBy>Rowland, Joel C</cp:lastModifiedBy>
  <cp:revision>134</cp:revision>
  <cp:lastPrinted>2022-03-28T16:23:10Z</cp:lastPrinted>
  <dcterms:created xsi:type="dcterms:W3CDTF">2019-02-27T15:57:00Z</dcterms:created>
  <dcterms:modified xsi:type="dcterms:W3CDTF">2023-08-11T19:04:38Z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0x01010007EE2EA1CCEDFE42ABC93D9292C873B0</vt:lpwstr>
  </property>
  <property fmtid="{D5CDD505-2E9C-101B-9397-08002B2CF9AE}" pid="3" name="MediaServiceImageTags">
    <vt:lpwstr/>
  </property>
</Properties>
</file>