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407"/>
    <p:restoredTop sz="96327"/>
  </p:normalViewPr>
  <p:slideViewPr>
    <p:cSldViewPr snapToGrid="0" snapToObjects="1">
      <p:cViewPr varScale="1">
        <p:scale>
          <a:sx n="154" d="100"/>
          <a:sy n="154" d="100"/>
        </p:scale>
        <p:origin x="6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1EC-15D1-EC70-99FF-C2F095AFCB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7C6E54-5CD3-A7C6-B8F4-8CBA7E90B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2A9F3C-8F56-27D2-5073-9A118E987C8F}"/>
              </a:ext>
            </a:extLst>
          </p:cNvPr>
          <p:cNvSpPr>
            <a:spLocks noGrp="1"/>
          </p:cNvSpPr>
          <p:nvPr>
            <p:ph type="dt" sz="half" idx="10"/>
          </p:nvPr>
        </p:nvSpPr>
        <p:spPr/>
        <p:txBody>
          <a:bodyPr/>
          <a:lstStyle/>
          <a:p>
            <a:fld id="{49165588-D372-B547-8182-88407CA12FC3}" type="datetimeFigureOut">
              <a:rPr lang="en-US" smtClean="0"/>
              <a:t>7/9/22</a:t>
            </a:fld>
            <a:endParaRPr lang="en-US"/>
          </a:p>
        </p:txBody>
      </p:sp>
      <p:sp>
        <p:nvSpPr>
          <p:cNvPr id="5" name="Footer Placeholder 4">
            <a:extLst>
              <a:ext uri="{FF2B5EF4-FFF2-40B4-BE49-F238E27FC236}">
                <a16:creationId xmlns:a16="http://schemas.microsoft.com/office/drawing/2014/main" id="{983EF35B-D61B-AE41-9ACE-61294F395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1285E-DBAD-13EA-941E-052AE1B3FFEF}"/>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360064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CCA0-6430-4FA7-0FC5-5B1F41A471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ED5A63-4860-7A43-3484-9CB9E4DD09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C1D2E-C48E-0760-8D5C-0C937BF69E50}"/>
              </a:ext>
            </a:extLst>
          </p:cNvPr>
          <p:cNvSpPr>
            <a:spLocks noGrp="1"/>
          </p:cNvSpPr>
          <p:nvPr>
            <p:ph type="dt" sz="half" idx="10"/>
          </p:nvPr>
        </p:nvSpPr>
        <p:spPr/>
        <p:txBody>
          <a:bodyPr/>
          <a:lstStyle/>
          <a:p>
            <a:fld id="{49165588-D372-B547-8182-88407CA12FC3}" type="datetimeFigureOut">
              <a:rPr lang="en-US" smtClean="0"/>
              <a:t>7/9/22</a:t>
            </a:fld>
            <a:endParaRPr lang="en-US"/>
          </a:p>
        </p:txBody>
      </p:sp>
      <p:sp>
        <p:nvSpPr>
          <p:cNvPr id="5" name="Footer Placeholder 4">
            <a:extLst>
              <a:ext uri="{FF2B5EF4-FFF2-40B4-BE49-F238E27FC236}">
                <a16:creationId xmlns:a16="http://schemas.microsoft.com/office/drawing/2014/main" id="{323FC002-283E-77CC-C0E1-0BD5D3E50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59DFC-064B-35DD-D19F-D245E1D53B1F}"/>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259507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111E99-6621-7567-94AF-1019FD94BF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A7AB3B-C74E-2293-DCD3-6E21210EE6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B2423-EFEB-772D-E2B5-A25F94AB08BD}"/>
              </a:ext>
            </a:extLst>
          </p:cNvPr>
          <p:cNvSpPr>
            <a:spLocks noGrp="1"/>
          </p:cNvSpPr>
          <p:nvPr>
            <p:ph type="dt" sz="half" idx="10"/>
          </p:nvPr>
        </p:nvSpPr>
        <p:spPr/>
        <p:txBody>
          <a:bodyPr/>
          <a:lstStyle/>
          <a:p>
            <a:fld id="{49165588-D372-B547-8182-88407CA12FC3}" type="datetimeFigureOut">
              <a:rPr lang="en-US" smtClean="0"/>
              <a:t>7/9/22</a:t>
            </a:fld>
            <a:endParaRPr lang="en-US"/>
          </a:p>
        </p:txBody>
      </p:sp>
      <p:sp>
        <p:nvSpPr>
          <p:cNvPr id="5" name="Footer Placeholder 4">
            <a:extLst>
              <a:ext uri="{FF2B5EF4-FFF2-40B4-BE49-F238E27FC236}">
                <a16:creationId xmlns:a16="http://schemas.microsoft.com/office/drawing/2014/main" id="{31ECC92A-FBE8-9F38-18AC-88F44B39C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05B31-5641-929E-785E-E77D0BA314FF}"/>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301198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508C-3950-D0EB-DE33-05F70FBE9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5EFC1-A1B7-5366-D2BA-5AC35A8D1D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D1A15-81D4-E927-6785-9226B6486F2C}"/>
              </a:ext>
            </a:extLst>
          </p:cNvPr>
          <p:cNvSpPr>
            <a:spLocks noGrp="1"/>
          </p:cNvSpPr>
          <p:nvPr>
            <p:ph type="dt" sz="half" idx="10"/>
          </p:nvPr>
        </p:nvSpPr>
        <p:spPr/>
        <p:txBody>
          <a:bodyPr/>
          <a:lstStyle/>
          <a:p>
            <a:fld id="{49165588-D372-B547-8182-88407CA12FC3}" type="datetimeFigureOut">
              <a:rPr lang="en-US" smtClean="0"/>
              <a:t>7/9/22</a:t>
            </a:fld>
            <a:endParaRPr lang="en-US"/>
          </a:p>
        </p:txBody>
      </p:sp>
      <p:sp>
        <p:nvSpPr>
          <p:cNvPr id="5" name="Footer Placeholder 4">
            <a:extLst>
              <a:ext uri="{FF2B5EF4-FFF2-40B4-BE49-F238E27FC236}">
                <a16:creationId xmlns:a16="http://schemas.microsoft.com/office/drawing/2014/main" id="{CDF52ACC-A57D-1D67-BBDA-590F83EAF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F27C1-A054-C2FF-AB53-EA29CB15FAD9}"/>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319585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0A76-1328-0DE5-436D-E47DE7965C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D462AC-A916-490A-E649-750C3FF9D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F4F28-449B-504C-4C7C-78BD6984FE8C}"/>
              </a:ext>
            </a:extLst>
          </p:cNvPr>
          <p:cNvSpPr>
            <a:spLocks noGrp="1"/>
          </p:cNvSpPr>
          <p:nvPr>
            <p:ph type="dt" sz="half" idx="10"/>
          </p:nvPr>
        </p:nvSpPr>
        <p:spPr/>
        <p:txBody>
          <a:bodyPr/>
          <a:lstStyle/>
          <a:p>
            <a:fld id="{49165588-D372-B547-8182-88407CA12FC3}" type="datetimeFigureOut">
              <a:rPr lang="en-US" smtClean="0"/>
              <a:t>7/9/22</a:t>
            </a:fld>
            <a:endParaRPr lang="en-US"/>
          </a:p>
        </p:txBody>
      </p:sp>
      <p:sp>
        <p:nvSpPr>
          <p:cNvPr id="5" name="Footer Placeholder 4">
            <a:extLst>
              <a:ext uri="{FF2B5EF4-FFF2-40B4-BE49-F238E27FC236}">
                <a16:creationId xmlns:a16="http://schemas.microsoft.com/office/drawing/2014/main" id="{DD0B6CF1-BD7C-8D89-1FAB-B1BDD3F11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BEEE9-F88E-58B1-5959-F3DD56B1CABA}"/>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76952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547BC-5989-659E-4CAB-84F43FD8E0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B3C2A-7D5B-09A8-EE01-C7D1974FCC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4F5D4-F01D-A0C4-9509-FD4205107A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3D74B3-A77E-56AB-B7AC-4D2E93EB008B}"/>
              </a:ext>
            </a:extLst>
          </p:cNvPr>
          <p:cNvSpPr>
            <a:spLocks noGrp="1"/>
          </p:cNvSpPr>
          <p:nvPr>
            <p:ph type="dt" sz="half" idx="10"/>
          </p:nvPr>
        </p:nvSpPr>
        <p:spPr/>
        <p:txBody>
          <a:bodyPr/>
          <a:lstStyle/>
          <a:p>
            <a:fld id="{49165588-D372-B547-8182-88407CA12FC3}" type="datetimeFigureOut">
              <a:rPr lang="en-US" smtClean="0"/>
              <a:t>7/9/22</a:t>
            </a:fld>
            <a:endParaRPr lang="en-US"/>
          </a:p>
        </p:txBody>
      </p:sp>
      <p:sp>
        <p:nvSpPr>
          <p:cNvPr id="6" name="Footer Placeholder 5">
            <a:extLst>
              <a:ext uri="{FF2B5EF4-FFF2-40B4-BE49-F238E27FC236}">
                <a16:creationId xmlns:a16="http://schemas.microsoft.com/office/drawing/2014/main" id="{32DF952D-B73C-B0F7-AF77-50018CA52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7C4121-E207-2675-5545-6CC63EE6D8A2}"/>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112299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C8CE-C529-13CC-EB46-E716C9C3FB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0E516-607D-8515-6827-01018971D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B26F46-2095-F38A-FEDB-B92E33EDD0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7007A1-7940-88E1-241F-6509C471A5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19FD45-092E-46C3-1379-4CCE35882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330F37-B434-6B3B-25DE-49E22ADD0DCE}"/>
              </a:ext>
            </a:extLst>
          </p:cNvPr>
          <p:cNvSpPr>
            <a:spLocks noGrp="1"/>
          </p:cNvSpPr>
          <p:nvPr>
            <p:ph type="dt" sz="half" idx="10"/>
          </p:nvPr>
        </p:nvSpPr>
        <p:spPr/>
        <p:txBody>
          <a:bodyPr/>
          <a:lstStyle/>
          <a:p>
            <a:fld id="{49165588-D372-B547-8182-88407CA12FC3}" type="datetimeFigureOut">
              <a:rPr lang="en-US" smtClean="0"/>
              <a:t>7/9/22</a:t>
            </a:fld>
            <a:endParaRPr lang="en-US"/>
          </a:p>
        </p:txBody>
      </p:sp>
      <p:sp>
        <p:nvSpPr>
          <p:cNvPr id="8" name="Footer Placeholder 7">
            <a:extLst>
              <a:ext uri="{FF2B5EF4-FFF2-40B4-BE49-F238E27FC236}">
                <a16:creationId xmlns:a16="http://schemas.microsoft.com/office/drawing/2014/main" id="{7705ECBC-8CE2-FBE2-96F9-1C18B038AD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2D00A5-AFA5-8B38-FB4F-6029A593CE5E}"/>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179314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0EAE-1379-8B59-5215-5A19D889E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EB5387-44D9-A41C-4198-3F3833ED60AD}"/>
              </a:ext>
            </a:extLst>
          </p:cNvPr>
          <p:cNvSpPr>
            <a:spLocks noGrp="1"/>
          </p:cNvSpPr>
          <p:nvPr>
            <p:ph type="dt" sz="half" idx="10"/>
          </p:nvPr>
        </p:nvSpPr>
        <p:spPr/>
        <p:txBody>
          <a:bodyPr/>
          <a:lstStyle/>
          <a:p>
            <a:fld id="{49165588-D372-B547-8182-88407CA12FC3}" type="datetimeFigureOut">
              <a:rPr lang="en-US" smtClean="0"/>
              <a:t>7/9/22</a:t>
            </a:fld>
            <a:endParaRPr lang="en-US"/>
          </a:p>
        </p:txBody>
      </p:sp>
      <p:sp>
        <p:nvSpPr>
          <p:cNvPr id="4" name="Footer Placeholder 3">
            <a:extLst>
              <a:ext uri="{FF2B5EF4-FFF2-40B4-BE49-F238E27FC236}">
                <a16:creationId xmlns:a16="http://schemas.microsoft.com/office/drawing/2014/main" id="{9BC0833C-2CB7-8BD6-086E-08C6808451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0DAE71-A3EE-45C3-842E-D8C04EAF6DCB}"/>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271048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D6976-4F7E-A0A4-A9E8-E86CA60FB269}"/>
              </a:ext>
            </a:extLst>
          </p:cNvPr>
          <p:cNvSpPr>
            <a:spLocks noGrp="1"/>
          </p:cNvSpPr>
          <p:nvPr>
            <p:ph type="dt" sz="half" idx="10"/>
          </p:nvPr>
        </p:nvSpPr>
        <p:spPr/>
        <p:txBody>
          <a:bodyPr/>
          <a:lstStyle/>
          <a:p>
            <a:fld id="{49165588-D372-B547-8182-88407CA12FC3}" type="datetimeFigureOut">
              <a:rPr lang="en-US" smtClean="0"/>
              <a:t>7/9/22</a:t>
            </a:fld>
            <a:endParaRPr lang="en-US"/>
          </a:p>
        </p:txBody>
      </p:sp>
      <p:sp>
        <p:nvSpPr>
          <p:cNvPr id="3" name="Footer Placeholder 2">
            <a:extLst>
              <a:ext uri="{FF2B5EF4-FFF2-40B4-BE49-F238E27FC236}">
                <a16:creationId xmlns:a16="http://schemas.microsoft.com/office/drawing/2014/main" id="{E7FD132B-C2E0-0017-C32E-88735470D2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79B84C-FA08-E070-412F-6C69D1DAF622}"/>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210229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20C9-A6A3-5F91-ED84-DC36D94AC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EDFE30-FFAE-A36F-144A-207A12863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1BB277-098E-D02C-F803-F1DB5FFE5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065F7-34F2-4358-5365-6F1DC620AC12}"/>
              </a:ext>
            </a:extLst>
          </p:cNvPr>
          <p:cNvSpPr>
            <a:spLocks noGrp="1"/>
          </p:cNvSpPr>
          <p:nvPr>
            <p:ph type="dt" sz="half" idx="10"/>
          </p:nvPr>
        </p:nvSpPr>
        <p:spPr/>
        <p:txBody>
          <a:bodyPr/>
          <a:lstStyle/>
          <a:p>
            <a:fld id="{49165588-D372-B547-8182-88407CA12FC3}" type="datetimeFigureOut">
              <a:rPr lang="en-US" smtClean="0"/>
              <a:t>7/9/22</a:t>
            </a:fld>
            <a:endParaRPr lang="en-US"/>
          </a:p>
        </p:txBody>
      </p:sp>
      <p:sp>
        <p:nvSpPr>
          <p:cNvPr id="6" name="Footer Placeholder 5">
            <a:extLst>
              <a:ext uri="{FF2B5EF4-FFF2-40B4-BE49-F238E27FC236}">
                <a16:creationId xmlns:a16="http://schemas.microsoft.com/office/drawing/2014/main" id="{66AC78D6-E068-B419-382C-B1F191F12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F31ED-4C1E-28D9-E815-E1EDBB9830D5}"/>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100974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EFA-2B74-2430-1B82-DE68E4151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532F8A-EA46-2672-F456-5F42004A65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D54BA4-E13A-4866-81DB-31BAD7D78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C9B57-549A-5CCC-54B7-69D5D8BF1844}"/>
              </a:ext>
            </a:extLst>
          </p:cNvPr>
          <p:cNvSpPr>
            <a:spLocks noGrp="1"/>
          </p:cNvSpPr>
          <p:nvPr>
            <p:ph type="dt" sz="half" idx="10"/>
          </p:nvPr>
        </p:nvSpPr>
        <p:spPr/>
        <p:txBody>
          <a:bodyPr/>
          <a:lstStyle/>
          <a:p>
            <a:fld id="{49165588-D372-B547-8182-88407CA12FC3}" type="datetimeFigureOut">
              <a:rPr lang="en-US" smtClean="0"/>
              <a:t>7/9/22</a:t>
            </a:fld>
            <a:endParaRPr lang="en-US"/>
          </a:p>
        </p:txBody>
      </p:sp>
      <p:sp>
        <p:nvSpPr>
          <p:cNvPr id="6" name="Footer Placeholder 5">
            <a:extLst>
              <a:ext uri="{FF2B5EF4-FFF2-40B4-BE49-F238E27FC236}">
                <a16:creationId xmlns:a16="http://schemas.microsoft.com/office/drawing/2014/main" id="{291B853E-BB26-CC0B-BF05-CA83464EB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D0EEA-EA2A-3DD1-2729-AAA2370D3862}"/>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2668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C9EBA-1B4E-DAE8-AB22-092ED8412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AB392-57ED-11C5-4DA7-A6682618B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55E4C-ACAC-1A86-59CA-AB3B63E4D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65588-D372-B547-8182-88407CA12FC3}" type="datetimeFigureOut">
              <a:rPr lang="en-US" smtClean="0"/>
              <a:t>7/9/22</a:t>
            </a:fld>
            <a:endParaRPr lang="en-US"/>
          </a:p>
        </p:txBody>
      </p:sp>
      <p:sp>
        <p:nvSpPr>
          <p:cNvPr id="5" name="Footer Placeholder 4">
            <a:extLst>
              <a:ext uri="{FF2B5EF4-FFF2-40B4-BE49-F238E27FC236}">
                <a16:creationId xmlns:a16="http://schemas.microsoft.com/office/drawing/2014/main" id="{0F2721CD-5312-E38E-6348-A5EE2F89B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BE8D90-A1F7-988E-3558-42BF1868B8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03C6F-3893-A648-B3C0-60C55BCAF5BE}" type="slidenum">
              <a:rPr lang="en-US" smtClean="0"/>
              <a:t>‹#›</a:t>
            </a:fld>
            <a:endParaRPr lang="en-US"/>
          </a:p>
        </p:txBody>
      </p:sp>
    </p:spTree>
    <p:extLst>
      <p:ext uri="{BB962C8B-B14F-4D97-AF65-F5344CB8AC3E}">
        <p14:creationId xmlns:p14="http://schemas.microsoft.com/office/powerpoint/2010/main" val="650297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1EF002275"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CAE705-0743-B4D6-64D0-98D0D6192229}"/>
              </a:ext>
            </a:extLst>
          </p:cNvPr>
          <p:cNvSpPr txBox="1"/>
          <p:nvPr/>
        </p:nvSpPr>
        <p:spPr>
          <a:xfrm>
            <a:off x="339047" y="212822"/>
            <a:ext cx="11753636"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Global Tropical Cyclone Frequency</a:t>
            </a:r>
            <a:endParaRPr lang="en-US" sz="2400" dirty="0">
              <a:latin typeface="Arial" panose="020B0604020202020204" pitchFamily="34" charset="0"/>
              <a:cs typeface="Arial" panose="020B0604020202020204" pitchFamily="34" charset="0"/>
            </a:endParaRPr>
          </a:p>
        </p:txBody>
      </p:sp>
      <p:pic>
        <p:nvPicPr>
          <p:cNvPr id="7" name="Picture 9" descr="horizontal-logo-green-text.jpg">
            <a:extLst>
              <a:ext uri="{FF2B5EF4-FFF2-40B4-BE49-F238E27FC236}">
                <a16:creationId xmlns:a16="http://schemas.microsoft.com/office/drawing/2014/main" id="{0E465349-7951-22ED-360F-392AA4966B13}"/>
              </a:ext>
            </a:extLst>
          </p:cNvPr>
          <p:cNvPicPr>
            <a:picLocks noChangeAspect="1"/>
          </p:cNvPicPr>
          <p:nvPr/>
        </p:nvPicPr>
        <p:blipFill>
          <a:blip r:embed="rId2" cstate="print"/>
          <a:srcRect/>
          <a:stretch>
            <a:fillRect/>
          </a:stretch>
        </p:blipFill>
        <p:spPr bwMode="auto">
          <a:xfrm>
            <a:off x="482738" y="6215865"/>
            <a:ext cx="2734082" cy="457200"/>
          </a:xfrm>
          <a:prstGeom prst="rect">
            <a:avLst/>
          </a:prstGeom>
          <a:noFill/>
          <a:ln w="9525">
            <a:noFill/>
            <a:miter lim="800000"/>
            <a:headEnd/>
            <a:tailEnd/>
          </a:ln>
        </p:spPr>
      </p:pic>
      <p:sp>
        <p:nvSpPr>
          <p:cNvPr id="8" name="TextBox 7">
            <a:extLst>
              <a:ext uri="{FF2B5EF4-FFF2-40B4-BE49-F238E27FC236}">
                <a16:creationId xmlns:a16="http://schemas.microsoft.com/office/drawing/2014/main" id="{6E9FF687-EDCC-6D26-DFC4-863AE8154A6F}"/>
              </a:ext>
            </a:extLst>
          </p:cNvPr>
          <p:cNvSpPr txBox="1"/>
          <p:nvPr/>
        </p:nvSpPr>
        <p:spPr>
          <a:xfrm>
            <a:off x="6716870" y="978734"/>
            <a:ext cx="4995197" cy="403187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Objective</a:t>
            </a:r>
          </a:p>
          <a:p>
            <a:r>
              <a:rPr lang="en-US" sz="1600" dirty="0">
                <a:latin typeface="Arial" panose="020B0604020202020204" pitchFamily="34" charset="0"/>
                <a:cs typeface="Arial" panose="020B0604020202020204" pitchFamily="34" charset="0"/>
              </a:rPr>
              <a:t>The risk of hazards associated with tropical cyclones (TCs) is correlated with TC frequency.  However, the controls on global annual TC frequency are poorly understood.  Furthermore, future change in TC frequency is highly uncertain. This paper reviews the state of the science regarding what is known about TC frequency.</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Impact</a:t>
            </a:r>
          </a:p>
          <a:p>
            <a:r>
              <a:rPr lang="en-US" sz="1600" dirty="0">
                <a:latin typeface="Arial" panose="020B0604020202020204" pitchFamily="34" charset="0"/>
                <a:cs typeface="Arial" panose="020B0604020202020204" pitchFamily="34" charset="0"/>
              </a:rPr>
              <a:t>This review paper highlights promising tools and research directions to better understand the controls on global tropical cyclone frequency, including high-resolution and idealized numerical models and study of tropical cyclone precursor disturbances or “seeds.”</a:t>
            </a:r>
          </a:p>
        </p:txBody>
      </p:sp>
      <p:sp>
        <p:nvSpPr>
          <p:cNvPr id="10" name="TextBox 9">
            <a:extLst>
              <a:ext uri="{FF2B5EF4-FFF2-40B4-BE49-F238E27FC236}">
                <a16:creationId xmlns:a16="http://schemas.microsoft.com/office/drawing/2014/main" id="{29112D1F-AC26-84B6-79CD-51CA2DC442EF}"/>
              </a:ext>
            </a:extLst>
          </p:cNvPr>
          <p:cNvSpPr txBox="1"/>
          <p:nvPr/>
        </p:nvSpPr>
        <p:spPr>
          <a:xfrm>
            <a:off x="3554857" y="6088514"/>
            <a:ext cx="8455632" cy="738664"/>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Sobel, Adam H., Allison A. Wing, </a:t>
            </a:r>
            <a:r>
              <a:rPr lang="en-US" sz="1400" dirty="0" err="1">
                <a:latin typeface="Times New Roman" panose="02020603050405020304" pitchFamily="18" charset="0"/>
                <a:cs typeface="Times New Roman" panose="02020603050405020304" pitchFamily="18" charset="0"/>
              </a:rPr>
              <a:t>Suzana</a:t>
            </a:r>
            <a:r>
              <a:rPr lang="en-US" sz="1400" dirty="0">
                <a:latin typeface="Times New Roman" panose="02020603050405020304" pitchFamily="18" charset="0"/>
                <a:cs typeface="Times New Roman" panose="02020603050405020304" pitchFamily="18" charset="0"/>
              </a:rPr>
              <a:t> J. Camargo, Christina M. Patricola, Gabriel A. </a:t>
            </a:r>
            <a:r>
              <a:rPr lang="en-US" sz="1400" dirty="0" err="1">
                <a:latin typeface="Times New Roman" panose="02020603050405020304" pitchFamily="18" charset="0"/>
                <a:cs typeface="Times New Roman" panose="02020603050405020304" pitchFamily="18" charset="0"/>
              </a:rPr>
              <a:t>Vecchi</a:t>
            </a:r>
            <a:r>
              <a:rPr lang="en-US" sz="1400" dirty="0">
                <a:latin typeface="Times New Roman" panose="02020603050405020304" pitchFamily="18" charset="0"/>
                <a:cs typeface="Times New Roman" panose="02020603050405020304" pitchFamily="18" charset="0"/>
              </a:rPr>
              <a:t>, Chia-Ying Lee, and Michael K. </a:t>
            </a:r>
            <a:r>
              <a:rPr lang="en-US" sz="1400" dirty="0" err="1">
                <a:latin typeface="Times New Roman" panose="02020603050405020304" pitchFamily="18" charset="0"/>
                <a:cs typeface="Times New Roman" panose="02020603050405020304" pitchFamily="18" charset="0"/>
              </a:rPr>
              <a:t>Tippett</a:t>
            </a:r>
            <a:r>
              <a:rPr lang="en-US" sz="1400" dirty="0">
                <a:latin typeface="Times New Roman" panose="02020603050405020304" pitchFamily="18" charset="0"/>
                <a:cs typeface="Times New Roman" panose="02020603050405020304" pitchFamily="18" charset="0"/>
              </a:rPr>
              <a:t>. 2021. “Tropical Cyclone Frequency.” </a:t>
            </a:r>
            <a:r>
              <a:rPr lang="en-US" sz="1400" i="1" dirty="0">
                <a:latin typeface="Times New Roman" panose="02020603050405020304" pitchFamily="18" charset="0"/>
                <a:cs typeface="Times New Roman" panose="02020603050405020304" pitchFamily="18" charset="0"/>
              </a:rPr>
              <a:t>Earth’s Future</a:t>
            </a:r>
            <a:r>
              <a:rPr lang="en-US" sz="1400" dirty="0">
                <a:latin typeface="Times New Roman" panose="02020603050405020304" pitchFamily="18" charset="0"/>
                <a:cs typeface="Times New Roman" panose="02020603050405020304" pitchFamily="18" charset="0"/>
              </a:rPr>
              <a:t>, 9(12), e2021EF002275. </a:t>
            </a:r>
            <a:r>
              <a:rPr lang="en-US" sz="1400" dirty="0">
                <a:latin typeface="Times New Roman" panose="02020603050405020304" pitchFamily="18" charset="0"/>
                <a:cs typeface="Times New Roman" panose="02020603050405020304" pitchFamily="18" charset="0"/>
                <a:hlinkClick r:id="rId3"/>
              </a:rPr>
              <a:t>https://doi.org/10.1029/2021EF002275</a:t>
            </a:r>
            <a:endParaRPr lang="en-US" sz="1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FCB266E-27AE-B6D8-5E09-F73D2654058A}"/>
              </a:ext>
            </a:extLst>
          </p:cNvPr>
          <p:cNvSpPr txBox="1"/>
          <p:nvPr/>
        </p:nvSpPr>
        <p:spPr>
          <a:xfrm>
            <a:off x="113379" y="5767611"/>
            <a:ext cx="6893596" cy="276999"/>
          </a:xfrm>
          <a:prstGeom prst="rect">
            <a:avLst/>
          </a:prstGeom>
          <a:noFill/>
        </p:spPr>
        <p:txBody>
          <a:bodyPr wrap="square">
            <a:spAutoFit/>
          </a:bodyPr>
          <a:lstStyle/>
          <a:p>
            <a:pPr algn="just"/>
            <a:r>
              <a:rPr lang="en-US" sz="1200" spc="-1" dirty="0">
                <a:latin typeface="Arial"/>
              </a:rPr>
              <a:t>(top) Observed annual TC genesis density and (bottom) observed global number of named storms. </a:t>
            </a:r>
            <a:endParaRPr lang="en-US" sz="1200" dirty="0">
              <a:latin typeface="Arial" panose="020B0604020202020204" pitchFamily="34" charset="0"/>
              <a:cs typeface="Arial" panose="020B0604020202020204" pitchFamily="34" charset="0"/>
            </a:endParaRPr>
          </a:p>
        </p:txBody>
      </p:sp>
      <p:pic>
        <p:nvPicPr>
          <p:cNvPr id="12" name="Main graphic">
            <a:extLst>
              <a:ext uri="{FF2B5EF4-FFF2-40B4-BE49-F238E27FC236}">
                <a16:creationId xmlns:a16="http://schemas.microsoft.com/office/drawing/2014/main" id="{8DED0646-3DC1-2E5D-4C56-2AEC33D5231E}"/>
              </a:ext>
            </a:extLst>
          </p:cNvPr>
          <p:cNvPicPr>
            <a:picLocks noChangeAspect="1"/>
          </p:cNvPicPr>
          <p:nvPr/>
        </p:nvPicPr>
        <p:blipFill rotWithShape="1">
          <a:blip r:embed="rId4"/>
          <a:srcRect b="55251"/>
          <a:stretch/>
        </p:blipFill>
        <p:spPr>
          <a:xfrm>
            <a:off x="356654" y="885408"/>
            <a:ext cx="6217920" cy="2041095"/>
          </a:xfrm>
          <a:prstGeom prst="rect">
            <a:avLst/>
          </a:prstGeom>
          <a:ln>
            <a:noFill/>
          </a:ln>
        </p:spPr>
      </p:pic>
      <p:pic>
        <p:nvPicPr>
          <p:cNvPr id="13" name="Main graphic">
            <a:extLst>
              <a:ext uri="{FF2B5EF4-FFF2-40B4-BE49-F238E27FC236}">
                <a16:creationId xmlns:a16="http://schemas.microsoft.com/office/drawing/2014/main" id="{5889ED14-F77B-3F88-9E7E-DEB9D29D16D6}"/>
              </a:ext>
            </a:extLst>
          </p:cNvPr>
          <p:cNvPicPr>
            <a:picLocks noChangeAspect="1"/>
          </p:cNvPicPr>
          <p:nvPr/>
        </p:nvPicPr>
        <p:blipFill rotWithShape="1">
          <a:blip r:embed="rId4"/>
          <a:srcRect t="89360"/>
          <a:stretch/>
        </p:blipFill>
        <p:spPr>
          <a:xfrm>
            <a:off x="344668" y="2835669"/>
            <a:ext cx="6217920" cy="485309"/>
          </a:xfrm>
          <a:prstGeom prst="rect">
            <a:avLst/>
          </a:prstGeom>
          <a:ln>
            <a:noFill/>
          </a:ln>
        </p:spPr>
      </p:pic>
      <p:pic>
        <p:nvPicPr>
          <p:cNvPr id="5" name="Picture 4" descr="Chart, line chart&#10;&#10;Description automatically generated">
            <a:extLst>
              <a:ext uri="{FF2B5EF4-FFF2-40B4-BE49-F238E27FC236}">
                <a16:creationId xmlns:a16="http://schemas.microsoft.com/office/drawing/2014/main" id="{6CE157BE-C3AC-6A5E-C7DA-F915597FE91D}"/>
              </a:ext>
            </a:extLst>
          </p:cNvPr>
          <p:cNvPicPr>
            <a:picLocks noChangeAspect="1"/>
          </p:cNvPicPr>
          <p:nvPr/>
        </p:nvPicPr>
        <p:blipFill>
          <a:blip r:embed="rId5"/>
          <a:stretch>
            <a:fillRect/>
          </a:stretch>
        </p:blipFill>
        <p:spPr>
          <a:xfrm>
            <a:off x="351968" y="3388635"/>
            <a:ext cx="6173056" cy="2388385"/>
          </a:xfrm>
          <a:prstGeom prst="rect">
            <a:avLst/>
          </a:prstGeom>
        </p:spPr>
      </p:pic>
    </p:spTree>
    <p:extLst>
      <p:ext uri="{BB962C8B-B14F-4D97-AF65-F5344CB8AC3E}">
        <p14:creationId xmlns:p14="http://schemas.microsoft.com/office/powerpoint/2010/main" val="2210327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174</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Patricola, Christina M [GE AT]</dc:creator>
  <cp:lastModifiedBy>Patricola, Christina M [GE AT]</cp:lastModifiedBy>
  <cp:revision>18</cp:revision>
  <dcterms:created xsi:type="dcterms:W3CDTF">2022-06-23T19:34:51Z</dcterms:created>
  <dcterms:modified xsi:type="dcterms:W3CDTF">2022-07-09T19:23:19Z</dcterms:modified>
</cp:coreProperties>
</file>