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7407"/>
    <p:restoredTop sz="96327"/>
  </p:normalViewPr>
  <p:slideViewPr>
    <p:cSldViewPr snapToGrid="0" snapToObjects="1">
      <p:cViewPr>
        <p:scale>
          <a:sx n="136" d="100"/>
          <a:sy n="136" d="100"/>
        </p:scale>
        <p:origin x="-216" y="-13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651EC-15D1-EC70-99FF-C2F095AFCB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7C6E54-5CD3-A7C6-B8F4-8CBA7E90B5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2A9F3C-8F56-27D2-5073-9A118E987C8F}"/>
              </a:ext>
            </a:extLst>
          </p:cNvPr>
          <p:cNvSpPr>
            <a:spLocks noGrp="1"/>
          </p:cNvSpPr>
          <p:nvPr>
            <p:ph type="dt" sz="half" idx="10"/>
          </p:nvPr>
        </p:nvSpPr>
        <p:spPr/>
        <p:txBody>
          <a:bodyPr/>
          <a:lstStyle/>
          <a:p>
            <a:fld id="{49165588-D372-B547-8182-88407CA12FC3}" type="datetimeFigureOut">
              <a:rPr lang="en-US" smtClean="0"/>
              <a:t>8/22/24</a:t>
            </a:fld>
            <a:endParaRPr lang="en-US"/>
          </a:p>
        </p:txBody>
      </p:sp>
      <p:sp>
        <p:nvSpPr>
          <p:cNvPr id="5" name="Footer Placeholder 4">
            <a:extLst>
              <a:ext uri="{FF2B5EF4-FFF2-40B4-BE49-F238E27FC236}">
                <a16:creationId xmlns:a16="http://schemas.microsoft.com/office/drawing/2014/main" id="{983EF35B-D61B-AE41-9ACE-61294F3956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81285E-DBAD-13EA-941E-052AE1B3FFEF}"/>
              </a:ext>
            </a:extLst>
          </p:cNvPr>
          <p:cNvSpPr>
            <a:spLocks noGrp="1"/>
          </p:cNvSpPr>
          <p:nvPr>
            <p:ph type="sldNum" sz="quarter" idx="12"/>
          </p:nvPr>
        </p:nvSpPr>
        <p:spPr/>
        <p:txBody>
          <a:bodyPr/>
          <a:lstStyle/>
          <a:p>
            <a:fld id="{CD703C6F-3893-A648-B3C0-60C55BCAF5BE}" type="slidenum">
              <a:rPr lang="en-US" smtClean="0"/>
              <a:t>‹#›</a:t>
            </a:fld>
            <a:endParaRPr lang="en-US"/>
          </a:p>
        </p:txBody>
      </p:sp>
    </p:spTree>
    <p:extLst>
      <p:ext uri="{BB962C8B-B14F-4D97-AF65-F5344CB8AC3E}">
        <p14:creationId xmlns:p14="http://schemas.microsoft.com/office/powerpoint/2010/main" val="3600646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DCCA0-6430-4FA7-0FC5-5B1F41A471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ED5A63-4860-7A43-3484-9CB9E4DD09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0C1D2E-C48E-0760-8D5C-0C937BF69E50}"/>
              </a:ext>
            </a:extLst>
          </p:cNvPr>
          <p:cNvSpPr>
            <a:spLocks noGrp="1"/>
          </p:cNvSpPr>
          <p:nvPr>
            <p:ph type="dt" sz="half" idx="10"/>
          </p:nvPr>
        </p:nvSpPr>
        <p:spPr/>
        <p:txBody>
          <a:bodyPr/>
          <a:lstStyle/>
          <a:p>
            <a:fld id="{49165588-D372-B547-8182-88407CA12FC3}" type="datetimeFigureOut">
              <a:rPr lang="en-US" smtClean="0"/>
              <a:t>8/22/24</a:t>
            </a:fld>
            <a:endParaRPr lang="en-US"/>
          </a:p>
        </p:txBody>
      </p:sp>
      <p:sp>
        <p:nvSpPr>
          <p:cNvPr id="5" name="Footer Placeholder 4">
            <a:extLst>
              <a:ext uri="{FF2B5EF4-FFF2-40B4-BE49-F238E27FC236}">
                <a16:creationId xmlns:a16="http://schemas.microsoft.com/office/drawing/2014/main" id="{323FC002-283E-77CC-C0E1-0BD5D3E50D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659DFC-064B-35DD-D19F-D245E1D53B1F}"/>
              </a:ext>
            </a:extLst>
          </p:cNvPr>
          <p:cNvSpPr>
            <a:spLocks noGrp="1"/>
          </p:cNvSpPr>
          <p:nvPr>
            <p:ph type="sldNum" sz="quarter" idx="12"/>
          </p:nvPr>
        </p:nvSpPr>
        <p:spPr/>
        <p:txBody>
          <a:bodyPr/>
          <a:lstStyle/>
          <a:p>
            <a:fld id="{CD703C6F-3893-A648-B3C0-60C55BCAF5BE}" type="slidenum">
              <a:rPr lang="en-US" smtClean="0"/>
              <a:t>‹#›</a:t>
            </a:fld>
            <a:endParaRPr lang="en-US"/>
          </a:p>
        </p:txBody>
      </p:sp>
    </p:spTree>
    <p:extLst>
      <p:ext uri="{BB962C8B-B14F-4D97-AF65-F5344CB8AC3E}">
        <p14:creationId xmlns:p14="http://schemas.microsoft.com/office/powerpoint/2010/main" val="2595077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111E99-6621-7567-94AF-1019FD94BF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A7AB3B-C74E-2293-DCD3-6E21210EE6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BB2423-EFEB-772D-E2B5-A25F94AB08BD}"/>
              </a:ext>
            </a:extLst>
          </p:cNvPr>
          <p:cNvSpPr>
            <a:spLocks noGrp="1"/>
          </p:cNvSpPr>
          <p:nvPr>
            <p:ph type="dt" sz="half" idx="10"/>
          </p:nvPr>
        </p:nvSpPr>
        <p:spPr/>
        <p:txBody>
          <a:bodyPr/>
          <a:lstStyle/>
          <a:p>
            <a:fld id="{49165588-D372-B547-8182-88407CA12FC3}" type="datetimeFigureOut">
              <a:rPr lang="en-US" smtClean="0"/>
              <a:t>8/22/24</a:t>
            </a:fld>
            <a:endParaRPr lang="en-US"/>
          </a:p>
        </p:txBody>
      </p:sp>
      <p:sp>
        <p:nvSpPr>
          <p:cNvPr id="5" name="Footer Placeholder 4">
            <a:extLst>
              <a:ext uri="{FF2B5EF4-FFF2-40B4-BE49-F238E27FC236}">
                <a16:creationId xmlns:a16="http://schemas.microsoft.com/office/drawing/2014/main" id="{31ECC92A-FBE8-9F38-18AC-88F44B39C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305B31-5641-929E-785E-E77D0BA314FF}"/>
              </a:ext>
            </a:extLst>
          </p:cNvPr>
          <p:cNvSpPr>
            <a:spLocks noGrp="1"/>
          </p:cNvSpPr>
          <p:nvPr>
            <p:ph type="sldNum" sz="quarter" idx="12"/>
          </p:nvPr>
        </p:nvSpPr>
        <p:spPr/>
        <p:txBody>
          <a:bodyPr/>
          <a:lstStyle/>
          <a:p>
            <a:fld id="{CD703C6F-3893-A648-B3C0-60C55BCAF5BE}" type="slidenum">
              <a:rPr lang="en-US" smtClean="0"/>
              <a:t>‹#›</a:t>
            </a:fld>
            <a:endParaRPr lang="en-US"/>
          </a:p>
        </p:txBody>
      </p:sp>
    </p:spTree>
    <p:extLst>
      <p:ext uri="{BB962C8B-B14F-4D97-AF65-F5344CB8AC3E}">
        <p14:creationId xmlns:p14="http://schemas.microsoft.com/office/powerpoint/2010/main" val="3011983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1508C-3950-D0EB-DE33-05F70FBE97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5EFC1-A1B7-5366-D2BA-5AC35A8D1D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9D1A15-81D4-E927-6785-9226B6486F2C}"/>
              </a:ext>
            </a:extLst>
          </p:cNvPr>
          <p:cNvSpPr>
            <a:spLocks noGrp="1"/>
          </p:cNvSpPr>
          <p:nvPr>
            <p:ph type="dt" sz="half" idx="10"/>
          </p:nvPr>
        </p:nvSpPr>
        <p:spPr/>
        <p:txBody>
          <a:bodyPr/>
          <a:lstStyle/>
          <a:p>
            <a:fld id="{49165588-D372-B547-8182-88407CA12FC3}" type="datetimeFigureOut">
              <a:rPr lang="en-US" smtClean="0"/>
              <a:t>8/22/24</a:t>
            </a:fld>
            <a:endParaRPr lang="en-US"/>
          </a:p>
        </p:txBody>
      </p:sp>
      <p:sp>
        <p:nvSpPr>
          <p:cNvPr id="5" name="Footer Placeholder 4">
            <a:extLst>
              <a:ext uri="{FF2B5EF4-FFF2-40B4-BE49-F238E27FC236}">
                <a16:creationId xmlns:a16="http://schemas.microsoft.com/office/drawing/2014/main" id="{CDF52ACC-A57D-1D67-BBDA-590F83EAFA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F27C1-A054-C2FF-AB53-EA29CB15FAD9}"/>
              </a:ext>
            </a:extLst>
          </p:cNvPr>
          <p:cNvSpPr>
            <a:spLocks noGrp="1"/>
          </p:cNvSpPr>
          <p:nvPr>
            <p:ph type="sldNum" sz="quarter" idx="12"/>
          </p:nvPr>
        </p:nvSpPr>
        <p:spPr/>
        <p:txBody>
          <a:bodyPr/>
          <a:lstStyle/>
          <a:p>
            <a:fld id="{CD703C6F-3893-A648-B3C0-60C55BCAF5BE}" type="slidenum">
              <a:rPr lang="en-US" smtClean="0"/>
              <a:t>‹#›</a:t>
            </a:fld>
            <a:endParaRPr lang="en-US"/>
          </a:p>
        </p:txBody>
      </p:sp>
    </p:spTree>
    <p:extLst>
      <p:ext uri="{BB962C8B-B14F-4D97-AF65-F5344CB8AC3E}">
        <p14:creationId xmlns:p14="http://schemas.microsoft.com/office/powerpoint/2010/main" val="3195859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30A76-1328-0DE5-436D-E47DE7965C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D462AC-A916-490A-E649-750C3FF9D1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0F4F28-449B-504C-4C7C-78BD6984FE8C}"/>
              </a:ext>
            </a:extLst>
          </p:cNvPr>
          <p:cNvSpPr>
            <a:spLocks noGrp="1"/>
          </p:cNvSpPr>
          <p:nvPr>
            <p:ph type="dt" sz="half" idx="10"/>
          </p:nvPr>
        </p:nvSpPr>
        <p:spPr/>
        <p:txBody>
          <a:bodyPr/>
          <a:lstStyle/>
          <a:p>
            <a:fld id="{49165588-D372-B547-8182-88407CA12FC3}" type="datetimeFigureOut">
              <a:rPr lang="en-US" smtClean="0"/>
              <a:t>8/22/24</a:t>
            </a:fld>
            <a:endParaRPr lang="en-US"/>
          </a:p>
        </p:txBody>
      </p:sp>
      <p:sp>
        <p:nvSpPr>
          <p:cNvPr id="5" name="Footer Placeholder 4">
            <a:extLst>
              <a:ext uri="{FF2B5EF4-FFF2-40B4-BE49-F238E27FC236}">
                <a16:creationId xmlns:a16="http://schemas.microsoft.com/office/drawing/2014/main" id="{DD0B6CF1-BD7C-8D89-1FAB-B1BDD3F11E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BEEE9-F88E-58B1-5959-F3DD56B1CABA}"/>
              </a:ext>
            </a:extLst>
          </p:cNvPr>
          <p:cNvSpPr>
            <a:spLocks noGrp="1"/>
          </p:cNvSpPr>
          <p:nvPr>
            <p:ph type="sldNum" sz="quarter" idx="12"/>
          </p:nvPr>
        </p:nvSpPr>
        <p:spPr/>
        <p:txBody>
          <a:bodyPr/>
          <a:lstStyle/>
          <a:p>
            <a:fld id="{CD703C6F-3893-A648-B3C0-60C55BCAF5BE}" type="slidenum">
              <a:rPr lang="en-US" smtClean="0"/>
              <a:t>‹#›</a:t>
            </a:fld>
            <a:endParaRPr lang="en-US"/>
          </a:p>
        </p:txBody>
      </p:sp>
    </p:spTree>
    <p:extLst>
      <p:ext uri="{BB962C8B-B14F-4D97-AF65-F5344CB8AC3E}">
        <p14:creationId xmlns:p14="http://schemas.microsoft.com/office/powerpoint/2010/main" val="769528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547BC-5989-659E-4CAB-84F43FD8E0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2B3C2A-7D5B-09A8-EE01-C7D1974FCC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14F5D4-F01D-A0C4-9509-FD4205107A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3D74B3-A77E-56AB-B7AC-4D2E93EB008B}"/>
              </a:ext>
            </a:extLst>
          </p:cNvPr>
          <p:cNvSpPr>
            <a:spLocks noGrp="1"/>
          </p:cNvSpPr>
          <p:nvPr>
            <p:ph type="dt" sz="half" idx="10"/>
          </p:nvPr>
        </p:nvSpPr>
        <p:spPr/>
        <p:txBody>
          <a:bodyPr/>
          <a:lstStyle/>
          <a:p>
            <a:fld id="{49165588-D372-B547-8182-88407CA12FC3}" type="datetimeFigureOut">
              <a:rPr lang="en-US" smtClean="0"/>
              <a:t>8/22/24</a:t>
            </a:fld>
            <a:endParaRPr lang="en-US"/>
          </a:p>
        </p:txBody>
      </p:sp>
      <p:sp>
        <p:nvSpPr>
          <p:cNvPr id="6" name="Footer Placeholder 5">
            <a:extLst>
              <a:ext uri="{FF2B5EF4-FFF2-40B4-BE49-F238E27FC236}">
                <a16:creationId xmlns:a16="http://schemas.microsoft.com/office/drawing/2014/main" id="{32DF952D-B73C-B0F7-AF77-50018CA529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7C4121-E207-2675-5545-6CC63EE6D8A2}"/>
              </a:ext>
            </a:extLst>
          </p:cNvPr>
          <p:cNvSpPr>
            <a:spLocks noGrp="1"/>
          </p:cNvSpPr>
          <p:nvPr>
            <p:ph type="sldNum" sz="quarter" idx="12"/>
          </p:nvPr>
        </p:nvSpPr>
        <p:spPr/>
        <p:txBody>
          <a:bodyPr/>
          <a:lstStyle/>
          <a:p>
            <a:fld id="{CD703C6F-3893-A648-B3C0-60C55BCAF5BE}" type="slidenum">
              <a:rPr lang="en-US" smtClean="0"/>
              <a:t>‹#›</a:t>
            </a:fld>
            <a:endParaRPr lang="en-US"/>
          </a:p>
        </p:txBody>
      </p:sp>
    </p:spTree>
    <p:extLst>
      <p:ext uri="{BB962C8B-B14F-4D97-AF65-F5344CB8AC3E}">
        <p14:creationId xmlns:p14="http://schemas.microsoft.com/office/powerpoint/2010/main" val="1122995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8C8CE-C529-13CC-EB46-E716C9C3FB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80E516-607D-8515-6827-01018971D9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B26F46-2095-F38A-FEDB-B92E33EDD0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7007A1-7940-88E1-241F-6509C471A5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19FD45-092E-46C3-1379-4CCE358822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330F37-B434-6B3B-25DE-49E22ADD0DCE}"/>
              </a:ext>
            </a:extLst>
          </p:cNvPr>
          <p:cNvSpPr>
            <a:spLocks noGrp="1"/>
          </p:cNvSpPr>
          <p:nvPr>
            <p:ph type="dt" sz="half" idx="10"/>
          </p:nvPr>
        </p:nvSpPr>
        <p:spPr/>
        <p:txBody>
          <a:bodyPr/>
          <a:lstStyle/>
          <a:p>
            <a:fld id="{49165588-D372-B547-8182-88407CA12FC3}" type="datetimeFigureOut">
              <a:rPr lang="en-US" smtClean="0"/>
              <a:t>8/22/24</a:t>
            </a:fld>
            <a:endParaRPr lang="en-US"/>
          </a:p>
        </p:txBody>
      </p:sp>
      <p:sp>
        <p:nvSpPr>
          <p:cNvPr id="8" name="Footer Placeholder 7">
            <a:extLst>
              <a:ext uri="{FF2B5EF4-FFF2-40B4-BE49-F238E27FC236}">
                <a16:creationId xmlns:a16="http://schemas.microsoft.com/office/drawing/2014/main" id="{7705ECBC-8CE2-FBE2-96F9-1C18B038AD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2D00A5-AFA5-8B38-FB4F-6029A593CE5E}"/>
              </a:ext>
            </a:extLst>
          </p:cNvPr>
          <p:cNvSpPr>
            <a:spLocks noGrp="1"/>
          </p:cNvSpPr>
          <p:nvPr>
            <p:ph type="sldNum" sz="quarter" idx="12"/>
          </p:nvPr>
        </p:nvSpPr>
        <p:spPr/>
        <p:txBody>
          <a:bodyPr/>
          <a:lstStyle/>
          <a:p>
            <a:fld id="{CD703C6F-3893-A648-B3C0-60C55BCAF5BE}" type="slidenum">
              <a:rPr lang="en-US" smtClean="0"/>
              <a:t>‹#›</a:t>
            </a:fld>
            <a:endParaRPr lang="en-US"/>
          </a:p>
        </p:txBody>
      </p:sp>
    </p:spTree>
    <p:extLst>
      <p:ext uri="{BB962C8B-B14F-4D97-AF65-F5344CB8AC3E}">
        <p14:creationId xmlns:p14="http://schemas.microsoft.com/office/powerpoint/2010/main" val="1793148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40EAE-1379-8B59-5215-5A19D889EB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EB5387-44D9-A41C-4198-3F3833ED60AD}"/>
              </a:ext>
            </a:extLst>
          </p:cNvPr>
          <p:cNvSpPr>
            <a:spLocks noGrp="1"/>
          </p:cNvSpPr>
          <p:nvPr>
            <p:ph type="dt" sz="half" idx="10"/>
          </p:nvPr>
        </p:nvSpPr>
        <p:spPr/>
        <p:txBody>
          <a:bodyPr/>
          <a:lstStyle/>
          <a:p>
            <a:fld id="{49165588-D372-B547-8182-88407CA12FC3}" type="datetimeFigureOut">
              <a:rPr lang="en-US" smtClean="0"/>
              <a:t>8/22/24</a:t>
            </a:fld>
            <a:endParaRPr lang="en-US"/>
          </a:p>
        </p:txBody>
      </p:sp>
      <p:sp>
        <p:nvSpPr>
          <p:cNvPr id="4" name="Footer Placeholder 3">
            <a:extLst>
              <a:ext uri="{FF2B5EF4-FFF2-40B4-BE49-F238E27FC236}">
                <a16:creationId xmlns:a16="http://schemas.microsoft.com/office/drawing/2014/main" id="{9BC0833C-2CB7-8BD6-086E-08C6808451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0DAE71-A3EE-45C3-842E-D8C04EAF6DCB}"/>
              </a:ext>
            </a:extLst>
          </p:cNvPr>
          <p:cNvSpPr>
            <a:spLocks noGrp="1"/>
          </p:cNvSpPr>
          <p:nvPr>
            <p:ph type="sldNum" sz="quarter" idx="12"/>
          </p:nvPr>
        </p:nvSpPr>
        <p:spPr/>
        <p:txBody>
          <a:bodyPr/>
          <a:lstStyle/>
          <a:p>
            <a:fld id="{CD703C6F-3893-A648-B3C0-60C55BCAF5BE}" type="slidenum">
              <a:rPr lang="en-US" smtClean="0"/>
              <a:t>‹#›</a:t>
            </a:fld>
            <a:endParaRPr lang="en-US"/>
          </a:p>
        </p:txBody>
      </p:sp>
    </p:spTree>
    <p:extLst>
      <p:ext uri="{BB962C8B-B14F-4D97-AF65-F5344CB8AC3E}">
        <p14:creationId xmlns:p14="http://schemas.microsoft.com/office/powerpoint/2010/main" val="2710481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2D6976-4F7E-A0A4-A9E8-E86CA60FB269}"/>
              </a:ext>
            </a:extLst>
          </p:cNvPr>
          <p:cNvSpPr>
            <a:spLocks noGrp="1"/>
          </p:cNvSpPr>
          <p:nvPr>
            <p:ph type="dt" sz="half" idx="10"/>
          </p:nvPr>
        </p:nvSpPr>
        <p:spPr/>
        <p:txBody>
          <a:bodyPr/>
          <a:lstStyle/>
          <a:p>
            <a:fld id="{49165588-D372-B547-8182-88407CA12FC3}" type="datetimeFigureOut">
              <a:rPr lang="en-US" smtClean="0"/>
              <a:t>8/22/24</a:t>
            </a:fld>
            <a:endParaRPr lang="en-US"/>
          </a:p>
        </p:txBody>
      </p:sp>
      <p:sp>
        <p:nvSpPr>
          <p:cNvPr id="3" name="Footer Placeholder 2">
            <a:extLst>
              <a:ext uri="{FF2B5EF4-FFF2-40B4-BE49-F238E27FC236}">
                <a16:creationId xmlns:a16="http://schemas.microsoft.com/office/drawing/2014/main" id="{E7FD132B-C2E0-0017-C32E-88735470D2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79B84C-FA08-E070-412F-6C69D1DAF622}"/>
              </a:ext>
            </a:extLst>
          </p:cNvPr>
          <p:cNvSpPr>
            <a:spLocks noGrp="1"/>
          </p:cNvSpPr>
          <p:nvPr>
            <p:ph type="sldNum" sz="quarter" idx="12"/>
          </p:nvPr>
        </p:nvSpPr>
        <p:spPr/>
        <p:txBody>
          <a:bodyPr/>
          <a:lstStyle/>
          <a:p>
            <a:fld id="{CD703C6F-3893-A648-B3C0-60C55BCAF5BE}" type="slidenum">
              <a:rPr lang="en-US" smtClean="0"/>
              <a:t>‹#›</a:t>
            </a:fld>
            <a:endParaRPr lang="en-US"/>
          </a:p>
        </p:txBody>
      </p:sp>
    </p:spTree>
    <p:extLst>
      <p:ext uri="{BB962C8B-B14F-4D97-AF65-F5344CB8AC3E}">
        <p14:creationId xmlns:p14="http://schemas.microsoft.com/office/powerpoint/2010/main" val="2102291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520C9-A6A3-5F91-ED84-DC36D94AC9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EDFE30-FFAE-A36F-144A-207A12863C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1BB277-098E-D02C-F803-F1DB5FFE57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8065F7-34F2-4358-5365-6F1DC620AC12}"/>
              </a:ext>
            </a:extLst>
          </p:cNvPr>
          <p:cNvSpPr>
            <a:spLocks noGrp="1"/>
          </p:cNvSpPr>
          <p:nvPr>
            <p:ph type="dt" sz="half" idx="10"/>
          </p:nvPr>
        </p:nvSpPr>
        <p:spPr/>
        <p:txBody>
          <a:bodyPr/>
          <a:lstStyle/>
          <a:p>
            <a:fld id="{49165588-D372-B547-8182-88407CA12FC3}" type="datetimeFigureOut">
              <a:rPr lang="en-US" smtClean="0"/>
              <a:t>8/22/24</a:t>
            </a:fld>
            <a:endParaRPr lang="en-US"/>
          </a:p>
        </p:txBody>
      </p:sp>
      <p:sp>
        <p:nvSpPr>
          <p:cNvPr id="6" name="Footer Placeholder 5">
            <a:extLst>
              <a:ext uri="{FF2B5EF4-FFF2-40B4-BE49-F238E27FC236}">
                <a16:creationId xmlns:a16="http://schemas.microsoft.com/office/drawing/2014/main" id="{66AC78D6-E068-B419-382C-B1F191F123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6F31ED-4C1E-28D9-E815-E1EDBB9830D5}"/>
              </a:ext>
            </a:extLst>
          </p:cNvPr>
          <p:cNvSpPr>
            <a:spLocks noGrp="1"/>
          </p:cNvSpPr>
          <p:nvPr>
            <p:ph type="sldNum" sz="quarter" idx="12"/>
          </p:nvPr>
        </p:nvSpPr>
        <p:spPr/>
        <p:txBody>
          <a:bodyPr/>
          <a:lstStyle/>
          <a:p>
            <a:fld id="{CD703C6F-3893-A648-B3C0-60C55BCAF5BE}" type="slidenum">
              <a:rPr lang="en-US" smtClean="0"/>
              <a:t>‹#›</a:t>
            </a:fld>
            <a:endParaRPr lang="en-US"/>
          </a:p>
        </p:txBody>
      </p:sp>
    </p:spTree>
    <p:extLst>
      <p:ext uri="{BB962C8B-B14F-4D97-AF65-F5344CB8AC3E}">
        <p14:creationId xmlns:p14="http://schemas.microsoft.com/office/powerpoint/2010/main" val="1009745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3DEFA-2B74-2430-1B82-DE68E41519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532F8A-EA46-2672-F456-5F42004A65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D54BA4-E13A-4866-81DB-31BAD7D78F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AC9B57-549A-5CCC-54B7-69D5D8BF1844}"/>
              </a:ext>
            </a:extLst>
          </p:cNvPr>
          <p:cNvSpPr>
            <a:spLocks noGrp="1"/>
          </p:cNvSpPr>
          <p:nvPr>
            <p:ph type="dt" sz="half" idx="10"/>
          </p:nvPr>
        </p:nvSpPr>
        <p:spPr/>
        <p:txBody>
          <a:bodyPr/>
          <a:lstStyle/>
          <a:p>
            <a:fld id="{49165588-D372-B547-8182-88407CA12FC3}" type="datetimeFigureOut">
              <a:rPr lang="en-US" smtClean="0"/>
              <a:t>8/22/24</a:t>
            </a:fld>
            <a:endParaRPr lang="en-US"/>
          </a:p>
        </p:txBody>
      </p:sp>
      <p:sp>
        <p:nvSpPr>
          <p:cNvPr id="6" name="Footer Placeholder 5">
            <a:extLst>
              <a:ext uri="{FF2B5EF4-FFF2-40B4-BE49-F238E27FC236}">
                <a16:creationId xmlns:a16="http://schemas.microsoft.com/office/drawing/2014/main" id="{291B853E-BB26-CC0B-BF05-CA83464EB0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6D0EEA-EA2A-3DD1-2729-AAA2370D3862}"/>
              </a:ext>
            </a:extLst>
          </p:cNvPr>
          <p:cNvSpPr>
            <a:spLocks noGrp="1"/>
          </p:cNvSpPr>
          <p:nvPr>
            <p:ph type="sldNum" sz="quarter" idx="12"/>
          </p:nvPr>
        </p:nvSpPr>
        <p:spPr/>
        <p:txBody>
          <a:bodyPr/>
          <a:lstStyle/>
          <a:p>
            <a:fld id="{CD703C6F-3893-A648-B3C0-60C55BCAF5BE}" type="slidenum">
              <a:rPr lang="en-US" smtClean="0"/>
              <a:t>‹#›</a:t>
            </a:fld>
            <a:endParaRPr lang="en-US"/>
          </a:p>
        </p:txBody>
      </p:sp>
    </p:spTree>
    <p:extLst>
      <p:ext uri="{BB962C8B-B14F-4D97-AF65-F5344CB8AC3E}">
        <p14:creationId xmlns:p14="http://schemas.microsoft.com/office/powerpoint/2010/main" val="266843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3C9EBA-1B4E-DAE8-AB22-092ED8412D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4AB392-57ED-11C5-4DA7-A6682618BD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55E4C-ACAC-1A86-59CA-AB3B63E4D3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165588-D372-B547-8182-88407CA12FC3}" type="datetimeFigureOut">
              <a:rPr lang="en-US" smtClean="0"/>
              <a:t>8/22/24</a:t>
            </a:fld>
            <a:endParaRPr lang="en-US"/>
          </a:p>
        </p:txBody>
      </p:sp>
      <p:sp>
        <p:nvSpPr>
          <p:cNvPr id="5" name="Footer Placeholder 4">
            <a:extLst>
              <a:ext uri="{FF2B5EF4-FFF2-40B4-BE49-F238E27FC236}">
                <a16:creationId xmlns:a16="http://schemas.microsoft.com/office/drawing/2014/main" id="{0F2721CD-5312-E38E-6348-A5EE2F89BC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BE8D90-A1F7-988E-3558-42BF1868B8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703C6F-3893-A648-B3C0-60C55BCAF5BE}" type="slidenum">
              <a:rPr lang="en-US" smtClean="0"/>
              <a:t>‹#›</a:t>
            </a:fld>
            <a:endParaRPr lang="en-US"/>
          </a:p>
        </p:txBody>
      </p:sp>
    </p:spTree>
    <p:extLst>
      <p:ext uri="{BB962C8B-B14F-4D97-AF65-F5344CB8AC3E}">
        <p14:creationId xmlns:p14="http://schemas.microsoft.com/office/powerpoint/2010/main" val="650297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doi.org/10.1007/s00382-024-07359-z"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CAE705-0743-B4D6-64D0-98D0D6192229}"/>
              </a:ext>
            </a:extLst>
          </p:cNvPr>
          <p:cNvSpPr txBox="1"/>
          <p:nvPr/>
        </p:nvSpPr>
        <p:spPr>
          <a:xfrm>
            <a:off x="339047" y="123880"/>
            <a:ext cx="11753636" cy="861774"/>
          </a:xfrm>
          <a:prstGeom prst="rect">
            <a:avLst/>
          </a:prstGeom>
          <a:noFill/>
        </p:spPr>
        <p:txBody>
          <a:bodyPr wrap="square">
            <a:spAutoFit/>
          </a:bodyPr>
          <a:lstStyle/>
          <a:p>
            <a:pPr marL="0" marR="0" algn="ctr">
              <a:spcBef>
                <a:spcPts val="0"/>
              </a:spcBef>
              <a:spcAft>
                <a:spcPts val="0"/>
              </a:spcAft>
            </a:pPr>
            <a:r>
              <a:rPr lang="en-US" sz="2500" b="1" dirty="0">
                <a:effectLst/>
                <a:latin typeface="Arial" panose="020B0604020202020204" pitchFamily="34" charset="0"/>
                <a:ea typeface="Calibri" panose="020F0502020204030204" pitchFamily="34" charset="0"/>
                <a:cs typeface="Arial" panose="020B0604020202020204" pitchFamily="34" charset="0"/>
              </a:rPr>
              <a:t>The Atmospheric Effect of Aerosols on Future Tropical Cyclone </a:t>
            </a:r>
          </a:p>
          <a:p>
            <a:pPr marL="0" marR="0" algn="ctr">
              <a:spcBef>
                <a:spcPts val="0"/>
              </a:spcBef>
              <a:spcAft>
                <a:spcPts val="0"/>
              </a:spcAft>
            </a:pPr>
            <a:r>
              <a:rPr lang="en-US" sz="2500" b="1" dirty="0">
                <a:effectLst/>
                <a:latin typeface="Arial" panose="020B0604020202020204" pitchFamily="34" charset="0"/>
                <a:ea typeface="Calibri" panose="020F0502020204030204" pitchFamily="34" charset="0"/>
                <a:cs typeface="Arial" panose="020B0604020202020204" pitchFamily="34" charset="0"/>
              </a:rPr>
              <a:t>Frequency and Precipitation in the Energy Exascale Earth System Model</a:t>
            </a:r>
            <a:endParaRPr lang="en-US" sz="25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9" descr="horizontal-logo-green-text.jpg">
            <a:extLst>
              <a:ext uri="{FF2B5EF4-FFF2-40B4-BE49-F238E27FC236}">
                <a16:creationId xmlns:a16="http://schemas.microsoft.com/office/drawing/2014/main" id="{0E465349-7951-22ED-360F-392AA4966B13}"/>
              </a:ext>
            </a:extLst>
          </p:cNvPr>
          <p:cNvPicPr>
            <a:picLocks noChangeAspect="1"/>
          </p:cNvPicPr>
          <p:nvPr/>
        </p:nvPicPr>
        <p:blipFill>
          <a:blip r:embed="rId2" cstate="print"/>
          <a:srcRect/>
          <a:stretch>
            <a:fillRect/>
          </a:stretch>
        </p:blipFill>
        <p:spPr bwMode="auto">
          <a:xfrm>
            <a:off x="110405" y="6330904"/>
            <a:ext cx="2460674" cy="411480"/>
          </a:xfrm>
          <a:prstGeom prst="rect">
            <a:avLst/>
          </a:prstGeom>
          <a:noFill/>
          <a:ln w="9525">
            <a:noFill/>
            <a:miter lim="800000"/>
            <a:headEnd/>
            <a:tailEnd/>
          </a:ln>
        </p:spPr>
      </p:pic>
      <p:sp>
        <p:nvSpPr>
          <p:cNvPr id="8" name="TextBox 7">
            <a:extLst>
              <a:ext uri="{FF2B5EF4-FFF2-40B4-BE49-F238E27FC236}">
                <a16:creationId xmlns:a16="http://schemas.microsoft.com/office/drawing/2014/main" id="{6E9FF687-EDCC-6D26-DFC4-863AE8154A6F}"/>
              </a:ext>
            </a:extLst>
          </p:cNvPr>
          <p:cNvSpPr txBox="1"/>
          <p:nvPr/>
        </p:nvSpPr>
        <p:spPr>
          <a:xfrm>
            <a:off x="6286500" y="1066543"/>
            <a:ext cx="5736062" cy="510909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Objective</a:t>
            </a:r>
            <a:endParaRPr lang="en-US" sz="1600" dirty="0">
              <a:latin typeface="Helvetica" pitchFamily="2" charset="0"/>
            </a:endParaRPr>
          </a:p>
          <a:p>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Although future changes in greenhouse gas and aerosol concentrations are typically considered together, they follow different trajectories and can influence tropical cyclone (TC) activity in different ways. We investigated the atmospheric effects of aerosols and the influence of greenhouse gases on TCs using the </a:t>
            </a:r>
            <a:r>
              <a:rPr lang="en-US" sz="1600" dirty="0">
                <a:effectLst/>
                <a:latin typeface="Arial" panose="020B0604020202020204" pitchFamily="34" charset="0"/>
                <a:ea typeface="Calibri" panose="020F0502020204030204" pitchFamily="34" charset="0"/>
                <a:cs typeface="Arial" panose="020B0604020202020204" pitchFamily="34" charset="0"/>
              </a:rPr>
              <a:t>Energy Exascale Earth System Model (E3SM).</a:t>
            </a:r>
            <a:endParaRPr lang="en-US" sz="1600" dirty="0">
              <a:effectLst/>
              <a:latin typeface="Arial" panose="020B0604020202020204" pitchFamily="34" charset="0"/>
              <a:cs typeface="Arial" panose="020B0604020202020204" pitchFamily="34" charset="0"/>
            </a:endParaRPr>
          </a:p>
          <a:p>
            <a:endParaRPr lang="en-US" sz="800"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Results</a:t>
            </a:r>
          </a:p>
          <a:p>
            <a:r>
              <a:rPr lang="en-US" sz="1600" dirty="0">
                <a:effectLst/>
                <a:latin typeface="Arial" panose="020B0604020202020204" pitchFamily="34" charset="0"/>
                <a:ea typeface="Calibri" panose="020F0502020204030204" pitchFamily="34" charset="0"/>
                <a:cs typeface="Arial" panose="020B0604020202020204" pitchFamily="34" charset="0"/>
              </a:rPr>
              <a:t>We found that future changes in greenhouse gas and aerosol concentrations drive counteracting regional changes in TC frequency. In addition, we found that while both forcings enhance TC precipitation, increased greenhouse gases preferentially enhance TC precipitation in the inner-core, whereas decreased aerosols lead to TC precipitation decreases in the inner-core and increases in the outer-bands.</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p>
            <a:endParaRPr lang="en-US"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r>
              <a:rPr lang="en-US" b="1" dirty="0">
                <a:latin typeface="Arial" panose="020B0604020202020204" pitchFamily="34" charset="0"/>
                <a:cs typeface="Arial" panose="020B0604020202020204" pitchFamily="34" charset="0"/>
              </a:rPr>
              <a:t>Impact</a:t>
            </a:r>
          </a:p>
          <a:p>
            <a:r>
              <a:rPr lang="en-US" sz="1600" dirty="0">
                <a:effectLst/>
                <a:latin typeface="Arial" panose="020B0604020202020204" pitchFamily="34" charset="0"/>
                <a:ea typeface="Times New Roman" panose="02020603050405020304" pitchFamily="18" charset="0"/>
                <a:cs typeface="Arial" panose="020B0604020202020204" pitchFamily="34" charset="0"/>
              </a:rPr>
              <a:t>This highlights the importance of proper representation of the spatial distribution of aerosols when studying future projections </a:t>
            </a:r>
            <a:r>
              <a:rPr lang="en-US" sz="1600">
                <a:effectLst/>
                <a:latin typeface="Arial" panose="020B0604020202020204" pitchFamily="34" charset="0"/>
                <a:ea typeface="Times New Roman" panose="02020603050405020304" pitchFamily="18" charset="0"/>
                <a:cs typeface="Arial" panose="020B0604020202020204" pitchFamily="34" charset="0"/>
              </a:rPr>
              <a:t>of TC frequency </a:t>
            </a:r>
            <a:r>
              <a:rPr lang="en-US" sz="1600" dirty="0">
                <a:effectLst/>
                <a:latin typeface="Arial" panose="020B0604020202020204" pitchFamily="34" charset="0"/>
                <a:ea typeface="Times New Roman" panose="02020603050405020304" pitchFamily="18" charset="0"/>
                <a:cs typeface="Arial" panose="020B0604020202020204" pitchFamily="34" charset="0"/>
              </a:rPr>
              <a:t>and precipitation.</a:t>
            </a:r>
          </a:p>
        </p:txBody>
      </p:sp>
      <p:sp>
        <p:nvSpPr>
          <p:cNvPr id="10" name="TextBox 9">
            <a:extLst>
              <a:ext uri="{FF2B5EF4-FFF2-40B4-BE49-F238E27FC236}">
                <a16:creationId xmlns:a16="http://schemas.microsoft.com/office/drawing/2014/main" id="{29112D1F-AC26-84B6-79CD-51CA2DC442EF}"/>
              </a:ext>
            </a:extLst>
          </p:cNvPr>
          <p:cNvSpPr txBox="1"/>
          <p:nvPr/>
        </p:nvSpPr>
        <p:spPr>
          <a:xfrm>
            <a:off x="3471332" y="6161738"/>
            <a:ext cx="8594287" cy="692497"/>
          </a:xfrm>
          <a:prstGeom prst="rect">
            <a:avLst/>
          </a:prstGeom>
          <a:noFill/>
        </p:spPr>
        <p:txBody>
          <a:bodyPr wrap="square">
            <a:spAutoFit/>
          </a:bodyPr>
          <a:lstStyle/>
          <a:p>
            <a:pPr marL="0" marR="0">
              <a:spcBef>
                <a:spcPts val="0"/>
              </a:spcBef>
              <a:spcAft>
                <a:spcPts val="0"/>
              </a:spcAft>
            </a:pPr>
            <a:r>
              <a:rPr lang="en-US" sz="1300" dirty="0">
                <a:solidFill>
                  <a:srgbClr val="000000"/>
                </a:solidFill>
                <a:effectLst/>
                <a:latin typeface="Times New Roman" panose="02020603050405020304" pitchFamily="18" charset="0"/>
                <a:ea typeface="Times New Roman" panose="02020603050405020304" pitchFamily="18" charset="0"/>
              </a:rPr>
              <a:t>Sena, Ana C. T., Christina M. Patricola, </a:t>
            </a:r>
            <a:r>
              <a:rPr lang="en-US" sz="1300" dirty="0" err="1">
                <a:solidFill>
                  <a:srgbClr val="000000"/>
                </a:solidFill>
                <a:effectLst/>
                <a:latin typeface="Times New Roman" panose="02020603050405020304" pitchFamily="18" charset="0"/>
                <a:ea typeface="Times New Roman" panose="02020603050405020304" pitchFamily="18" charset="0"/>
              </a:rPr>
              <a:t>Suzana</a:t>
            </a:r>
            <a:r>
              <a:rPr lang="en-US" sz="1300" dirty="0">
                <a:solidFill>
                  <a:srgbClr val="000000"/>
                </a:solidFill>
                <a:effectLst/>
                <a:latin typeface="Times New Roman" panose="02020603050405020304" pitchFamily="18" charset="0"/>
                <a:ea typeface="Times New Roman" panose="02020603050405020304" pitchFamily="18" charset="0"/>
              </a:rPr>
              <a:t> J. Camargo, and Adam H. Sobel. (2024). “</a:t>
            </a:r>
            <a:r>
              <a:rPr lang="en-US" sz="1300" dirty="0">
                <a:effectLst/>
                <a:latin typeface="Times New Roman" panose="02020603050405020304" pitchFamily="18" charset="0"/>
                <a:ea typeface="Calibri" panose="020F0502020204030204" pitchFamily="34" charset="0"/>
              </a:rPr>
              <a:t>The Atmospheric Effect of Aerosols on Future Tropical Cyclone Frequency and Precipitation in the Energy Exascale Earth System Model</a:t>
            </a:r>
            <a:r>
              <a:rPr lang="en-US" sz="1300" dirty="0">
                <a:solidFill>
                  <a:srgbClr val="000000"/>
                </a:solidFill>
                <a:effectLst/>
                <a:latin typeface="Times New Roman" panose="02020603050405020304" pitchFamily="18" charset="0"/>
                <a:ea typeface="Times New Roman" panose="02020603050405020304" pitchFamily="18" charset="0"/>
              </a:rPr>
              <a:t>.” </a:t>
            </a:r>
            <a:r>
              <a:rPr lang="en-US" sz="1300" i="1" dirty="0">
                <a:solidFill>
                  <a:srgbClr val="000000"/>
                </a:solidFill>
                <a:effectLst/>
                <a:latin typeface="Times New Roman" panose="02020603050405020304" pitchFamily="18" charset="0"/>
                <a:ea typeface="Times New Roman" panose="02020603050405020304" pitchFamily="18" charset="0"/>
              </a:rPr>
              <a:t>Climate Dynamics</a:t>
            </a:r>
            <a:r>
              <a:rPr lang="en-US" sz="1300" dirty="0">
                <a:solidFill>
                  <a:srgbClr val="1C1D1E"/>
                </a:solidFill>
                <a:effectLst/>
                <a:latin typeface="Times New Roman" panose="02020603050405020304" pitchFamily="18" charset="0"/>
                <a:ea typeface="Times New Roman" panose="02020603050405020304" pitchFamily="18" charset="0"/>
              </a:rPr>
              <a:t>. </a:t>
            </a:r>
            <a:r>
              <a:rPr lang="en-US" sz="1300" dirty="0">
                <a:solidFill>
                  <a:srgbClr val="1C1D1E"/>
                </a:solidFill>
                <a:effectLst/>
                <a:latin typeface="Times New Roman" panose="02020603050405020304" pitchFamily="18" charset="0"/>
                <a:ea typeface="Times New Roman" panose="02020603050405020304" pitchFamily="18" charset="0"/>
                <a:hlinkClick r:id="rId3"/>
              </a:rPr>
              <a:t>http://doi.org/10.1007/s00382-024-07359-z</a:t>
            </a:r>
            <a:r>
              <a:rPr lang="en-US" sz="1300" dirty="0">
                <a:solidFill>
                  <a:srgbClr val="1C1D1E"/>
                </a:solidFill>
                <a:effectLst/>
                <a:latin typeface="Times New Roman" panose="02020603050405020304" pitchFamily="18" charset="0"/>
                <a:ea typeface="Times New Roman" panose="02020603050405020304" pitchFamily="18" charset="0"/>
              </a:rPr>
              <a:t> </a:t>
            </a:r>
            <a:endParaRPr lang="en-US" sz="13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FFCB266E-27AE-B6D8-5E09-F73D2654058A}"/>
              </a:ext>
            </a:extLst>
          </p:cNvPr>
          <p:cNvSpPr txBox="1"/>
          <p:nvPr/>
        </p:nvSpPr>
        <p:spPr>
          <a:xfrm>
            <a:off x="267455" y="5113472"/>
            <a:ext cx="5736657" cy="1092607"/>
          </a:xfrm>
          <a:prstGeom prst="rect">
            <a:avLst/>
          </a:prstGeom>
          <a:noFill/>
        </p:spPr>
        <p:txBody>
          <a:bodyPr wrap="square">
            <a:spAutoFit/>
          </a:bodyPr>
          <a:lstStyle/>
          <a:p>
            <a:r>
              <a:rPr lang="en-US" sz="1300" dirty="0">
                <a:effectLst/>
                <a:latin typeface="Arial" panose="020B0604020202020204" pitchFamily="34" charset="0"/>
                <a:cs typeface="Arial" panose="020B0604020202020204" pitchFamily="34" charset="0"/>
              </a:rPr>
              <a:t>The response in simulated TC precipitation within a 300 km radius of the TCs to (a) future aerosols and greenhouse gases, (b) future greenhouse gases given historical aerosols, and (c) the atmospheric e</a:t>
            </a:r>
            <a:r>
              <a:rPr lang="en-US" sz="1300" dirty="0">
                <a:latin typeface="Arial" panose="020B0604020202020204" pitchFamily="34" charset="0"/>
                <a:cs typeface="Arial" panose="020B0604020202020204" pitchFamily="34" charset="0"/>
              </a:rPr>
              <a:t>ff</a:t>
            </a:r>
            <a:r>
              <a:rPr lang="en-US" sz="1300" dirty="0">
                <a:effectLst/>
                <a:latin typeface="Arial" panose="020B0604020202020204" pitchFamily="34" charset="0"/>
                <a:cs typeface="Arial" panose="020B0604020202020204" pitchFamily="34" charset="0"/>
              </a:rPr>
              <a:t>ect of the future aerosols given historical greenhouse gases (shaded</a:t>
            </a:r>
            <a:r>
              <a:rPr lang="en-US" sz="1300" dirty="0">
                <a:latin typeface="Arial" panose="020B0604020202020204" pitchFamily="34" charset="0"/>
                <a:cs typeface="Arial" panose="020B0604020202020204" pitchFamily="34" charset="0"/>
              </a:rPr>
              <a:t>). Contours represent the climatological mean precipitation.</a:t>
            </a:r>
            <a:endParaRPr lang="en-US" sz="1300" dirty="0">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6F1AF5C-0CCF-8DB3-3458-748B228F987B}"/>
              </a:ext>
            </a:extLst>
          </p:cNvPr>
          <p:cNvSpPr txBox="1"/>
          <p:nvPr/>
        </p:nvSpPr>
        <p:spPr>
          <a:xfrm>
            <a:off x="12008224" y="5151718"/>
            <a:ext cx="184731" cy="369332"/>
          </a:xfrm>
          <a:prstGeom prst="rect">
            <a:avLst/>
          </a:prstGeom>
          <a:noFill/>
        </p:spPr>
        <p:txBody>
          <a:bodyPr wrap="none" rtlCol="0">
            <a:spAutoFit/>
          </a:bodyPr>
          <a:lstStyle/>
          <a:p>
            <a:endParaRPr lang="en-US" dirty="0"/>
          </a:p>
        </p:txBody>
      </p:sp>
      <p:sp>
        <p:nvSpPr>
          <p:cNvPr id="5" name="Rectangle 4">
            <a:extLst>
              <a:ext uri="{FF2B5EF4-FFF2-40B4-BE49-F238E27FC236}">
                <a16:creationId xmlns:a16="http://schemas.microsoft.com/office/drawing/2014/main" id="{E243F892-80D8-D74C-4F4E-C69F000822ED}"/>
              </a:ext>
            </a:extLst>
          </p:cNvPr>
          <p:cNvSpPr/>
          <p:nvPr/>
        </p:nvSpPr>
        <p:spPr>
          <a:xfrm>
            <a:off x="1126501" y="1338943"/>
            <a:ext cx="253808" cy="1953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shot of a diagram&#10;&#10;Description automatically generated">
            <a:extLst>
              <a:ext uri="{FF2B5EF4-FFF2-40B4-BE49-F238E27FC236}">
                <a16:creationId xmlns:a16="http://schemas.microsoft.com/office/drawing/2014/main" id="{F133D73A-5471-1570-3F99-F9330251B602}"/>
              </a:ext>
            </a:extLst>
          </p:cNvPr>
          <p:cNvPicPr>
            <a:picLocks noChangeAspect="1"/>
          </p:cNvPicPr>
          <p:nvPr/>
        </p:nvPicPr>
        <p:blipFill rotWithShape="1">
          <a:blip r:embed="rId4"/>
          <a:srcRect t="3473" r="67402" b="37925"/>
          <a:stretch/>
        </p:blipFill>
        <p:spPr>
          <a:xfrm>
            <a:off x="285750" y="1115212"/>
            <a:ext cx="2834640" cy="4076700"/>
          </a:xfrm>
          <a:prstGeom prst="rect">
            <a:avLst/>
          </a:prstGeom>
        </p:spPr>
      </p:pic>
      <p:pic>
        <p:nvPicPr>
          <p:cNvPr id="12" name="Picture 11" descr="A screenshot of a diagram&#10;&#10;Description automatically generated">
            <a:extLst>
              <a:ext uri="{FF2B5EF4-FFF2-40B4-BE49-F238E27FC236}">
                <a16:creationId xmlns:a16="http://schemas.microsoft.com/office/drawing/2014/main" id="{04463301-A8B7-6FBB-C111-6A69D2683F5E}"/>
              </a:ext>
            </a:extLst>
          </p:cNvPr>
          <p:cNvPicPr>
            <a:picLocks noChangeAspect="1"/>
          </p:cNvPicPr>
          <p:nvPr/>
        </p:nvPicPr>
        <p:blipFill rotWithShape="1">
          <a:blip r:embed="rId4"/>
          <a:srcRect t="62257" r="67402"/>
          <a:stretch/>
        </p:blipFill>
        <p:spPr>
          <a:xfrm>
            <a:off x="3206750" y="1054696"/>
            <a:ext cx="2834640" cy="2625641"/>
          </a:xfrm>
          <a:prstGeom prst="rect">
            <a:avLst/>
          </a:prstGeom>
        </p:spPr>
      </p:pic>
    </p:spTree>
    <p:extLst>
      <p:ext uri="{BB962C8B-B14F-4D97-AF65-F5344CB8AC3E}">
        <p14:creationId xmlns:p14="http://schemas.microsoft.com/office/powerpoint/2010/main" val="22103276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279</Words>
  <Application>Microsoft Macintosh PowerPoint</Application>
  <PresentationFormat>Widescreen</PresentationFormat>
  <Paragraphs>12</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Helvetica</vt:lpstr>
      <vt:lpstr>Times New Roman</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Patricola, Christina M [GE AT]</dc:creator>
  <cp:lastModifiedBy>Patricola, Christina M [GE AT]</cp:lastModifiedBy>
  <cp:revision>54</cp:revision>
  <dcterms:created xsi:type="dcterms:W3CDTF">2022-06-23T19:34:51Z</dcterms:created>
  <dcterms:modified xsi:type="dcterms:W3CDTF">2024-08-22T14:22:33Z</dcterms:modified>
</cp:coreProperties>
</file>