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407"/>
    <p:restoredTop sz="96327"/>
  </p:normalViewPr>
  <p:slideViewPr>
    <p:cSldViewPr snapToGrid="0" snapToObjects="1">
      <p:cViewPr varScale="1">
        <p:scale>
          <a:sx n="119" d="100"/>
          <a:sy n="119" d="100"/>
        </p:scale>
        <p:origin x="111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651EC-15D1-EC70-99FF-C2F095AFCB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7C6E54-5CD3-A7C6-B8F4-8CBA7E90B5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32A9F3C-8F56-27D2-5073-9A118E987C8F}"/>
              </a:ext>
            </a:extLst>
          </p:cNvPr>
          <p:cNvSpPr>
            <a:spLocks noGrp="1"/>
          </p:cNvSpPr>
          <p:nvPr>
            <p:ph type="dt" sz="half" idx="10"/>
          </p:nvPr>
        </p:nvSpPr>
        <p:spPr/>
        <p:txBody>
          <a:bodyPr/>
          <a:lstStyle/>
          <a:p>
            <a:fld id="{49165588-D372-B547-8182-88407CA12FC3}" type="datetimeFigureOut">
              <a:rPr lang="en-US" smtClean="0"/>
              <a:t>11/7/22</a:t>
            </a:fld>
            <a:endParaRPr lang="en-US"/>
          </a:p>
        </p:txBody>
      </p:sp>
      <p:sp>
        <p:nvSpPr>
          <p:cNvPr id="5" name="Footer Placeholder 4">
            <a:extLst>
              <a:ext uri="{FF2B5EF4-FFF2-40B4-BE49-F238E27FC236}">
                <a16:creationId xmlns:a16="http://schemas.microsoft.com/office/drawing/2014/main" id="{983EF35B-D61B-AE41-9ACE-61294F3956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81285E-DBAD-13EA-941E-052AE1B3FFEF}"/>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3600646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DCCA0-6430-4FA7-0FC5-5B1F41A471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ED5A63-4860-7A43-3484-9CB9E4DD09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0C1D2E-C48E-0760-8D5C-0C937BF69E50}"/>
              </a:ext>
            </a:extLst>
          </p:cNvPr>
          <p:cNvSpPr>
            <a:spLocks noGrp="1"/>
          </p:cNvSpPr>
          <p:nvPr>
            <p:ph type="dt" sz="half" idx="10"/>
          </p:nvPr>
        </p:nvSpPr>
        <p:spPr/>
        <p:txBody>
          <a:bodyPr/>
          <a:lstStyle/>
          <a:p>
            <a:fld id="{49165588-D372-B547-8182-88407CA12FC3}" type="datetimeFigureOut">
              <a:rPr lang="en-US" smtClean="0"/>
              <a:t>11/7/22</a:t>
            </a:fld>
            <a:endParaRPr lang="en-US"/>
          </a:p>
        </p:txBody>
      </p:sp>
      <p:sp>
        <p:nvSpPr>
          <p:cNvPr id="5" name="Footer Placeholder 4">
            <a:extLst>
              <a:ext uri="{FF2B5EF4-FFF2-40B4-BE49-F238E27FC236}">
                <a16:creationId xmlns:a16="http://schemas.microsoft.com/office/drawing/2014/main" id="{323FC002-283E-77CC-C0E1-0BD5D3E50D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659DFC-064B-35DD-D19F-D245E1D53B1F}"/>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2595077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111E99-6621-7567-94AF-1019FD94BFF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A7AB3B-C74E-2293-DCD3-6E21210EE6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BB2423-EFEB-772D-E2B5-A25F94AB08BD}"/>
              </a:ext>
            </a:extLst>
          </p:cNvPr>
          <p:cNvSpPr>
            <a:spLocks noGrp="1"/>
          </p:cNvSpPr>
          <p:nvPr>
            <p:ph type="dt" sz="half" idx="10"/>
          </p:nvPr>
        </p:nvSpPr>
        <p:spPr/>
        <p:txBody>
          <a:bodyPr/>
          <a:lstStyle/>
          <a:p>
            <a:fld id="{49165588-D372-B547-8182-88407CA12FC3}" type="datetimeFigureOut">
              <a:rPr lang="en-US" smtClean="0"/>
              <a:t>11/7/22</a:t>
            </a:fld>
            <a:endParaRPr lang="en-US"/>
          </a:p>
        </p:txBody>
      </p:sp>
      <p:sp>
        <p:nvSpPr>
          <p:cNvPr id="5" name="Footer Placeholder 4">
            <a:extLst>
              <a:ext uri="{FF2B5EF4-FFF2-40B4-BE49-F238E27FC236}">
                <a16:creationId xmlns:a16="http://schemas.microsoft.com/office/drawing/2014/main" id="{31ECC92A-FBE8-9F38-18AC-88F44B39C4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305B31-5641-929E-785E-E77D0BA314FF}"/>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3011983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1508C-3950-D0EB-DE33-05F70FBE97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D5EFC1-A1B7-5366-D2BA-5AC35A8D1D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9D1A15-81D4-E927-6785-9226B6486F2C}"/>
              </a:ext>
            </a:extLst>
          </p:cNvPr>
          <p:cNvSpPr>
            <a:spLocks noGrp="1"/>
          </p:cNvSpPr>
          <p:nvPr>
            <p:ph type="dt" sz="half" idx="10"/>
          </p:nvPr>
        </p:nvSpPr>
        <p:spPr/>
        <p:txBody>
          <a:bodyPr/>
          <a:lstStyle/>
          <a:p>
            <a:fld id="{49165588-D372-B547-8182-88407CA12FC3}" type="datetimeFigureOut">
              <a:rPr lang="en-US" smtClean="0"/>
              <a:t>11/7/22</a:t>
            </a:fld>
            <a:endParaRPr lang="en-US"/>
          </a:p>
        </p:txBody>
      </p:sp>
      <p:sp>
        <p:nvSpPr>
          <p:cNvPr id="5" name="Footer Placeholder 4">
            <a:extLst>
              <a:ext uri="{FF2B5EF4-FFF2-40B4-BE49-F238E27FC236}">
                <a16:creationId xmlns:a16="http://schemas.microsoft.com/office/drawing/2014/main" id="{CDF52ACC-A57D-1D67-BBDA-590F83EAFA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AF27C1-A054-C2FF-AB53-EA29CB15FAD9}"/>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3195859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0A76-1328-0DE5-436D-E47DE7965C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AD462AC-A916-490A-E649-750C3FF9D1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0F4F28-449B-504C-4C7C-78BD6984FE8C}"/>
              </a:ext>
            </a:extLst>
          </p:cNvPr>
          <p:cNvSpPr>
            <a:spLocks noGrp="1"/>
          </p:cNvSpPr>
          <p:nvPr>
            <p:ph type="dt" sz="half" idx="10"/>
          </p:nvPr>
        </p:nvSpPr>
        <p:spPr/>
        <p:txBody>
          <a:bodyPr/>
          <a:lstStyle/>
          <a:p>
            <a:fld id="{49165588-D372-B547-8182-88407CA12FC3}" type="datetimeFigureOut">
              <a:rPr lang="en-US" smtClean="0"/>
              <a:t>11/7/22</a:t>
            </a:fld>
            <a:endParaRPr lang="en-US"/>
          </a:p>
        </p:txBody>
      </p:sp>
      <p:sp>
        <p:nvSpPr>
          <p:cNvPr id="5" name="Footer Placeholder 4">
            <a:extLst>
              <a:ext uri="{FF2B5EF4-FFF2-40B4-BE49-F238E27FC236}">
                <a16:creationId xmlns:a16="http://schemas.microsoft.com/office/drawing/2014/main" id="{DD0B6CF1-BD7C-8D89-1FAB-B1BDD3F11E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EBEEE9-F88E-58B1-5959-F3DD56B1CABA}"/>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769528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547BC-5989-659E-4CAB-84F43FD8E0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2B3C2A-7D5B-09A8-EE01-C7D1974FCC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14F5D4-F01D-A0C4-9509-FD4205107A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F3D74B3-A77E-56AB-B7AC-4D2E93EB008B}"/>
              </a:ext>
            </a:extLst>
          </p:cNvPr>
          <p:cNvSpPr>
            <a:spLocks noGrp="1"/>
          </p:cNvSpPr>
          <p:nvPr>
            <p:ph type="dt" sz="half" idx="10"/>
          </p:nvPr>
        </p:nvSpPr>
        <p:spPr/>
        <p:txBody>
          <a:bodyPr/>
          <a:lstStyle/>
          <a:p>
            <a:fld id="{49165588-D372-B547-8182-88407CA12FC3}" type="datetimeFigureOut">
              <a:rPr lang="en-US" smtClean="0"/>
              <a:t>11/7/22</a:t>
            </a:fld>
            <a:endParaRPr lang="en-US"/>
          </a:p>
        </p:txBody>
      </p:sp>
      <p:sp>
        <p:nvSpPr>
          <p:cNvPr id="6" name="Footer Placeholder 5">
            <a:extLst>
              <a:ext uri="{FF2B5EF4-FFF2-40B4-BE49-F238E27FC236}">
                <a16:creationId xmlns:a16="http://schemas.microsoft.com/office/drawing/2014/main" id="{32DF952D-B73C-B0F7-AF77-50018CA529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7C4121-E207-2675-5545-6CC63EE6D8A2}"/>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112299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8C8CE-C529-13CC-EB46-E716C9C3FB7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680E516-607D-8515-6827-01018971D9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B26F46-2095-F38A-FEDB-B92E33EDD0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37007A1-7940-88E1-241F-6509C471A5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19FD45-092E-46C3-1379-4CCE358822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330F37-B434-6B3B-25DE-49E22ADD0DCE}"/>
              </a:ext>
            </a:extLst>
          </p:cNvPr>
          <p:cNvSpPr>
            <a:spLocks noGrp="1"/>
          </p:cNvSpPr>
          <p:nvPr>
            <p:ph type="dt" sz="half" idx="10"/>
          </p:nvPr>
        </p:nvSpPr>
        <p:spPr/>
        <p:txBody>
          <a:bodyPr/>
          <a:lstStyle/>
          <a:p>
            <a:fld id="{49165588-D372-B547-8182-88407CA12FC3}" type="datetimeFigureOut">
              <a:rPr lang="en-US" smtClean="0"/>
              <a:t>11/7/22</a:t>
            </a:fld>
            <a:endParaRPr lang="en-US"/>
          </a:p>
        </p:txBody>
      </p:sp>
      <p:sp>
        <p:nvSpPr>
          <p:cNvPr id="8" name="Footer Placeholder 7">
            <a:extLst>
              <a:ext uri="{FF2B5EF4-FFF2-40B4-BE49-F238E27FC236}">
                <a16:creationId xmlns:a16="http://schemas.microsoft.com/office/drawing/2014/main" id="{7705ECBC-8CE2-FBE2-96F9-1C18B038AD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2D00A5-AFA5-8B38-FB4F-6029A593CE5E}"/>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1793148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40EAE-1379-8B59-5215-5A19D889EB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EB5387-44D9-A41C-4198-3F3833ED60AD}"/>
              </a:ext>
            </a:extLst>
          </p:cNvPr>
          <p:cNvSpPr>
            <a:spLocks noGrp="1"/>
          </p:cNvSpPr>
          <p:nvPr>
            <p:ph type="dt" sz="half" idx="10"/>
          </p:nvPr>
        </p:nvSpPr>
        <p:spPr/>
        <p:txBody>
          <a:bodyPr/>
          <a:lstStyle/>
          <a:p>
            <a:fld id="{49165588-D372-B547-8182-88407CA12FC3}" type="datetimeFigureOut">
              <a:rPr lang="en-US" smtClean="0"/>
              <a:t>11/7/22</a:t>
            </a:fld>
            <a:endParaRPr lang="en-US"/>
          </a:p>
        </p:txBody>
      </p:sp>
      <p:sp>
        <p:nvSpPr>
          <p:cNvPr id="4" name="Footer Placeholder 3">
            <a:extLst>
              <a:ext uri="{FF2B5EF4-FFF2-40B4-BE49-F238E27FC236}">
                <a16:creationId xmlns:a16="http://schemas.microsoft.com/office/drawing/2014/main" id="{9BC0833C-2CB7-8BD6-086E-08C6808451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0DAE71-A3EE-45C3-842E-D8C04EAF6DCB}"/>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2710481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2D6976-4F7E-A0A4-A9E8-E86CA60FB269}"/>
              </a:ext>
            </a:extLst>
          </p:cNvPr>
          <p:cNvSpPr>
            <a:spLocks noGrp="1"/>
          </p:cNvSpPr>
          <p:nvPr>
            <p:ph type="dt" sz="half" idx="10"/>
          </p:nvPr>
        </p:nvSpPr>
        <p:spPr/>
        <p:txBody>
          <a:bodyPr/>
          <a:lstStyle/>
          <a:p>
            <a:fld id="{49165588-D372-B547-8182-88407CA12FC3}" type="datetimeFigureOut">
              <a:rPr lang="en-US" smtClean="0"/>
              <a:t>11/7/22</a:t>
            </a:fld>
            <a:endParaRPr lang="en-US"/>
          </a:p>
        </p:txBody>
      </p:sp>
      <p:sp>
        <p:nvSpPr>
          <p:cNvPr id="3" name="Footer Placeholder 2">
            <a:extLst>
              <a:ext uri="{FF2B5EF4-FFF2-40B4-BE49-F238E27FC236}">
                <a16:creationId xmlns:a16="http://schemas.microsoft.com/office/drawing/2014/main" id="{E7FD132B-C2E0-0017-C32E-88735470D2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679B84C-FA08-E070-412F-6C69D1DAF622}"/>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2102291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520C9-A6A3-5F91-ED84-DC36D94AC9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EDFE30-FFAE-A36F-144A-207A12863C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1BB277-098E-D02C-F803-F1DB5FFE57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8065F7-34F2-4358-5365-6F1DC620AC12}"/>
              </a:ext>
            </a:extLst>
          </p:cNvPr>
          <p:cNvSpPr>
            <a:spLocks noGrp="1"/>
          </p:cNvSpPr>
          <p:nvPr>
            <p:ph type="dt" sz="half" idx="10"/>
          </p:nvPr>
        </p:nvSpPr>
        <p:spPr/>
        <p:txBody>
          <a:bodyPr/>
          <a:lstStyle/>
          <a:p>
            <a:fld id="{49165588-D372-B547-8182-88407CA12FC3}" type="datetimeFigureOut">
              <a:rPr lang="en-US" smtClean="0"/>
              <a:t>11/7/22</a:t>
            </a:fld>
            <a:endParaRPr lang="en-US"/>
          </a:p>
        </p:txBody>
      </p:sp>
      <p:sp>
        <p:nvSpPr>
          <p:cNvPr id="6" name="Footer Placeholder 5">
            <a:extLst>
              <a:ext uri="{FF2B5EF4-FFF2-40B4-BE49-F238E27FC236}">
                <a16:creationId xmlns:a16="http://schemas.microsoft.com/office/drawing/2014/main" id="{66AC78D6-E068-B419-382C-B1F191F123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6F31ED-4C1E-28D9-E815-E1EDBB9830D5}"/>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1009745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EFA-2B74-2430-1B82-DE68E41519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7532F8A-EA46-2672-F456-5F42004A65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1D54BA4-E13A-4866-81DB-31BAD7D78F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AC9B57-549A-5CCC-54B7-69D5D8BF1844}"/>
              </a:ext>
            </a:extLst>
          </p:cNvPr>
          <p:cNvSpPr>
            <a:spLocks noGrp="1"/>
          </p:cNvSpPr>
          <p:nvPr>
            <p:ph type="dt" sz="half" idx="10"/>
          </p:nvPr>
        </p:nvSpPr>
        <p:spPr/>
        <p:txBody>
          <a:bodyPr/>
          <a:lstStyle/>
          <a:p>
            <a:fld id="{49165588-D372-B547-8182-88407CA12FC3}" type="datetimeFigureOut">
              <a:rPr lang="en-US" smtClean="0"/>
              <a:t>11/7/22</a:t>
            </a:fld>
            <a:endParaRPr lang="en-US"/>
          </a:p>
        </p:txBody>
      </p:sp>
      <p:sp>
        <p:nvSpPr>
          <p:cNvPr id="6" name="Footer Placeholder 5">
            <a:extLst>
              <a:ext uri="{FF2B5EF4-FFF2-40B4-BE49-F238E27FC236}">
                <a16:creationId xmlns:a16="http://schemas.microsoft.com/office/drawing/2014/main" id="{291B853E-BB26-CC0B-BF05-CA83464EB0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6D0EEA-EA2A-3DD1-2729-AAA2370D3862}"/>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266843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3C9EBA-1B4E-DAE8-AB22-092ED8412D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14AB392-57ED-11C5-4DA7-A6682618BD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355E4C-ACAC-1A86-59CA-AB3B63E4D3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165588-D372-B547-8182-88407CA12FC3}" type="datetimeFigureOut">
              <a:rPr lang="en-US" smtClean="0"/>
              <a:t>11/7/22</a:t>
            </a:fld>
            <a:endParaRPr lang="en-US"/>
          </a:p>
        </p:txBody>
      </p:sp>
      <p:sp>
        <p:nvSpPr>
          <p:cNvPr id="5" name="Footer Placeholder 4">
            <a:extLst>
              <a:ext uri="{FF2B5EF4-FFF2-40B4-BE49-F238E27FC236}">
                <a16:creationId xmlns:a16="http://schemas.microsoft.com/office/drawing/2014/main" id="{0F2721CD-5312-E38E-6348-A5EE2F89BC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BE8D90-A1F7-988E-3558-42BF1868B8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3C6F-3893-A648-B3C0-60C55BCAF5BE}" type="slidenum">
              <a:rPr lang="en-US" smtClean="0"/>
              <a:t>‹#›</a:t>
            </a:fld>
            <a:endParaRPr lang="en-US"/>
          </a:p>
        </p:txBody>
      </p:sp>
    </p:spTree>
    <p:extLst>
      <p:ext uri="{BB962C8B-B14F-4D97-AF65-F5344CB8AC3E}">
        <p14:creationId xmlns:p14="http://schemas.microsoft.com/office/powerpoint/2010/main" val="6502978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doi.org/10.1029/2022GL10026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hart, bar chart&#10;&#10;Description automatically generated">
            <a:extLst>
              <a:ext uri="{FF2B5EF4-FFF2-40B4-BE49-F238E27FC236}">
                <a16:creationId xmlns:a16="http://schemas.microsoft.com/office/drawing/2014/main" id="{903D0A1D-55D7-74E3-E06E-16ED3CF5E8A4}"/>
              </a:ext>
            </a:extLst>
          </p:cNvPr>
          <p:cNvPicPr>
            <a:picLocks noChangeAspect="1"/>
          </p:cNvPicPr>
          <p:nvPr/>
        </p:nvPicPr>
        <p:blipFill rotWithShape="1">
          <a:blip r:embed="rId2"/>
          <a:srcRect r="48938" b="53212"/>
          <a:stretch/>
        </p:blipFill>
        <p:spPr>
          <a:xfrm>
            <a:off x="474570" y="867112"/>
            <a:ext cx="5935811" cy="4107983"/>
          </a:xfrm>
          <a:prstGeom prst="rect">
            <a:avLst/>
          </a:prstGeom>
        </p:spPr>
      </p:pic>
      <p:sp>
        <p:nvSpPr>
          <p:cNvPr id="6" name="TextBox 5">
            <a:extLst>
              <a:ext uri="{FF2B5EF4-FFF2-40B4-BE49-F238E27FC236}">
                <a16:creationId xmlns:a16="http://schemas.microsoft.com/office/drawing/2014/main" id="{E7CAE705-0743-B4D6-64D0-98D0D6192229}"/>
              </a:ext>
            </a:extLst>
          </p:cNvPr>
          <p:cNvSpPr txBox="1"/>
          <p:nvPr/>
        </p:nvSpPr>
        <p:spPr>
          <a:xfrm>
            <a:off x="339047" y="191306"/>
            <a:ext cx="11753636" cy="461665"/>
          </a:xfrm>
          <a:prstGeom prst="rect">
            <a:avLst/>
          </a:prstGeom>
          <a:noFill/>
        </p:spPr>
        <p:txBody>
          <a:bodyPr wrap="square">
            <a:spAutoFit/>
          </a:bodyPr>
          <a:lstStyle/>
          <a:p>
            <a:pPr algn="ctr"/>
            <a:r>
              <a:rPr lang="en-US" sz="2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Future Changes in Active and Inactive Atlantic Hurricane Seasons in E3SM</a:t>
            </a:r>
            <a:endParaRPr lang="en-US" sz="2400" b="1" dirty="0">
              <a:solidFill>
                <a:srgbClr val="000000"/>
              </a:solidFill>
              <a:effectLst/>
              <a:latin typeface="Arial" panose="020B0604020202020204" pitchFamily="34" charset="0"/>
              <a:cs typeface="Arial" panose="020B0604020202020204" pitchFamily="34" charset="0"/>
            </a:endParaRPr>
          </a:p>
        </p:txBody>
      </p:sp>
      <p:pic>
        <p:nvPicPr>
          <p:cNvPr id="7" name="Picture 9" descr="horizontal-logo-green-text.jpg">
            <a:extLst>
              <a:ext uri="{FF2B5EF4-FFF2-40B4-BE49-F238E27FC236}">
                <a16:creationId xmlns:a16="http://schemas.microsoft.com/office/drawing/2014/main" id="{0E465349-7951-22ED-360F-392AA4966B13}"/>
              </a:ext>
            </a:extLst>
          </p:cNvPr>
          <p:cNvPicPr>
            <a:picLocks noChangeAspect="1"/>
          </p:cNvPicPr>
          <p:nvPr/>
        </p:nvPicPr>
        <p:blipFill>
          <a:blip r:embed="rId3" cstate="print"/>
          <a:srcRect/>
          <a:stretch>
            <a:fillRect/>
          </a:stretch>
        </p:blipFill>
        <p:spPr bwMode="auto">
          <a:xfrm>
            <a:off x="94386" y="6364156"/>
            <a:ext cx="2460674" cy="411480"/>
          </a:xfrm>
          <a:prstGeom prst="rect">
            <a:avLst/>
          </a:prstGeom>
          <a:noFill/>
          <a:ln w="9525">
            <a:noFill/>
            <a:miter lim="800000"/>
            <a:headEnd/>
            <a:tailEnd/>
          </a:ln>
        </p:spPr>
      </p:pic>
      <p:sp>
        <p:nvSpPr>
          <p:cNvPr id="8" name="TextBox 7">
            <a:extLst>
              <a:ext uri="{FF2B5EF4-FFF2-40B4-BE49-F238E27FC236}">
                <a16:creationId xmlns:a16="http://schemas.microsoft.com/office/drawing/2014/main" id="{6E9FF687-EDCC-6D26-DFC4-863AE8154A6F}"/>
              </a:ext>
            </a:extLst>
          </p:cNvPr>
          <p:cNvSpPr txBox="1"/>
          <p:nvPr/>
        </p:nvSpPr>
        <p:spPr>
          <a:xfrm>
            <a:off x="6555783" y="1013203"/>
            <a:ext cx="5536900" cy="486287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Objective</a:t>
            </a:r>
            <a:endParaRPr lang="en-US" sz="1600" dirty="0">
              <a:latin typeface="Helvetica" pitchFamily="2" charset="0"/>
            </a:endParaRPr>
          </a:p>
          <a:p>
            <a:r>
              <a:rPr lang="en-US" sz="1600" dirty="0">
                <a:effectLst/>
                <a:latin typeface="Helvetica" pitchFamily="2" charset="0"/>
              </a:rPr>
              <a:t>Previous studies have largely focused on mean changes in tropical cyclone (TC) activity, despite the importance of seasonal extremes for societal impacts. We investigated future changes in active and inactive Atlantic hurricane seasons driven by </a:t>
            </a:r>
            <a:r>
              <a:rPr lang="en-US" sz="1600" dirty="0">
                <a:latin typeface="Helvetica" pitchFamily="2" charset="0"/>
              </a:rPr>
              <a:t>combinations of </a:t>
            </a:r>
            <a:r>
              <a:rPr lang="en-US" sz="1600" dirty="0">
                <a:effectLst/>
                <a:latin typeface="Helvetica" pitchFamily="2" charset="0"/>
              </a:rPr>
              <a:t>the El Niño – Southern Oscillation (ENSO) and Atlantic Meridional Mode (AMM).</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Approach</a:t>
            </a:r>
          </a:p>
          <a:p>
            <a:r>
              <a:rPr lang="en-US" sz="1600" dirty="0">
                <a:latin typeface="Arial" panose="020B0604020202020204" pitchFamily="34" charset="0"/>
                <a:cs typeface="Arial" panose="020B0604020202020204" pitchFamily="34" charset="0"/>
              </a:rPr>
              <a:t>We performed ensembles of E3SM simulations forced with sea-surface temperature patterns associated with ENSO and the AMM in historical and future climates.</a:t>
            </a:r>
          </a:p>
          <a:p>
            <a:endParaRPr lang="en-US" sz="1400"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Impact</a:t>
            </a:r>
          </a:p>
          <a:p>
            <a:r>
              <a:rPr lang="en-US" sz="1600" dirty="0">
                <a:latin typeface="Arial" panose="020B0604020202020204" pitchFamily="34" charset="0"/>
                <a:cs typeface="Arial" panose="020B0604020202020204" pitchFamily="34" charset="0"/>
              </a:rPr>
              <a:t>We found that f</a:t>
            </a:r>
            <a:r>
              <a:rPr lang="en-US" sz="1600" dirty="0">
                <a:effectLst/>
                <a:latin typeface="Arial" panose="020B0604020202020204" pitchFamily="34" charset="0"/>
                <a:cs typeface="Arial" panose="020B0604020202020204" pitchFamily="34" charset="0"/>
              </a:rPr>
              <a:t>uture Atlantic TC frequency increases during both the active and inactive seasons, with greater increases </a:t>
            </a:r>
            <a:r>
              <a:rPr lang="en-US" sz="1600" dirty="0">
                <a:latin typeface="Arial" panose="020B0604020202020204" pitchFamily="34" charset="0"/>
                <a:cs typeface="Arial" panose="020B0604020202020204" pitchFamily="34" charset="0"/>
              </a:rPr>
              <a:t>during</a:t>
            </a:r>
            <a:r>
              <a:rPr lang="en-US" sz="1600" dirty="0">
                <a:effectLst/>
                <a:latin typeface="Arial" panose="020B0604020202020204" pitchFamily="34" charset="0"/>
                <a:cs typeface="Arial" panose="020B0604020202020204" pitchFamily="34" charset="0"/>
              </a:rPr>
              <a:t> the active season.  This projected shift in both extremes in seasonal Atlantic TC activity represents a potential worsening of Atlantic TC impacts in the future.</a:t>
            </a:r>
          </a:p>
        </p:txBody>
      </p:sp>
      <p:sp>
        <p:nvSpPr>
          <p:cNvPr id="10" name="TextBox 9">
            <a:extLst>
              <a:ext uri="{FF2B5EF4-FFF2-40B4-BE49-F238E27FC236}">
                <a16:creationId xmlns:a16="http://schemas.microsoft.com/office/drawing/2014/main" id="{29112D1F-AC26-84B6-79CD-51CA2DC442EF}"/>
              </a:ext>
            </a:extLst>
          </p:cNvPr>
          <p:cNvSpPr txBox="1"/>
          <p:nvPr/>
        </p:nvSpPr>
        <p:spPr>
          <a:xfrm>
            <a:off x="2766449" y="6301698"/>
            <a:ext cx="9348061" cy="492443"/>
          </a:xfrm>
          <a:prstGeom prst="rect">
            <a:avLst/>
          </a:prstGeom>
          <a:noFill/>
        </p:spPr>
        <p:txBody>
          <a:bodyPr wrap="square">
            <a:spAutoFit/>
          </a:bodyPr>
          <a:lstStyle/>
          <a:p>
            <a:r>
              <a:rPr lang="en-US" sz="13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Sena</a:t>
            </a:r>
            <a:r>
              <a:rPr lang="en-US" sz="1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Ana C. T., Christina M. Patricola, and Burlen Loring. 2022. “Future Changes in Active and Inactive Atlantic Hurricane Seasons in the Energy Exascale Earth System Model.” </a:t>
            </a:r>
            <a:r>
              <a:rPr lang="en-US" sz="13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Geophysical Research Letters</a:t>
            </a:r>
            <a:r>
              <a:rPr lang="en-US" sz="1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49, </a:t>
            </a:r>
            <a:r>
              <a:rPr lang="en-US" sz="1300" dirty="0">
                <a:solidFill>
                  <a:srgbClr val="1C1D1E"/>
                </a:solidFill>
                <a:effectLst/>
                <a:latin typeface="Times New Roman" panose="02020603050405020304" pitchFamily="18" charset="0"/>
                <a:ea typeface="Times New Roman" panose="02020603050405020304" pitchFamily="18" charset="0"/>
                <a:cs typeface="Times New Roman" panose="02020603050405020304" pitchFamily="18" charset="0"/>
              </a:rPr>
              <a:t>e2022GL100267</a:t>
            </a:r>
            <a:r>
              <a:rPr lang="en-US" sz="13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300" dirty="0">
                <a:solidFill>
                  <a:srgbClr val="005274"/>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https://doi.org/10.1029/2022GL100267</a:t>
            </a:r>
            <a:r>
              <a:rPr lang="en-US" sz="1300" dirty="0">
                <a:effectLst/>
                <a:latin typeface="Times New Roman" panose="02020603050405020304" pitchFamily="18" charset="0"/>
                <a:cs typeface="Times New Roman" panose="02020603050405020304" pitchFamily="18" charset="0"/>
              </a:rPr>
              <a:t> </a:t>
            </a:r>
            <a:endParaRPr lang="en-US" sz="13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FFCB266E-27AE-B6D8-5E09-F73D2654058A}"/>
              </a:ext>
            </a:extLst>
          </p:cNvPr>
          <p:cNvSpPr txBox="1"/>
          <p:nvPr/>
        </p:nvSpPr>
        <p:spPr>
          <a:xfrm>
            <a:off x="148629" y="4883073"/>
            <a:ext cx="6407154" cy="1292662"/>
          </a:xfrm>
          <a:prstGeom prst="rect">
            <a:avLst/>
          </a:prstGeom>
          <a:noFill/>
        </p:spPr>
        <p:txBody>
          <a:bodyPr wrap="square">
            <a:spAutoFit/>
          </a:bodyPr>
          <a:lstStyle/>
          <a:p>
            <a:r>
              <a:rPr lang="en-US" sz="1400" dirty="0">
                <a:effectLst/>
                <a:latin typeface="Arial" panose="020B0604020202020204" pitchFamily="34" charset="0"/>
                <a:cs typeface="Arial" panose="020B0604020202020204" pitchFamily="34" charset="0"/>
              </a:rPr>
              <a:t>The number of North Atlantic TCs per year from the 10-member ensemble of the active season (La Niña and positive AMM), inactive season (El Niño and negative AMM), and control (neutral ENSO and AMM</a:t>
            </a:r>
            <a:r>
              <a:rPr lang="en-US" sz="1400" dirty="0">
                <a:latin typeface="Arial" panose="020B0604020202020204" pitchFamily="34" charset="0"/>
                <a:cs typeface="Arial" panose="020B0604020202020204" pitchFamily="34" charset="0"/>
              </a:rPr>
              <a:t>) E3SM experiments in historical </a:t>
            </a:r>
            <a:r>
              <a:rPr lang="en-US" sz="1400" dirty="0">
                <a:effectLst/>
                <a:latin typeface="Arial" panose="020B0604020202020204" pitchFamily="34" charset="0"/>
                <a:cs typeface="Arial" panose="020B0604020202020204" pitchFamily="34" charset="0"/>
              </a:rPr>
              <a:t>and future climates. </a:t>
            </a:r>
          </a:p>
          <a:p>
            <a:r>
              <a:rPr lang="en-US" sz="1100" i="1" dirty="0">
                <a:effectLst/>
                <a:latin typeface="Arial" panose="020B0604020202020204" pitchFamily="34" charset="0"/>
                <a:cs typeface="Arial" panose="020B0604020202020204" pitchFamily="34" charset="0"/>
              </a:rPr>
              <a:t>The edges of the boxplots show the 25</a:t>
            </a:r>
            <a:r>
              <a:rPr lang="en-US" sz="1100" i="1" baseline="30000" dirty="0">
                <a:effectLst/>
                <a:latin typeface="Arial" panose="020B0604020202020204" pitchFamily="34" charset="0"/>
                <a:cs typeface="Arial" panose="020B0604020202020204" pitchFamily="34" charset="0"/>
              </a:rPr>
              <a:t>th</a:t>
            </a:r>
            <a:r>
              <a:rPr lang="en-US" sz="1100" i="1" dirty="0">
                <a:effectLst/>
                <a:latin typeface="Arial" panose="020B0604020202020204" pitchFamily="34" charset="0"/>
                <a:cs typeface="Arial" panose="020B0604020202020204" pitchFamily="34" charset="0"/>
              </a:rPr>
              <a:t> and 75</a:t>
            </a:r>
            <a:r>
              <a:rPr lang="en-US" sz="1100" i="1" baseline="30000" dirty="0">
                <a:effectLst/>
                <a:latin typeface="Arial" panose="020B0604020202020204" pitchFamily="34" charset="0"/>
                <a:cs typeface="Arial" panose="020B0604020202020204" pitchFamily="34" charset="0"/>
              </a:rPr>
              <a:t>th</a:t>
            </a:r>
            <a:r>
              <a:rPr lang="en-US" sz="1100" i="1" dirty="0">
                <a:effectLst/>
                <a:latin typeface="Arial" panose="020B0604020202020204" pitchFamily="34" charset="0"/>
                <a:cs typeface="Arial" panose="020B0604020202020204" pitchFamily="34" charset="0"/>
              </a:rPr>
              <a:t> percentiles, a red line denotes the median, white circles denote the mean, and whiskers represent 1.5 times the interquartile range. </a:t>
            </a:r>
          </a:p>
        </p:txBody>
      </p:sp>
      <p:sp>
        <p:nvSpPr>
          <p:cNvPr id="2" name="TextBox 1">
            <a:extLst>
              <a:ext uri="{FF2B5EF4-FFF2-40B4-BE49-F238E27FC236}">
                <a16:creationId xmlns:a16="http://schemas.microsoft.com/office/drawing/2014/main" id="{F6F1AF5C-0CCF-8DB3-3458-748B228F987B}"/>
              </a:ext>
            </a:extLst>
          </p:cNvPr>
          <p:cNvSpPr txBox="1"/>
          <p:nvPr/>
        </p:nvSpPr>
        <p:spPr>
          <a:xfrm>
            <a:off x="12008224" y="5177118"/>
            <a:ext cx="184731" cy="369332"/>
          </a:xfrm>
          <a:prstGeom prst="rect">
            <a:avLst/>
          </a:prstGeom>
          <a:noFill/>
        </p:spPr>
        <p:txBody>
          <a:bodyPr wrap="none" rtlCol="0">
            <a:spAutoFit/>
          </a:bodyPr>
          <a:lstStyle/>
          <a:p>
            <a:endParaRPr lang="en-US" dirty="0"/>
          </a:p>
        </p:txBody>
      </p:sp>
      <p:sp>
        <p:nvSpPr>
          <p:cNvPr id="19" name="TextBox 18">
            <a:extLst>
              <a:ext uri="{FF2B5EF4-FFF2-40B4-BE49-F238E27FC236}">
                <a16:creationId xmlns:a16="http://schemas.microsoft.com/office/drawing/2014/main" id="{DE06FFA1-598B-F80E-7F14-D4B260AA75C7}"/>
              </a:ext>
            </a:extLst>
          </p:cNvPr>
          <p:cNvSpPr txBox="1"/>
          <p:nvPr/>
        </p:nvSpPr>
        <p:spPr>
          <a:xfrm>
            <a:off x="4339960" y="1152714"/>
            <a:ext cx="1862400" cy="1077218"/>
          </a:xfrm>
          <a:prstGeom prst="rect">
            <a:avLst/>
          </a:prstGeom>
          <a:solidFill>
            <a:srgbClr val="EAEAF2"/>
          </a:solidFill>
          <a:ln>
            <a:solidFill>
              <a:schemeClr val="tx1">
                <a:lumMod val="50000"/>
                <a:lumOff val="50000"/>
              </a:schemeClr>
            </a:solidFill>
          </a:ln>
        </p:spPr>
        <p:txBody>
          <a:bodyPr wrap="square">
            <a:spAutoFit/>
          </a:bodyPr>
          <a:lstStyle/>
          <a:p>
            <a:r>
              <a:rPr lang="en-US" sz="1600" dirty="0">
                <a:latin typeface="Arial" panose="020B0604020202020204" pitchFamily="34" charset="0"/>
                <a:cs typeface="Arial" panose="020B0604020202020204" pitchFamily="34" charset="0"/>
              </a:rPr>
              <a:t>Future increase:</a:t>
            </a:r>
          </a:p>
          <a:p>
            <a:pPr marL="231775" lvl="1" indent="-231775">
              <a:buFont typeface="Arial" panose="020B0604020202020204" pitchFamily="34" charset="0"/>
              <a:buChar char="•"/>
            </a:pPr>
            <a:r>
              <a:rPr lang="en-US" sz="1600" dirty="0">
                <a:latin typeface="Arial" panose="020B0604020202020204" pitchFamily="34" charset="0"/>
                <a:cs typeface="Arial" panose="020B0604020202020204" pitchFamily="34" charset="0"/>
              </a:rPr>
              <a:t>Inactive: +34%</a:t>
            </a:r>
          </a:p>
          <a:p>
            <a:pPr marL="231775" lvl="1" indent="-231775">
              <a:buFont typeface="Arial" panose="020B0604020202020204" pitchFamily="34" charset="0"/>
              <a:buChar char="•"/>
            </a:pPr>
            <a:r>
              <a:rPr lang="en-US" sz="1600" dirty="0">
                <a:latin typeface="Arial" panose="020B0604020202020204" pitchFamily="34" charset="0"/>
                <a:cs typeface="Arial" panose="020B0604020202020204" pitchFamily="34" charset="0"/>
              </a:rPr>
              <a:t>Control: +21%</a:t>
            </a:r>
          </a:p>
          <a:p>
            <a:pPr marL="231775" lvl="1" indent="-231775">
              <a:buFont typeface="Arial" panose="020B0604020202020204" pitchFamily="34" charset="0"/>
              <a:buChar char="•"/>
            </a:pPr>
            <a:r>
              <a:rPr lang="en-US" sz="1600" dirty="0">
                <a:latin typeface="Arial" panose="020B0604020202020204" pitchFamily="34" charset="0"/>
                <a:cs typeface="Arial" panose="020B0604020202020204" pitchFamily="34" charset="0"/>
              </a:rPr>
              <a:t>Active: +66%</a:t>
            </a:r>
          </a:p>
        </p:txBody>
      </p:sp>
      <p:sp>
        <p:nvSpPr>
          <p:cNvPr id="20" name="TextBox 19">
            <a:extLst>
              <a:ext uri="{FF2B5EF4-FFF2-40B4-BE49-F238E27FC236}">
                <a16:creationId xmlns:a16="http://schemas.microsoft.com/office/drawing/2014/main" id="{C1D5FC7A-AF90-DA7C-BFC2-5767038623B8}"/>
              </a:ext>
            </a:extLst>
          </p:cNvPr>
          <p:cNvSpPr txBox="1"/>
          <p:nvPr/>
        </p:nvSpPr>
        <p:spPr>
          <a:xfrm>
            <a:off x="203628" y="2389577"/>
            <a:ext cx="1541418" cy="215444"/>
          </a:xfrm>
          <a:prstGeom prst="rect">
            <a:avLst/>
          </a:prstGeom>
          <a:solidFill>
            <a:schemeClr val="bg1"/>
          </a:solidFill>
        </p:spPr>
        <p:txBody>
          <a:bodyPr wrap="square" lIns="0" tIns="0" rIns="0" bIns="0">
            <a:spAutoFit/>
          </a:bodyPr>
          <a:lstStyle/>
          <a:p>
            <a:r>
              <a:rPr lang="en-US" sz="1400" b="1" dirty="0" err="1">
                <a:latin typeface="Arial" panose="020B0604020202020204" pitchFamily="34" charset="0"/>
                <a:cs typeface="Arial" panose="020B0604020202020204" pitchFamily="34" charset="0"/>
              </a:rPr>
              <a:t>Control_historical</a:t>
            </a:r>
            <a:endParaRPr lang="en-US" b="1" dirty="0"/>
          </a:p>
        </p:txBody>
      </p:sp>
      <p:sp>
        <p:nvSpPr>
          <p:cNvPr id="21" name="TextBox 20">
            <a:extLst>
              <a:ext uri="{FF2B5EF4-FFF2-40B4-BE49-F238E27FC236}">
                <a16:creationId xmlns:a16="http://schemas.microsoft.com/office/drawing/2014/main" id="{552BE2FE-051C-E5E1-5309-CA900296590D}"/>
              </a:ext>
            </a:extLst>
          </p:cNvPr>
          <p:cNvSpPr txBox="1"/>
          <p:nvPr/>
        </p:nvSpPr>
        <p:spPr>
          <a:xfrm>
            <a:off x="356028" y="2957965"/>
            <a:ext cx="1389018" cy="215444"/>
          </a:xfrm>
          <a:prstGeom prst="rect">
            <a:avLst/>
          </a:prstGeom>
          <a:solidFill>
            <a:schemeClr val="bg1"/>
          </a:solidFill>
        </p:spPr>
        <p:txBody>
          <a:bodyPr wrap="square" lIns="0" tIns="0" rIns="0" bIns="0">
            <a:spAutoFit/>
          </a:bodyPr>
          <a:lstStyle/>
          <a:p>
            <a:r>
              <a:rPr lang="en-US" sz="1400" b="1" dirty="0" err="1">
                <a:latin typeface="Arial" panose="020B0604020202020204" pitchFamily="34" charset="0"/>
                <a:cs typeface="Arial" panose="020B0604020202020204" pitchFamily="34" charset="0"/>
              </a:rPr>
              <a:t>Control_future</a:t>
            </a:r>
            <a:endParaRPr lang="en-US" b="1" dirty="0"/>
          </a:p>
        </p:txBody>
      </p:sp>
      <p:sp>
        <p:nvSpPr>
          <p:cNvPr id="22" name="TextBox 21">
            <a:extLst>
              <a:ext uri="{FF2B5EF4-FFF2-40B4-BE49-F238E27FC236}">
                <a16:creationId xmlns:a16="http://schemas.microsoft.com/office/drawing/2014/main" id="{7D6DE912-AA3B-28C1-6D1B-04C6526CE469}"/>
              </a:ext>
            </a:extLst>
          </p:cNvPr>
          <p:cNvSpPr txBox="1"/>
          <p:nvPr/>
        </p:nvSpPr>
        <p:spPr>
          <a:xfrm>
            <a:off x="428382" y="4047346"/>
            <a:ext cx="1389018" cy="215444"/>
          </a:xfrm>
          <a:prstGeom prst="rect">
            <a:avLst/>
          </a:prstGeom>
          <a:solidFill>
            <a:schemeClr val="bg1"/>
          </a:solidFill>
        </p:spPr>
        <p:txBody>
          <a:bodyPr wrap="square" lIns="0" tIns="0" rIns="0" bIns="0">
            <a:spAutoFit/>
          </a:bodyPr>
          <a:lstStyle/>
          <a:p>
            <a:r>
              <a:rPr lang="en-US" sz="1400" b="1" dirty="0" err="1">
                <a:latin typeface="Arial" panose="020B0604020202020204" pitchFamily="34" charset="0"/>
                <a:cs typeface="Arial" panose="020B0604020202020204" pitchFamily="34" charset="0"/>
              </a:rPr>
              <a:t>Active_future</a:t>
            </a:r>
            <a:endParaRPr lang="en-US" b="1" dirty="0"/>
          </a:p>
        </p:txBody>
      </p:sp>
      <p:sp>
        <p:nvSpPr>
          <p:cNvPr id="23" name="TextBox 22">
            <a:extLst>
              <a:ext uri="{FF2B5EF4-FFF2-40B4-BE49-F238E27FC236}">
                <a16:creationId xmlns:a16="http://schemas.microsoft.com/office/drawing/2014/main" id="{FE092CC3-2E48-62FF-7FF4-3C6A9F948816}"/>
              </a:ext>
            </a:extLst>
          </p:cNvPr>
          <p:cNvSpPr txBox="1"/>
          <p:nvPr/>
        </p:nvSpPr>
        <p:spPr>
          <a:xfrm>
            <a:off x="203628" y="3502655"/>
            <a:ext cx="1541418" cy="215444"/>
          </a:xfrm>
          <a:prstGeom prst="rect">
            <a:avLst/>
          </a:prstGeom>
          <a:solidFill>
            <a:schemeClr val="bg1"/>
          </a:solidFill>
        </p:spPr>
        <p:txBody>
          <a:bodyPr wrap="square" lIns="0" tIns="0" rIns="0" bIns="0">
            <a:spAutoFit/>
          </a:bodyPr>
          <a:lstStyle/>
          <a:p>
            <a:r>
              <a:rPr lang="en-US" sz="1400" b="1" dirty="0" err="1">
                <a:latin typeface="Arial" panose="020B0604020202020204" pitchFamily="34" charset="0"/>
                <a:cs typeface="Arial" panose="020B0604020202020204" pitchFamily="34" charset="0"/>
              </a:rPr>
              <a:t>Active_historical</a:t>
            </a:r>
            <a:endParaRPr lang="en-US" b="1" dirty="0"/>
          </a:p>
        </p:txBody>
      </p:sp>
      <p:sp>
        <p:nvSpPr>
          <p:cNvPr id="24" name="TextBox 23">
            <a:extLst>
              <a:ext uri="{FF2B5EF4-FFF2-40B4-BE49-F238E27FC236}">
                <a16:creationId xmlns:a16="http://schemas.microsoft.com/office/drawing/2014/main" id="{61470662-7A08-AF3D-BB6C-0EACC6B461C3}"/>
              </a:ext>
            </a:extLst>
          </p:cNvPr>
          <p:cNvSpPr txBox="1"/>
          <p:nvPr/>
        </p:nvSpPr>
        <p:spPr>
          <a:xfrm>
            <a:off x="98837" y="1291623"/>
            <a:ext cx="1693818" cy="215444"/>
          </a:xfrm>
          <a:prstGeom prst="rect">
            <a:avLst/>
          </a:prstGeom>
          <a:solidFill>
            <a:schemeClr val="bg1"/>
          </a:solidFill>
        </p:spPr>
        <p:txBody>
          <a:bodyPr wrap="square" lIns="0" tIns="0" rIns="0" bIns="0">
            <a:spAutoFit/>
          </a:bodyPr>
          <a:lstStyle/>
          <a:p>
            <a:r>
              <a:rPr lang="en-US" sz="1400" b="1" dirty="0" err="1">
                <a:latin typeface="Arial" panose="020B0604020202020204" pitchFamily="34" charset="0"/>
                <a:cs typeface="Arial" panose="020B0604020202020204" pitchFamily="34" charset="0"/>
              </a:rPr>
              <a:t>Inactive_historical</a:t>
            </a:r>
            <a:endParaRPr lang="en-US" b="1" dirty="0"/>
          </a:p>
        </p:txBody>
      </p:sp>
      <p:sp>
        <p:nvSpPr>
          <p:cNvPr id="25" name="TextBox 24">
            <a:extLst>
              <a:ext uri="{FF2B5EF4-FFF2-40B4-BE49-F238E27FC236}">
                <a16:creationId xmlns:a16="http://schemas.microsoft.com/office/drawing/2014/main" id="{0587957F-FFCF-9A67-4132-F46AD8786B2A}"/>
              </a:ext>
            </a:extLst>
          </p:cNvPr>
          <p:cNvSpPr txBox="1"/>
          <p:nvPr/>
        </p:nvSpPr>
        <p:spPr>
          <a:xfrm>
            <a:off x="356028" y="1821189"/>
            <a:ext cx="1393371" cy="215444"/>
          </a:xfrm>
          <a:prstGeom prst="rect">
            <a:avLst/>
          </a:prstGeom>
          <a:solidFill>
            <a:schemeClr val="bg1"/>
          </a:solidFill>
        </p:spPr>
        <p:txBody>
          <a:bodyPr wrap="square" lIns="0" tIns="0" rIns="0" bIns="0">
            <a:spAutoFit/>
          </a:bodyPr>
          <a:lstStyle/>
          <a:p>
            <a:r>
              <a:rPr lang="en-US" sz="1400" b="1" dirty="0" err="1">
                <a:latin typeface="Arial" panose="020B0604020202020204" pitchFamily="34" charset="0"/>
                <a:cs typeface="Arial" panose="020B0604020202020204" pitchFamily="34" charset="0"/>
              </a:rPr>
              <a:t>Inactive_future</a:t>
            </a:r>
            <a:endParaRPr lang="en-US" b="1" dirty="0"/>
          </a:p>
        </p:txBody>
      </p:sp>
      <p:sp>
        <p:nvSpPr>
          <p:cNvPr id="26" name="TextBox 25">
            <a:extLst>
              <a:ext uri="{FF2B5EF4-FFF2-40B4-BE49-F238E27FC236}">
                <a16:creationId xmlns:a16="http://schemas.microsoft.com/office/drawing/2014/main" id="{3748E6AB-DBA8-4A5C-27BF-A20DF3330C7A}"/>
              </a:ext>
            </a:extLst>
          </p:cNvPr>
          <p:cNvSpPr txBox="1"/>
          <p:nvPr/>
        </p:nvSpPr>
        <p:spPr>
          <a:xfrm>
            <a:off x="2481206" y="850696"/>
            <a:ext cx="3339449" cy="246221"/>
          </a:xfrm>
          <a:prstGeom prst="rect">
            <a:avLst/>
          </a:prstGeom>
          <a:solidFill>
            <a:schemeClr val="bg1"/>
          </a:solidFill>
        </p:spPr>
        <p:txBody>
          <a:bodyPr wrap="square" lIns="0" tIns="0" rIns="0" bIns="0">
            <a:spAutoFit/>
          </a:bodyPr>
          <a:lstStyle/>
          <a:p>
            <a:pPr algn="ctr"/>
            <a:r>
              <a:rPr lang="en-US" sz="1600" b="1" dirty="0">
                <a:latin typeface="Arial" panose="020B0604020202020204" pitchFamily="34" charset="0"/>
                <a:cs typeface="Arial" panose="020B0604020202020204" pitchFamily="34" charset="0"/>
              </a:rPr>
              <a:t>Atlantic TC number</a:t>
            </a:r>
            <a:endParaRPr lang="en-US" sz="1600" b="1" dirty="0"/>
          </a:p>
        </p:txBody>
      </p:sp>
    </p:spTree>
    <p:extLst>
      <p:ext uri="{BB962C8B-B14F-4D97-AF65-F5344CB8AC3E}">
        <p14:creationId xmlns:p14="http://schemas.microsoft.com/office/powerpoint/2010/main" val="22103276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313</Words>
  <Application>Microsoft Macintosh PowerPoint</Application>
  <PresentationFormat>Widescreen</PresentationFormat>
  <Paragraphs>23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Patricola, Christina M [GE AT]</dc:creator>
  <cp:lastModifiedBy>Patricola, Christina M [GE AT]</cp:lastModifiedBy>
  <cp:revision>30</cp:revision>
  <dcterms:created xsi:type="dcterms:W3CDTF">2022-06-23T19:34:51Z</dcterms:created>
  <dcterms:modified xsi:type="dcterms:W3CDTF">2022-11-07T19:36:16Z</dcterms:modified>
</cp:coreProperties>
</file>