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407"/>
    <p:restoredTop sz="96327"/>
  </p:normalViewPr>
  <p:slideViewPr>
    <p:cSldViewPr snapToGrid="0" snapToObjects="1">
      <p:cViewPr varScale="1">
        <p:scale>
          <a:sx n="139" d="100"/>
          <a:sy n="139" d="100"/>
        </p:scale>
        <p:origin x="792"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651EC-15D1-EC70-99FF-C2F095AFCB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7C6E54-5CD3-A7C6-B8F4-8CBA7E90B5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2A9F3C-8F56-27D2-5073-9A118E987C8F}"/>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5" name="Footer Placeholder 4">
            <a:extLst>
              <a:ext uri="{FF2B5EF4-FFF2-40B4-BE49-F238E27FC236}">
                <a16:creationId xmlns:a16="http://schemas.microsoft.com/office/drawing/2014/main" id="{983EF35B-D61B-AE41-9ACE-61294F3956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81285E-DBAD-13EA-941E-052AE1B3FFE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600646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CCA0-6430-4FA7-0FC5-5B1F41A471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ED5A63-4860-7A43-3484-9CB9E4DD09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C1D2E-C48E-0760-8D5C-0C937BF69E50}"/>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5" name="Footer Placeholder 4">
            <a:extLst>
              <a:ext uri="{FF2B5EF4-FFF2-40B4-BE49-F238E27FC236}">
                <a16:creationId xmlns:a16="http://schemas.microsoft.com/office/drawing/2014/main" id="{323FC002-283E-77CC-C0E1-0BD5D3E50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659DFC-064B-35DD-D19F-D245E1D53B1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595077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111E99-6621-7567-94AF-1019FD94BF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A7AB3B-C74E-2293-DCD3-6E21210EE6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B2423-EFEB-772D-E2B5-A25F94AB08BD}"/>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5" name="Footer Placeholder 4">
            <a:extLst>
              <a:ext uri="{FF2B5EF4-FFF2-40B4-BE49-F238E27FC236}">
                <a16:creationId xmlns:a16="http://schemas.microsoft.com/office/drawing/2014/main" id="{31ECC92A-FBE8-9F38-18AC-88F44B39C4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305B31-5641-929E-785E-E77D0BA314F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01198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1508C-3950-D0EB-DE33-05F70FBE97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D5EFC1-A1B7-5366-D2BA-5AC35A8D1D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D1A15-81D4-E927-6785-9226B6486F2C}"/>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5" name="Footer Placeholder 4">
            <a:extLst>
              <a:ext uri="{FF2B5EF4-FFF2-40B4-BE49-F238E27FC236}">
                <a16:creationId xmlns:a16="http://schemas.microsoft.com/office/drawing/2014/main" id="{CDF52ACC-A57D-1D67-BBDA-590F83EAF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AF27C1-A054-C2FF-AB53-EA29CB15FAD9}"/>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19585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0A76-1328-0DE5-436D-E47DE7965C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D462AC-A916-490A-E649-750C3FF9D1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0F4F28-449B-504C-4C7C-78BD6984FE8C}"/>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5" name="Footer Placeholder 4">
            <a:extLst>
              <a:ext uri="{FF2B5EF4-FFF2-40B4-BE49-F238E27FC236}">
                <a16:creationId xmlns:a16="http://schemas.microsoft.com/office/drawing/2014/main" id="{DD0B6CF1-BD7C-8D89-1FAB-B1BDD3F11E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EBEEE9-F88E-58B1-5959-F3DD56B1CABA}"/>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769528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547BC-5989-659E-4CAB-84F43FD8E0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2B3C2A-7D5B-09A8-EE01-C7D1974FCC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14F5D4-F01D-A0C4-9509-FD4205107A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3D74B3-A77E-56AB-B7AC-4D2E93EB008B}"/>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6" name="Footer Placeholder 5">
            <a:extLst>
              <a:ext uri="{FF2B5EF4-FFF2-40B4-BE49-F238E27FC236}">
                <a16:creationId xmlns:a16="http://schemas.microsoft.com/office/drawing/2014/main" id="{32DF952D-B73C-B0F7-AF77-50018CA52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7C4121-E207-2675-5545-6CC63EE6D8A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12299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8C8CE-C529-13CC-EB46-E716C9C3FB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80E516-607D-8515-6827-01018971D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B26F46-2095-F38A-FEDB-B92E33EDD0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7007A1-7940-88E1-241F-6509C471A5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19FD45-092E-46C3-1379-4CCE358822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330F37-B434-6B3B-25DE-49E22ADD0DCE}"/>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8" name="Footer Placeholder 7">
            <a:extLst>
              <a:ext uri="{FF2B5EF4-FFF2-40B4-BE49-F238E27FC236}">
                <a16:creationId xmlns:a16="http://schemas.microsoft.com/office/drawing/2014/main" id="{7705ECBC-8CE2-FBE2-96F9-1C18B038AD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2D00A5-AFA5-8B38-FB4F-6029A593CE5E}"/>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79314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40EAE-1379-8B59-5215-5A19D889EB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EB5387-44D9-A41C-4198-3F3833ED60AD}"/>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4" name="Footer Placeholder 3">
            <a:extLst>
              <a:ext uri="{FF2B5EF4-FFF2-40B4-BE49-F238E27FC236}">
                <a16:creationId xmlns:a16="http://schemas.microsoft.com/office/drawing/2014/main" id="{9BC0833C-2CB7-8BD6-086E-08C6808451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0DAE71-A3EE-45C3-842E-D8C04EAF6DCB}"/>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710481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2D6976-4F7E-A0A4-A9E8-E86CA60FB269}"/>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3" name="Footer Placeholder 2">
            <a:extLst>
              <a:ext uri="{FF2B5EF4-FFF2-40B4-BE49-F238E27FC236}">
                <a16:creationId xmlns:a16="http://schemas.microsoft.com/office/drawing/2014/main" id="{E7FD132B-C2E0-0017-C32E-88735470D2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79B84C-FA08-E070-412F-6C69D1DAF62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102291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20C9-A6A3-5F91-ED84-DC36D94AC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EDFE30-FFAE-A36F-144A-207A12863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1BB277-098E-D02C-F803-F1DB5FFE57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8065F7-34F2-4358-5365-6F1DC620AC12}"/>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6" name="Footer Placeholder 5">
            <a:extLst>
              <a:ext uri="{FF2B5EF4-FFF2-40B4-BE49-F238E27FC236}">
                <a16:creationId xmlns:a16="http://schemas.microsoft.com/office/drawing/2014/main" id="{66AC78D6-E068-B419-382C-B1F191F123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6F31ED-4C1E-28D9-E815-E1EDBB9830D5}"/>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009745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EFA-2B74-2430-1B82-DE68E4151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532F8A-EA46-2672-F456-5F42004A6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D54BA4-E13A-4866-81DB-31BAD7D78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C9B57-549A-5CCC-54B7-69D5D8BF1844}"/>
              </a:ext>
            </a:extLst>
          </p:cNvPr>
          <p:cNvSpPr>
            <a:spLocks noGrp="1"/>
          </p:cNvSpPr>
          <p:nvPr>
            <p:ph type="dt" sz="half" idx="10"/>
          </p:nvPr>
        </p:nvSpPr>
        <p:spPr/>
        <p:txBody>
          <a:bodyPr/>
          <a:lstStyle/>
          <a:p>
            <a:fld id="{49165588-D372-B547-8182-88407CA12FC3}" type="datetimeFigureOut">
              <a:rPr lang="en-US" smtClean="0"/>
              <a:t>7/9/22</a:t>
            </a:fld>
            <a:endParaRPr lang="en-US"/>
          </a:p>
        </p:txBody>
      </p:sp>
      <p:sp>
        <p:nvSpPr>
          <p:cNvPr id="6" name="Footer Placeholder 5">
            <a:extLst>
              <a:ext uri="{FF2B5EF4-FFF2-40B4-BE49-F238E27FC236}">
                <a16:creationId xmlns:a16="http://schemas.microsoft.com/office/drawing/2014/main" id="{291B853E-BB26-CC0B-BF05-CA83464EB0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6D0EEA-EA2A-3DD1-2729-AAA2370D386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6684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3C9EBA-1B4E-DAE8-AB22-092ED8412D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4AB392-57ED-11C5-4DA7-A6682618B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355E4C-ACAC-1A86-59CA-AB3B63E4D3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65588-D372-B547-8182-88407CA12FC3}" type="datetimeFigureOut">
              <a:rPr lang="en-US" smtClean="0"/>
              <a:t>7/9/22</a:t>
            </a:fld>
            <a:endParaRPr lang="en-US"/>
          </a:p>
        </p:txBody>
      </p:sp>
      <p:sp>
        <p:nvSpPr>
          <p:cNvPr id="5" name="Footer Placeholder 4">
            <a:extLst>
              <a:ext uri="{FF2B5EF4-FFF2-40B4-BE49-F238E27FC236}">
                <a16:creationId xmlns:a16="http://schemas.microsoft.com/office/drawing/2014/main" id="{0F2721CD-5312-E38E-6348-A5EE2F89BC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E8D90-A1F7-988E-3558-42BF1868B8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3C6F-3893-A648-B3C0-60C55BCAF5BE}" type="slidenum">
              <a:rPr lang="en-US" smtClean="0"/>
              <a:t>‹#›</a:t>
            </a:fld>
            <a:endParaRPr lang="en-US"/>
          </a:p>
        </p:txBody>
      </p:sp>
    </p:spTree>
    <p:extLst>
      <p:ext uri="{BB962C8B-B14F-4D97-AF65-F5344CB8AC3E}">
        <p14:creationId xmlns:p14="http://schemas.microsoft.com/office/powerpoint/2010/main" val="650297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2GL099354"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7CAE705-0743-B4D6-64D0-98D0D6192229}"/>
              </a:ext>
            </a:extLst>
          </p:cNvPr>
          <p:cNvSpPr txBox="1"/>
          <p:nvPr/>
        </p:nvSpPr>
        <p:spPr>
          <a:xfrm>
            <a:off x="339047" y="212822"/>
            <a:ext cx="11753636" cy="461665"/>
          </a:xfrm>
          <a:prstGeom prst="rect">
            <a:avLst/>
          </a:prstGeom>
          <a:noFill/>
        </p:spPr>
        <p:txBody>
          <a:bodyPr wrap="square">
            <a:spAutoFit/>
          </a:bodyPr>
          <a:lstStyle/>
          <a:p>
            <a:pPr algn="just"/>
            <a:r>
              <a:rPr lang="en-US" sz="2400" b="1" dirty="0">
                <a:solidFill>
                  <a:srgbClr val="000000"/>
                </a:solidFill>
                <a:effectLst/>
                <a:latin typeface="Arial" panose="020B0604020202020204" pitchFamily="34" charset="0"/>
                <a:cs typeface="Arial" panose="020B0604020202020204" pitchFamily="34" charset="0"/>
              </a:rPr>
              <a:t>Tropical Oceanic Influences on Observed Global Tropical Cyclone Frequency</a:t>
            </a:r>
          </a:p>
        </p:txBody>
      </p:sp>
      <p:pic>
        <p:nvPicPr>
          <p:cNvPr id="7" name="Picture 9" descr="horizontal-logo-green-text.jpg">
            <a:extLst>
              <a:ext uri="{FF2B5EF4-FFF2-40B4-BE49-F238E27FC236}">
                <a16:creationId xmlns:a16="http://schemas.microsoft.com/office/drawing/2014/main" id="{0E465349-7951-22ED-360F-392AA4966B13}"/>
              </a:ext>
            </a:extLst>
          </p:cNvPr>
          <p:cNvPicPr>
            <a:picLocks noChangeAspect="1"/>
          </p:cNvPicPr>
          <p:nvPr/>
        </p:nvPicPr>
        <p:blipFill>
          <a:blip r:embed="rId2" cstate="print"/>
          <a:srcRect/>
          <a:stretch>
            <a:fillRect/>
          </a:stretch>
        </p:blipFill>
        <p:spPr bwMode="auto">
          <a:xfrm>
            <a:off x="287529" y="6375731"/>
            <a:ext cx="2460674" cy="411480"/>
          </a:xfrm>
          <a:prstGeom prst="rect">
            <a:avLst/>
          </a:prstGeom>
          <a:noFill/>
          <a:ln w="9525">
            <a:noFill/>
            <a:miter lim="800000"/>
            <a:headEnd/>
            <a:tailEnd/>
          </a:ln>
        </p:spPr>
      </p:pic>
      <p:sp>
        <p:nvSpPr>
          <p:cNvPr id="8" name="TextBox 7">
            <a:extLst>
              <a:ext uri="{FF2B5EF4-FFF2-40B4-BE49-F238E27FC236}">
                <a16:creationId xmlns:a16="http://schemas.microsoft.com/office/drawing/2014/main" id="{6E9FF687-EDCC-6D26-DFC4-863AE8154A6F}"/>
              </a:ext>
            </a:extLst>
          </p:cNvPr>
          <p:cNvSpPr txBox="1"/>
          <p:nvPr/>
        </p:nvSpPr>
        <p:spPr>
          <a:xfrm>
            <a:off x="5847074" y="1013203"/>
            <a:ext cx="6078070" cy="486287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Objective</a:t>
            </a:r>
          </a:p>
          <a:p>
            <a:r>
              <a:rPr lang="en-US" sz="1600" dirty="0">
                <a:latin typeface="Arial" panose="020B0604020202020204" pitchFamily="34" charset="0"/>
                <a:cs typeface="Arial" panose="020B0604020202020204" pitchFamily="34" charset="0"/>
              </a:rPr>
              <a:t>Although the number of global tropical cyclones (TCs) has been relatively constant from year-to-year in recent decades, the reason remains unknown. In addition, there is no consensus on whether the frequency of global TCs may change in the future.  We investigate the influence of ocean variability on global</a:t>
            </a:r>
            <a:r>
              <a:rPr lang="en-US" sz="1600" i="1"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TC frequency.</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Approach</a:t>
            </a:r>
          </a:p>
          <a:p>
            <a:r>
              <a:rPr lang="en-US" sz="1600" dirty="0">
                <a:latin typeface="Arial" panose="020B0604020202020204" pitchFamily="34" charset="0"/>
                <a:cs typeface="Arial" panose="020B0604020202020204" pitchFamily="34" charset="0"/>
              </a:rPr>
              <a:t>Using observations from 1980-2021, we found that La Niña is associated with reduced global TC frequency, whereas El Niño is associated with increased global TC frequency.</a:t>
            </a:r>
          </a:p>
          <a:p>
            <a:endParaRPr lang="en-US" sz="1400"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Impact</a:t>
            </a:r>
          </a:p>
          <a:p>
            <a:r>
              <a:rPr lang="en-US" sz="1600" dirty="0">
                <a:latin typeface="Arial" panose="020B0604020202020204" pitchFamily="34" charset="0"/>
                <a:cs typeface="Arial" panose="020B0604020202020204" pitchFamily="34" charset="0"/>
              </a:rPr>
              <a:t>Reliable future projections of ENSO are necessary, but not sufficient, to understand whether global TC frequency may change in the future.  This work highlights the importance of improving model biases in the tropical Pacific in order to develop more reliable projections of future TC frequency.</a:t>
            </a:r>
            <a:endParaRPr lang="en-US" sz="1600"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29112D1F-AC26-84B6-79CD-51CA2DC442EF}"/>
              </a:ext>
            </a:extLst>
          </p:cNvPr>
          <p:cNvSpPr txBox="1"/>
          <p:nvPr/>
        </p:nvSpPr>
        <p:spPr>
          <a:xfrm>
            <a:off x="2873340" y="6301698"/>
            <a:ext cx="9287838" cy="523220"/>
          </a:xfrm>
          <a:prstGeom prst="rect">
            <a:avLst/>
          </a:prstGeom>
          <a:noFill/>
        </p:spPr>
        <p:txBody>
          <a:bodyPr wrap="square">
            <a:spAutoFit/>
          </a:bodyPr>
          <a:lstStyle/>
          <a:p>
            <a:r>
              <a:rPr lang="en-US" sz="1400" dirty="0">
                <a:latin typeface="Times New Roman" panose="02020603050405020304" pitchFamily="18" charset="0"/>
                <a:cs typeface="Times New Roman" panose="02020603050405020304" pitchFamily="18" charset="0"/>
              </a:rPr>
              <a:t>Patricola, Christina M., Daniel J. Cassidy, and Philip J. </a:t>
            </a:r>
            <a:r>
              <a:rPr lang="en-US" sz="1400" dirty="0" err="1">
                <a:latin typeface="Times New Roman" panose="02020603050405020304" pitchFamily="18" charset="0"/>
                <a:cs typeface="Times New Roman" panose="02020603050405020304" pitchFamily="18" charset="0"/>
              </a:rPr>
              <a:t>Klotzbach</a:t>
            </a:r>
            <a:r>
              <a:rPr lang="en-US" sz="1400" dirty="0">
                <a:latin typeface="Times New Roman" panose="02020603050405020304" pitchFamily="18" charset="0"/>
                <a:cs typeface="Times New Roman" panose="02020603050405020304" pitchFamily="18" charset="0"/>
              </a:rPr>
              <a:t>. 2022. “Tropical Oceanic Influences on Observed Global Tropical Cyclone Frequency.” </a:t>
            </a:r>
            <a:r>
              <a:rPr lang="en-US" sz="1400" i="1" dirty="0">
                <a:latin typeface="Times New Roman" panose="02020603050405020304" pitchFamily="18" charset="0"/>
                <a:cs typeface="Times New Roman" panose="02020603050405020304" pitchFamily="18" charset="0"/>
              </a:rPr>
              <a:t>Geophysical Research Letters, </a:t>
            </a:r>
            <a:r>
              <a:rPr lang="en-US" sz="1400" dirty="0">
                <a:latin typeface="Times New Roman" panose="02020603050405020304" pitchFamily="18" charset="0"/>
                <a:cs typeface="Times New Roman" panose="02020603050405020304" pitchFamily="18" charset="0"/>
              </a:rPr>
              <a:t>49(13),</a:t>
            </a:r>
            <a:r>
              <a:rPr lang="en-US" sz="1400" i="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e2022GL099354. </a:t>
            </a:r>
            <a:r>
              <a:rPr lang="en-US" sz="1400" u="sng" dirty="0">
                <a:latin typeface="Times New Roman" panose="02020603050405020304" pitchFamily="18" charset="0"/>
                <a:cs typeface="Times New Roman" panose="02020603050405020304" pitchFamily="18" charset="0"/>
                <a:hlinkClick r:id="rId3"/>
              </a:rPr>
              <a:t>https://doi.org/10.1029/2022GL099354</a:t>
            </a:r>
            <a:r>
              <a:rPr lang="en-US" sz="1400" dirty="0">
                <a:latin typeface="Times New Roman" panose="02020603050405020304" pitchFamily="18" charset="0"/>
                <a:cs typeface="Times New Roman" panose="02020603050405020304" pitchFamily="18" charset="0"/>
              </a:rPr>
              <a:t> </a:t>
            </a:r>
          </a:p>
        </p:txBody>
      </p:sp>
      <p:pic>
        <p:nvPicPr>
          <p:cNvPr id="9" name="Picture 8" descr="Graphical user interface, diagram&#10;&#10;Description automatically generated">
            <a:extLst>
              <a:ext uri="{FF2B5EF4-FFF2-40B4-BE49-F238E27FC236}">
                <a16:creationId xmlns:a16="http://schemas.microsoft.com/office/drawing/2014/main" id="{E9FB0615-185B-E973-BEF6-D42451859C62}"/>
              </a:ext>
            </a:extLst>
          </p:cNvPr>
          <p:cNvPicPr>
            <a:picLocks noChangeAspect="1"/>
          </p:cNvPicPr>
          <p:nvPr/>
        </p:nvPicPr>
        <p:blipFill rotWithShape="1">
          <a:blip r:embed="rId4"/>
          <a:srcRect l="2475" t="51874" r="52679" b="530"/>
          <a:stretch/>
        </p:blipFill>
        <p:spPr>
          <a:xfrm>
            <a:off x="399433" y="883385"/>
            <a:ext cx="5187325" cy="4295518"/>
          </a:xfrm>
          <a:prstGeom prst="rect">
            <a:avLst/>
          </a:prstGeom>
        </p:spPr>
      </p:pic>
      <p:sp>
        <p:nvSpPr>
          <p:cNvPr id="11" name="TextBox 10">
            <a:extLst>
              <a:ext uri="{FF2B5EF4-FFF2-40B4-BE49-F238E27FC236}">
                <a16:creationId xmlns:a16="http://schemas.microsoft.com/office/drawing/2014/main" id="{FFCB266E-27AE-B6D8-5E09-F73D2654058A}"/>
              </a:ext>
            </a:extLst>
          </p:cNvPr>
          <p:cNvSpPr txBox="1"/>
          <p:nvPr/>
        </p:nvSpPr>
        <p:spPr>
          <a:xfrm>
            <a:off x="318963" y="5192259"/>
            <a:ext cx="5346551" cy="1015663"/>
          </a:xfrm>
          <a:prstGeom prst="rect">
            <a:avLst/>
          </a:prstGeom>
          <a:noFill/>
        </p:spPr>
        <p:txBody>
          <a:bodyPr wrap="square">
            <a:spAutoFit/>
          </a:bodyPr>
          <a:lstStyle/>
          <a:p>
            <a:pPr algn="just"/>
            <a:r>
              <a:rPr lang="en-US" sz="1200" dirty="0">
                <a:effectLst/>
                <a:latin typeface="Arial" panose="020B0604020202020204" pitchFamily="34" charset="0"/>
                <a:ea typeface="Times New Roman" panose="02020603050405020304" pitchFamily="18" charset="0"/>
                <a:cs typeface="Arial" panose="020B0604020202020204" pitchFamily="34" charset="0"/>
              </a:rPr>
              <a:t>Boxplots of annual global named storm days for years in which the Jan–Dec averaged ENSO Longitude </a:t>
            </a:r>
            <a:r>
              <a:rPr lang="en-US" sz="1200" dirty="0">
                <a:latin typeface="Arial" panose="020B0604020202020204" pitchFamily="34" charset="0"/>
                <a:ea typeface="Times New Roman" panose="02020603050405020304" pitchFamily="18" charset="0"/>
                <a:cs typeface="Arial" panose="020B0604020202020204" pitchFamily="34" charset="0"/>
              </a:rPr>
              <a:t>Index (°</a:t>
            </a:r>
            <a:r>
              <a:rPr lang="en-US" sz="1200" dirty="0">
                <a:effectLst/>
                <a:latin typeface="Arial" panose="020B0604020202020204" pitchFamily="34" charset="0"/>
                <a:ea typeface="Times New Roman" panose="02020603050405020304" pitchFamily="18" charset="0"/>
                <a:cs typeface="Arial" panose="020B0604020202020204" pitchFamily="34" charset="0"/>
              </a:rPr>
              <a:t>E; magenta), Niño 3.4 index (red), and AMM index (blue) were observed within the bottom, middle, and top percentiles over the years 1980–2021.  Solid and dashed black lines denote the mean and mean +/- one standard deviation, respectively.</a:t>
            </a:r>
            <a:r>
              <a:rPr lang="en-US" sz="1200" dirty="0">
                <a:effectLst/>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6F1AF5C-0CCF-8DB3-3458-748B228F987B}"/>
              </a:ext>
            </a:extLst>
          </p:cNvPr>
          <p:cNvSpPr txBox="1"/>
          <p:nvPr/>
        </p:nvSpPr>
        <p:spPr>
          <a:xfrm>
            <a:off x="12008224" y="517711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210327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260</Words>
  <Application>Microsoft Macintosh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Patricola, Christina M [GE AT]</dc:creator>
  <cp:lastModifiedBy>Patricola, Christina M [GE AT]</cp:lastModifiedBy>
  <cp:revision>14</cp:revision>
  <dcterms:created xsi:type="dcterms:W3CDTF">2022-06-23T19:34:51Z</dcterms:created>
  <dcterms:modified xsi:type="dcterms:W3CDTF">2022-07-09T18:50:00Z</dcterms:modified>
</cp:coreProperties>
</file>