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6270"/>
    <p:restoredTop sz="97007"/>
  </p:normalViewPr>
  <p:slideViewPr>
    <p:cSldViewPr snapToGrid="0">
      <p:cViewPr varScale="1">
        <p:scale>
          <a:sx n="205" d="100"/>
          <a:sy n="205" d="100"/>
        </p:scale>
        <p:origin x="800" y="18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4890E-EE3C-348B-ED4E-2C3617123BF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842348C-E7A5-9034-E3B4-FA7EC493BA1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6FA8230-D72E-9009-275C-D3CED958404E}"/>
              </a:ext>
            </a:extLst>
          </p:cNvPr>
          <p:cNvSpPr>
            <a:spLocks noGrp="1"/>
          </p:cNvSpPr>
          <p:nvPr>
            <p:ph type="dt" sz="half" idx="10"/>
          </p:nvPr>
        </p:nvSpPr>
        <p:spPr/>
        <p:txBody>
          <a:bodyPr/>
          <a:lstStyle/>
          <a:p>
            <a:fld id="{01B3D04E-0D3F-D247-A986-B04B8B036088}" type="datetimeFigureOut">
              <a:rPr lang="en-US" smtClean="0"/>
              <a:t>9/16/24</a:t>
            </a:fld>
            <a:endParaRPr lang="en-US"/>
          </a:p>
        </p:txBody>
      </p:sp>
      <p:sp>
        <p:nvSpPr>
          <p:cNvPr id="5" name="Footer Placeholder 4">
            <a:extLst>
              <a:ext uri="{FF2B5EF4-FFF2-40B4-BE49-F238E27FC236}">
                <a16:creationId xmlns:a16="http://schemas.microsoft.com/office/drawing/2014/main" id="{4CD4BB5F-7704-7C28-B2BA-FA6D946810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13DD52-94B7-0044-BC4B-C88C8B5DB27D}"/>
              </a:ext>
            </a:extLst>
          </p:cNvPr>
          <p:cNvSpPr>
            <a:spLocks noGrp="1"/>
          </p:cNvSpPr>
          <p:nvPr>
            <p:ph type="sldNum" sz="quarter" idx="12"/>
          </p:nvPr>
        </p:nvSpPr>
        <p:spPr/>
        <p:txBody>
          <a:bodyPr/>
          <a:lstStyle/>
          <a:p>
            <a:fld id="{24C060D2-CCBE-5646-B6EE-6D776CBF2205}" type="slidenum">
              <a:rPr lang="en-US" smtClean="0"/>
              <a:t>‹#›</a:t>
            </a:fld>
            <a:endParaRPr lang="en-US"/>
          </a:p>
        </p:txBody>
      </p:sp>
    </p:spTree>
    <p:extLst>
      <p:ext uri="{BB962C8B-B14F-4D97-AF65-F5344CB8AC3E}">
        <p14:creationId xmlns:p14="http://schemas.microsoft.com/office/powerpoint/2010/main" val="1022039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D921D5-7CE7-8776-1B49-8A30454A609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5657DA6-824C-7203-1EC0-B06318F81A5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D9AD9F4-BEE9-A143-BB83-397A05A5CC49}"/>
              </a:ext>
            </a:extLst>
          </p:cNvPr>
          <p:cNvSpPr>
            <a:spLocks noGrp="1"/>
          </p:cNvSpPr>
          <p:nvPr>
            <p:ph type="dt" sz="half" idx="10"/>
          </p:nvPr>
        </p:nvSpPr>
        <p:spPr/>
        <p:txBody>
          <a:bodyPr/>
          <a:lstStyle/>
          <a:p>
            <a:fld id="{01B3D04E-0D3F-D247-A986-B04B8B036088}" type="datetimeFigureOut">
              <a:rPr lang="en-US" smtClean="0"/>
              <a:t>9/16/24</a:t>
            </a:fld>
            <a:endParaRPr lang="en-US"/>
          </a:p>
        </p:txBody>
      </p:sp>
      <p:sp>
        <p:nvSpPr>
          <p:cNvPr id="5" name="Footer Placeholder 4">
            <a:extLst>
              <a:ext uri="{FF2B5EF4-FFF2-40B4-BE49-F238E27FC236}">
                <a16:creationId xmlns:a16="http://schemas.microsoft.com/office/drawing/2014/main" id="{24DD6425-D01F-1110-3337-E379EF6572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72EEA7A-6108-11E7-788B-FFF52456CB74}"/>
              </a:ext>
            </a:extLst>
          </p:cNvPr>
          <p:cNvSpPr>
            <a:spLocks noGrp="1"/>
          </p:cNvSpPr>
          <p:nvPr>
            <p:ph type="sldNum" sz="quarter" idx="12"/>
          </p:nvPr>
        </p:nvSpPr>
        <p:spPr/>
        <p:txBody>
          <a:bodyPr/>
          <a:lstStyle/>
          <a:p>
            <a:fld id="{24C060D2-CCBE-5646-B6EE-6D776CBF2205}" type="slidenum">
              <a:rPr lang="en-US" smtClean="0"/>
              <a:t>‹#›</a:t>
            </a:fld>
            <a:endParaRPr lang="en-US"/>
          </a:p>
        </p:txBody>
      </p:sp>
    </p:spTree>
    <p:extLst>
      <p:ext uri="{BB962C8B-B14F-4D97-AF65-F5344CB8AC3E}">
        <p14:creationId xmlns:p14="http://schemas.microsoft.com/office/powerpoint/2010/main" val="30753074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6C4A98E-0BEE-04A0-2C0B-3D8870A42B2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D9D1E5-91CF-DB5B-81E7-5F4BBC29150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69FA71B-B447-AA28-29A7-DEE332D3DEEE}"/>
              </a:ext>
            </a:extLst>
          </p:cNvPr>
          <p:cNvSpPr>
            <a:spLocks noGrp="1"/>
          </p:cNvSpPr>
          <p:nvPr>
            <p:ph type="dt" sz="half" idx="10"/>
          </p:nvPr>
        </p:nvSpPr>
        <p:spPr/>
        <p:txBody>
          <a:bodyPr/>
          <a:lstStyle/>
          <a:p>
            <a:fld id="{01B3D04E-0D3F-D247-A986-B04B8B036088}" type="datetimeFigureOut">
              <a:rPr lang="en-US" smtClean="0"/>
              <a:t>9/16/24</a:t>
            </a:fld>
            <a:endParaRPr lang="en-US"/>
          </a:p>
        </p:txBody>
      </p:sp>
      <p:sp>
        <p:nvSpPr>
          <p:cNvPr id="5" name="Footer Placeholder 4">
            <a:extLst>
              <a:ext uri="{FF2B5EF4-FFF2-40B4-BE49-F238E27FC236}">
                <a16:creationId xmlns:a16="http://schemas.microsoft.com/office/drawing/2014/main" id="{7C086AC4-0AA5-B1A2-F8D0-8BEF41C5533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97C7A4-7716-1009-61D9-150CF7EDB383}"/>
              </a:ext>
            </a:extLst>
          </p:cNvPr>
          <p:cNvSpPr>
            <a:spLocks noGrp="1"/>
          </p:cNvSpPr>
          <p:nvPr>
            <p:ph type="sldNum" sz="quarter" idx="12"/>
          </p:nvPr>
        </p:nvSpPr>
        <p:spPr/>
        <p:txBody>
          <a:bodyPr/>
          <a:lstStyle/>
          <a:p>
            <a:fld id="{24C060D2-CCBE-5646-B6EE-6D776CBF2205}" type="slidenum">
              <a:rPr lang="en-US" smtClean="0"/>
              <a:t>‹#›</a:t>
            </a:fld>
            <a:endParaRPr lang="en-US"/>
          </a:p>
        </p:txBody>
      </p:sp>
    </p:spTree>
    <p:extLst>
      <p:ext uri="{BB962C8B-B14F-4D97-AF65-F5344CB8AC3E}">
        <p14:creationId xmlns:p14="http://schemas.microsoft.com/office/powerpoint/2010/main" val="16634442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3F03E6-F594-7BF7-C705-13D37E47690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B74857F-01F1-EF1F-95E3-93DF49F1B78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221CA4-A83A-88A4-3850-5605C3492D23}"/>
              </a:ext>
            </a:extLst>
          </p:cNvPr>
          <p:cNvSpPr>
            <a:spLocks noGrp="1"/>
          </p:cNvSpPr>
          <p:nvPr>
            <p:ph type="dt" sz="half" idx="10"/>
          </p:nvPr>
        </p:nvSpPr>
        <p:spPr/>
        <p:txBody>
          <a:bodyPr/>
          <a:lstStyle/>
          <a:p>
            <a:fld id="{01B3D04E-0D3F-D247-A986-B04B8B036088}" type="datetimeFigureOut">
              <a:rPr lang="en-US" smtClean="0"/>
              <a:t>9/16/24</a:t>
            </a:fld>
            <a:endParaRPr lang="en-US"/>
          </a:p>
        </p:txBody>
      </p:sp>
      <p:sp>
        <p:nvSpPr>
          <p:cNvPr id="5" name="Footer Placeholder 4">
            <a:extLst>
              <a:ext uri="{FF2B5EF4-FFF2-40B4-BE49-F238E27FC236}">
                <a16:creationId xmlns:a16="http://schemas.microsoft.com/office/drawing/2014/main" id="{D84FD999-F3D2-2E8B-E75C-18260B08A0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652FEE-74DD-E2D6-9175-51CEE19E420E}"/>
              </a:ext>
            </a:extLst>
          </p:cNvPr>
          <p:cNvSpPr>
            <a:spLocks noGrp="1"/>
          </p:cNvSpPr>
          <p:nvPr>
            <p:ph type="sldNum" sz="quarter" idx="12"/>
          </p:nvPr>
        </p:nvSpPr>
        <p:spPr/>
        <p:txBody>
          <a:bodyPr/>
          <a:lstStyle/>
          <a:p>
            <a:fld id="{24C060D2-CCBE-5646-B6EE-6D776CBF2205}" type="slidenum">
              <a:rPr lang="en-US" smtClean="0"/>
              <a:t>‹#›</a:t>
            </a:fld>
            <a:endParaRPr lang="en-US"/>
          </a:p>
        </p:txBody>
      </p:sp>
    </p:spTree>
    <p:extLst>
      <p:ext uri="{BB962C8B-B14F-4D97-AF65-F5344CB8AC3E}">
        <p14:creationId xmlns:p14="http://schemas.microsoft.com/office/powerpoint/2010/main" val="25943668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A03D5-11E6-2381-E64B-5B84D7A32D0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E5D4B48-313E-232D-0251-8695ED07693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AB8A6EA-BBDF-6B6E-2A69-A5726CD835B4}"/>
              </a:ext>
            </a:extLst>
          </p:cNvPr>
          <p:cNvSpPr>
            <a:spLocks noGrp="1"/>
          </p:cNvSpPr>
          <p:nvPr>
            <p:ph type="dt" sz="half" idx="10"/>
          </p:nvPr>
        </p:nvSpPr>
        <p:spPr/>
        <p:txBody>
          <a:bodyPr/>
          <a:lstStyle/>
          <a:p>
            <a:fld id="{01B3D04E-0D3F-D247-A986-B04B8B036088}" type="datetimeFigureOut">
              <a:rPr lang="en-US" smtClean="0"/>
              <a:t>9/16/24</a:t>
            </a:fld>
            <a:endParaRPr lang="en-US"/>
          </a:p>
        </p:txBody>
      </p:sp>
      <p:sp>
        <p:nvSpPr>
          <p:cNvPr id="5" name="Footer Placeholder 4">
            <a:extLst>
              <a:ext uri="{FF2B5EF4-FFF2-40B4-BE49-F238E27FC236}">
                <a16:creationId xmlns:a16="http://schemas.microsoft.com/office/drawing/2014/main" id="{370B164A-D106-7D78-5B94-98FB6D536E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647E62A-7635-F62C-6994-E47F52DE32BB}"/>
              </a:ext>
            </a:extLst>
          </p:cNvPr>
          <p:cNvSpPr>
            <a:spLocks noGrp="1"/>
          </p:cNvSpPr>
          <p:nvPr>
            <p:ph type="sldNum" sz="quarter" idx="12"/>
          </p:nvPr>
        </p:nvSpPr>
        <p:spPr/>
        <p:txBody>
          <a:bodyPr/>
          <a:lstStyle/>
          <a:p>
            <a:fld id="{24C060D2-CCBE-5646-B6EE-6D776CBF2205}" type="slidenum">
              <a:rPr lang="en-US" smtClean="0"/>
              <a:t>‹#›</a:t>
            </a:fld>
            <a:endParaRPr lang="en-US"/>
          </a:p>
        </p:txBody>
      </p:sp>
    </p:spTree>
    <p:extLst>
      <p:ext uri="{BB962C8B-B14F-4D97-AF65-F5344CB8AC3E}">
        <p14:creationId xmlns:p14="http://schemas.microsoft.com/office/powerpoint/2010/main" val="259256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DBE6E5-3813-C97A-DDD4-5967F4229E1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9B69C21-119A-26E1-8A77-AB12F0989A3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1822DFA-A13F-EF4C-EC74-48753E0E315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15B59E5-A8D9-42A9-9247-E7B3FA50C559}"/>
              </a:ext>
            </a:extLst>
          </p:cNvPr>
          <p:cNvSpPr>
            <a:spLocks noGrp="1"/>
          </p:cNvSpPr>
          <p:nvPr>
            <p:ph type="dt" sz="half" idx="10"/>
          </p:nvPr>
        </p:nvSpPr>
        <p:spPr/>
        <p:txBody>
          <a:bodyPr/>
          <a:lstStyle/>
          <a:p>
            <a:fld id="{01B3D04E-0D3F-D247-A986-B04B8B036088}" type="datetimeFigureOut">
              <a:rPr lang="en-US" smtClean="0"/>
              <a:t>9/16/24</a:t>
            </a:fld>
            <a:endParaRPr lang="en-US"/>
          </a:p>
        </p:txBody>
      </p:sp>
      <p:sp>
        <p:nvSpPr>
          <p:cNvPr id="6" name="Footer Placeholder 5">
            <a:extLst>
              <a:ext uri="{FF2B5EF4-FFF2-40B4-BE49-F238E27FC236}">
                <a16:creationId xmlns:a16="http://schemas.microsoft.com/office/drawing/2014/main" id="{EEF4ACED-6109-363F-4981-E38CD6EE45F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49CAA85-264E-5094-0B13-2B64703F6A89}"/>
              </a:ext>
            </a:extLst>
          </p:cNvPr>
          <p:cNvSpPr>
            <a:spLocks noGrp="1"/>
          </p:cNvSpPr>
          <p:nvPr>
            <p:ph type="sldNum" sz="quarter" idx="12"/>
          </p:nvPr>
        </p:nvSpPr>
        <p:spPr/>
        <p:txBody>
          <a:bodyPr/>
          <a:lstStyle/>
          <a:p>
            <a:fld id="{24C060D2-CCBE-5646-B6EE-6D776CBF2205}" type="slidenum">
              <a:rPr lang="en-US" smtClean="0"/>
              <a:t>‹#›</a:t>
            </a:fld>
            <a:endParaRPr lang="en-US"/>
          </a:p>
        </p:txBody>
      </p:sp>
    </p:spTree>
    <p:extLst>
      <p:ext uri="{BB962C8B-B14F-4D97-AF65-F5344CB8AC3E}">
        <p14:creationId xmlns:p14="http://schemas.microsoft.com/office/powerpoint/2010/main" val="4173977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813FF2-C0B9-F1AB-2565-FBB03710458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B7AC824-44E3-A6AE-839E-4CEFD61042C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D5D1B35-8310-0C73-4DF7-D33E434107D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85CB92F-82D8-BF2B-D715-DEB1CF56128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E05E1E4-0D33-E46C-0257-66DD86BD999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D0C9653-2232-47CD-2B06-35407AF5E0D2}"/>
              </a:ext>
            </a:extLst>
          </p:cNvPr>
          <p:cNvSpPr>
            <a:spLocks noGrp="1"/>
          </p:cNvSpPr>
          <p:nvPr>
            <p:ph type="dt" sz="half" idx="10"/>
          </p:nvPr>
        </p:nvSpPr>
        <p:spPr/>
        <p:txBody>
          <a:bodyPr/>
          <a:lstStyle/>
          <a:p>
            <a:fld id="{01B3D04E-0D3F-D247-A986-B04B8B036088}" type="datetimeFigureOut">
              <a:rPr lang="en-US" smtClean="0"/>
              <a:t>9/16/24</a:t>
            </a:fld>
            <a:endParaRPr lang="en-US"/>
          </a:p>
        </p:txBody>
      </p:sp>
      <p:sp>
        <p:nvSpPr>
          <p:cNvPr id="8" name="Footer Placeholder 7">
            <a:extLst>
              <a:ext uri="{FF2B5EF4-FFF2-40B4-BE49-F238E27FC236}">
                <a16:creationId xmlns:a16="http://schemas.microsoft.com/office/drawing/2014/main" id="{4FFDD4FA-0D05-2FBF-E761-EBB757E38CE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69B4F63-2DC6-6178-FA4D-F2A4BACE2A20}"/>
              </a:ext>
            </a:extLst>
          </p:cNvPr>
          <p:cNvSpPr>
            <a:spLocks noGrp="1"/>
          </p:cNvSpPr>
          <p:nvPr>
            <p:ph type="sldNum" sz="quarter" idx="12"/>
          </p:nvPr>
        </p:nvSpPr>
        <p:spPr/>
        <p:txBody>
          <a:bodyPr/>
          <a:lstStyle/>
          <a:p>
            <a:fld id="{24C060D2-CCBE-5646-B6EE-6D776CBF2205}" type="slidenum">
              <a:rPr lang="en-US" smtClean="0"/>
              <a:t>‹#›</a:t>
            </a:fld>
            <a:endParaRPr lang="en-US"/>
          </a:p>
        </p:txBody>
      </p:sp>
    </p:spTree>
    <p:extLst>
      <p:ext uri="{BB962C8B-B14F-4D97-AF65-F5344CB8AC3E}">
        <p14:creationId xmlns:p14="http://schemas.microsoft.com/office/powerpoint/2010/main" val="2071045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C02C3B-0A05-77D0-D1AA-954887194C4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5EBFDA3-1903-6BDE-4094-F21D0D2A74E1}"/>
              </a:ext>
            </a:extLst>
          </p:cNvPr>
          <p:cNvSpPr>
            <a:spLocks noGrp="1"/>
          </p:cNvSpPr>
          <p:nvPr>
            <p:ph type="dt" sz="half" idx="10"/>
          </p:nvPr>
        </p:nvSpPr>
        <p:spPr/>
        <p:txBody>
          <a:bodyPr/>
          <a:lstStyle/>
          <a:p>
            <a:fld id="{01B3D04E-0D3F-D247-A986-B04B8B036088}" type="datetimeFigureOut">
              <a:rPr lang="en-US" smtClean="0"/>
              <a:t>9/16/24</a:t>
            </a:fld>
            <a:endParaRPr lang="en-US"/>
          </a:p>
        </p:txBody>
      </p:sp>
      <p:sp>
        <p:nvSpPr>
          <p:cNvPr id="4" name="Footer Placeholder 3">
            <a:extLst>
              <a:ext uri="{FF2B5EF4-FFF2-40B4-BE49-F238E27FC236}">
                <a16:creationId xmlns:a16="http://schemas.microsoft.com/office/drawing/2014/main" id="{20FD841D-ACAE-452D-A3D0-831B902CF93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7667CC9-6CAB-EAFE-7C5A-0B65C43F02B0}"/>
              </a:ext>
            </a:extLst>
          </p:cNvPr>
          <p:cNvSpPr>
            <a:spLocks noGrp="1"/>
          </p:cNvSpPr>
          <p:nvPr>
            <p:ph type="sldNum" sz="quarter" idx="12"/>
          </p:nvPr>
        </p:nvSpPr>
        <p:spPr/>
        <p:txBody>
          <a:bodyPr/>
          <a:lstStyle/>
          <a:p>
            <a:fld id="{24C060D2-CCBE-5646-B6EE-6D776CBF2205}" type="slidenum">
              <a:rPr lang="en-US" smtClean="0"/>
              <a:t>‹#›</a:t>
            </a:fld>
            <a:endParaRPr lang="en-US"/>
          </a:p>
        </p:txBody>
      </p:sp>
    </p:spTree>
    <p:extLst>
      <p:ext uri="{BB962C8B-B14F-4D97-AF65-F5344CB8AC3E}">
        <p14:creationId xmlns:p14="http://schemas.microsoft.com/office/powerpoint/2010/main" val="29937119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12AD63A-92BE-A405-03AC-07A283844087}"/>
              </a:ext>
            </a:extLst>
          </p:cNvPr>
          <p:cNvSpPr>
            <a:spLocks noGrp="1"/>
          </p:cNvSpPr>
          <p:nvPr>
            <p:ph type="dt" sz="half" idx="10"/>
          </p:nvPr>
        </p:nvSpPr>
        <p:spPr/>
        <p:txBody>
          <a:bodyPr/>
          <a:lstStyle/>
          <a:p>
            <a:fld id="{01B3D04E-0D3F-D247-A986-B04B8B036088}" type="datetimeFigureOut">
              <a:rPr lang="en-US" smtClean="0"/>
              <a:t>9/16/24</a:t>
            </a:fld>
            <a:endParaRPr lang="en-US"/>
          </a:p>
        </p:txBody>
      </p:sp>
      <p:sp>
        <p:nvSpPr>
          <p:cNvPr id="3" name="Footer Placeholder 2">
            <a:extLst>
              <a:ext uri="{FF2B5EF4-FFF2-40B4-BE49-F238E27FC236}">
                <a16:creationId xmlns:a16="http://schemas.microsoft.com/office/drawing/2014/main" id="{15E71D8A-AF92-BCA0-CB2D-775913F5E35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3E56A08-1A4F-C7C6-FBFF-A3BAD8EA1D4B}"/>
              </a:ext>
            </a:extLst>
          </p:cNvPr>
          <p:cNvSpPr>
            <a:spLocks noGrp="1"/>
          </p:cNvSpPr>
          <p:nvPr>
            <p:ph type="sldNum" sz="quarter" idx="12"/>
          </p:nvPr>
        </p:nvSpPr>
        <p:spPr/>
        <p:txBody>
          <a:bodyPr/>
          <a:lstStyle/>
          <a:p>
            <a:fld id="{24C060D2-CCBE-5646-B6EE-6D776CBF2205}" type="slidenum">
              <a:rPr lang="en-US" smtClean="0"/>
              <a:t>‹#›</a:t>
            </a:fld>
            <a:endParaRPr lang="en-US"/>
          </a:p>
        </p:txBody>
      </p:sp>
    </p:spTree>
    <p:extLst>
      <p:ext uri="{BB962C8B-B14F-4D97-AF65-F5344CB8AC3E}">
        <p14:creationId xmlns:p14="http://schemas.microsoft.com/office/powerpoint/2010/main" val="4584317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04A71-04DF-0B00-A01E-2979430B668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12A2E3F-0FA2-6433-EADD-BD1E8C7E7DE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044D0BC-5526-320E-34ED-CBA6F810171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BAE6890-C640-5CF2-42BA-376C587AE74E}"/>
              </a:ext>
            </a:extLst>
          </p:cNvPr>
          <p:cNvSpPr>
            <a:spLocks noGrp="1"/>
          </p:cNvSpPr>
          <p:nvPr>
            <p:ph type="dt" sz="half" idx="10"/>
          </p:nvPr>
        </p:nvSpPr>
        <p:spPr/>
        <p:txBody>
          <a:bodyPr/>
          <a:lstStyle/>
          <a:p>
            <a:fld id="{01B3D04E-0D3F-D247-A986-B04B8B036088}" type="datetimeFigureOut">
              <a:rPr lang="en-US" smtClean="0"/>
              <a:t>9/16/24</a:t>
            </a:fld>
            <a:endParaRPr lang="en-US"/>
          </a:p>
        </p:txBody>
      </p:sp>
      <p:sp>
        <p:nvSpPr>
          <p:cNvPr id="6" name="Footer Placeholder 5">
            <a:extLst>
              <a:ext uri="{FF2B5EF4-FFF2-40B4-BE49-F238E27FC236}">
                <a16:creationId xmlns:a16="http://schemas.microsoft.com/office/drawing/2014/main" id="{5FA46269-71E1-8F4D-F0F5-4E3D489E34C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A153A92-1BE3-C2A9-1B72-226AF7358057}"/>
              </a:ext>
            </a:extLst>
          </p:cNvPr>
          <p:cNvSpPr>
            <a:spLocks noGrp="1"/>
          </p:cNvSpPr>
          <p:nvPr>
            <p:ph type="sldNum" sz="quarter" idx="12"/>
          </p:nvPr>
        </p:nvSpPr>
        <p:spPr/>
        <p:txBody>
          <a:bodyPr/>
          <a:lstStyle/>
          <a:p>
            <a:fld id="{24C060D2-CCBE-5646-B6EE-6D776CBF2205}" type="slidenum">
              <a:rPr lang="en-US" smtClean="0"/>
              <a:t>‹#›</a:t>
            </a:fld>
            <a:endParaRPr lang="en-US"/>
          </a:p>
        </p:txBody>
      </p:sp>
    </p:spTree>
    <p:extLst>
      <p:ext uri="{BB962C8B-B14F-4D97-AF65-F5344CB8AC3E}">
        <p14:creationId xmlns:p14="http://schemas.microsoft.com/office/powerpoint/2010/main" val="5182255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48DF15-AD9C-7E7F-BC6C-CE9ADFB1CA6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C4B63B8-B7C2-17B9-CA54-23D31520CC9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C23A8FB-CB1F-08C8-BEF6-91CFBA883D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BEDA407-94EB-0A4E-34A2-942EBE529483}"/>
              </a:ext>
            </a:extLst>
          </p:cNvPr>
          <p:cNvSpPr>
            <a:spLocks noGrp="1"/>
          </p:cNvSpPr>
          <p:nvPr>
            <p:ph type="dt" sz="half" idx="10"/>
          </p:nvPr>
        </p:nvSpPr>
        <p:spPr/>
        <p:txBody>
          <a:bodyPr/>
          <a:lstStyle/>
          <a:p>
            <a:fld id="{01B3D04E-0D3F-D247-A986-B04B8B036088}" type="datetimeFigureOut">
              <a:rPr lang="en-US" smtClean="0"/>
              <a:t>9/16/24</a:t>
            </a:fld>
            <a:endParaRPr lang="en-US"/>
          </a:p>
        </p:txBody>
      </p:sp>
      <p:sp>
        <p:nvSpPr>
          <p:cNvPr id="6" name="Footer Placeholder 5">
            <a:extLst>
              <a:ext uri="{FF2B5EF4-FFF2-40B4-BE49-F238E27FC236}">
                <a16:creationId xmlns:a16="http://schemas.microsoft.com/office/drawing/2014/main" id="{0EDD07F0-AB9A-3F0C-935C-DE93A3C2722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32120CE-A9A9-76EF-6BE1-33135CB45C65}"/>
              </a:ext>
            </a:extLst>
          </p:cNvPr>
          <p:cNvSpPr>
            <a:spLocks noGrp="1"/>
          </p:cNvSpPr>
          <p:nvPr>
            <p:ph type="sldNum" sz="quarter" idx="12"/>
          </p:nvPr>
        </p:nvSpPr>
        <p:spPr/>
        <p:txBody>
          <a:bodyPr/>
          <a:lstStyle/>
          <a:p>
            <a:fld id="{24C060D2-CCBE-5646-B6EE-6D776CBF2205}" type="slidenum">
              <a:rPr lang="en-US" smtClean="0"/>
              <a:t>‹#›</a:t>
            </a:fld>
            <a:endParaRPr lang="en-US"/>
          </a:p>
        </p:txBody>
      </p:sp>
    </p:spTree>
    <p:extLst>
      <p:ext uri="{BB962C8B-B14F-4D97-AF65-F5344CB8AC3E}">
        <p14:creationId xmlns:p14="http://schemas.microsoft.com/office/powerpoint/2010/main" val="41795383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1A0A4B0-6D32-B59F-9B96-287F08E2DB4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AE84BA9-FA4A-EEC7-69AC-EA46EC0E3EE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AE0A0F0-8DA1-8C4A-9B61-A28F6527092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B3D04E-0D3F-D247-A986-B04B8B036088}" type="datetimeFigureOut">
              <a:rPr lang="en-US" smtClean="0"/>
              <a:t>9/16/24</a:t>
            </a:fld>
            <a:endParaRPr lang="en-US"/>
          </a:p>
        </p:txBody>
      </p:sp>
      <p:sp>
        <p:nvSpPr>
          <p:cNvPr id="5" name="Footer Placeholder 4">
            <a:extLst>
              <a:ext uri="{FF2B5EF4-FFF2-40B4-BE49-F238E27FC236}">
                <a16:creationId xmlns:a16="http://schemas.microsoft.com/office/drawing/2014/main" id="{8E1CDB66-D09F-EC8E-FC79-0BFB215026F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F859EDC-DA05-5879-3C94-241177DF9F3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C060D2-CCBE-5646-B6EE-6D776CBF2205}" type="slidenum">
              <a:rPr lang="en-US" smtClean="0"/>
              <a:t>‹#›</a:t>
            </a:fld>
            <a:endParaRPr lang="en-US"/>
          </a:p>
        </p:txBody>
      </p:sp>
    </p:spTree>
    <p:extLst>
      <p:ext uri="{BB962C8B-B14F-4D97-AF65-F5344CB8AC3E}">
        <p14:creationId xmlns:p14="http://schemas.microsoft.com/office/powerpoint/2010/main" val="29096823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oi.org/10.1088/2515-7620/ad7351" TargetMode="External"/><Relationship Id="rId7"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0FC1F17-6CF0-8614-D45D-EAA07B206A19}"/>
              </a:ext>
            </a:extLst>
          </p:cNvPr>
          <p:cNvSpPr txBox="1"/>
          <p:nvPr/>
        </p:nvSpPr>
        <p:spPr>
          <a:xfrm>
            <a:off x="526319" y="27369"/>
            <a:ext cx="11139362" cy="830997"/>
          </a:xfrm>
          <a:prstGeom prst="rect">
            <a:avLst/>
          </a:prstGeom>
          <a:noFill/>
        </p:spPr>
        <p:txBody>
          <a:bodyPr wrap="square">
            <a:spAutoFit/>
          </a:bodyPr>
          <a:lstStyle/>
          <a:p>
            <a:pPr algn="ctr"/>
            <a:r>
              <a:rPr lang="en-US" sz="2400" b="1" dirty="0">
                <a:latin typeface="Arial" panose="020B0604020202020204" pitchFamily="34" charset="0"/>
                <a:cs typeface="Arial" panose="020B0604020202020204" pitchFamily="34" charset="0"/>
              </a:rPr>
              <a:t>Future Projections of Storm Surge in Hurricane Katrina:</a:t>
            </a:r>
          </a:p>
          <a:p>
            <a:pPr algn="ctr"/>
            <a:r>
              <a:rPr lang="en-US" sz="2400" b="1" dirty="0">
                <a:latin typeface="Arial" panose="020B0604020202020204" pitchFamily="34" charset="0"/>
                <a:cs typeface="Arial" panose="020B0604020202020204" pitchFamily="34" charset="0"/>
              </a:rPr>
              <a:t>Sensitivity to Meteorological Forcing Resolution</a:t>
            </a:r>
          </a:p>
        </p:txBody>
      </p:sp>
      <p:pic>
        <p:nvPicPr>
          <p:cNvPr id="6" name="Picture 9" descr="horizontal-logo-green-text.jpg">
            <a:extLst>
              <a:ext uri="{FF2B5EF4-FFF2-40B4-BE49-F238E27FC236}">
                <a16:creationId xmlns:a16="http://schemas.microsoft.com/office/drawing/2014/main" id="{8EC66C3B-FCBE-1D7A-0298-6081040A6520}"/>
              </a:ext>
            </a:extLst>
          </p:cNvPr>
          <p:cNvPicPr>
            <a:picLocks noChangeAspect="1"/>
          </p:cNvPicPr>
          <p:nvPr/>
        </p:nvPicPr>
        <p:blipFill>
          <a:blip r:embed="rId2" cstate="print"/>
          <a:srcRect/>
          <a:stretch>
            <a:fillRect/>
          </a:stretch>
        </p:blipFill>
        <p:spPr bwMode="auto">
          <a:xfrm>
            <a:off x="94386" y="6364156"/>
            <a:ext cx="2460674" cy="411480"/>
          </a:xfrm>
          <a:prstGeom prst="rect">
            <a:avLst/>
          </a:prstGeom>
          <a:noFill/>
          <a:ln w="9525">
            <a:noFill/>
            <a:miter lim="800000"/>
            <a:headEnd/>
            <a:tailEnd/>
          </a:ln>
        </p:spPr>
      </p:pic>
      <p:sp>
        <p:nvSpPr>
          <p:cNvPr id="7" name="TextBox 6">
            <a:extLst>
              <a:ext uri="{FF2B5EF4-FFF2-40B4-BE49-F238E27FC236}">
                <a16:creationId xmlns:a16="http://schemas.microsoft.com/office/drawing/2014/main" id="{DC15BFAB-E240-F279-C004-F65FC104C367}"/>
              </a:ext>
            </a:extLst>
          </p:cNvPr>
          <p:cNvSpPr txBox="1"/>
          <p:nvPr/>
        </p:nvSpPr>
        <p:spPr>
          <a:xfrm>
            <a:off x="6267197" y="989790"/>
            <a:ext cx="5750632" cy="5232202"/>
          </a:xfrm>
          <a:prstGeom prst="rect">
            <a:avLst/>
          </a:prstGeom>
          <a:noFill/>
        </p:spPr>
        <p:txBody>
          <a:bodyPr wrap="square" rtlCol="0">
            <a:spAutoFit/>
          </a:bodyPr>
          <a:lstStyle/>
          <a:p>
            <a:r>
              <a:rPr lang="en-US" b="1" dirty="0">
                <a:latin typeface="Arial" panose="020B0604020202020204" pitchFamily="34" charset="0"/>
                <a:cs typeface="Arial" panose="020B0604020202020204" pitchFamily="34" charset="0"/>
              </a:rPr>
              <a:t>Objective</a:t>
            </a:r>
            <a:endParaRPr lang="en-US" sz="1600" dirty="0">
              <a:latin typeface="Helvetica" pitchFamily="2" charset="0"/>
            </a:endParaRPr>
          </a:p>
          <a:p>
            <a:r>
              <a:rPr lang="en-US" sz="1600" dirty="0">
                <a:effectLst/>
                <a:latin typeface="Arial" panose="020B0604020202020204" pitchFamily="34" charset="0"/>
                <a:ea typeface="Calibri" panose="020F0502020204030204" pitchFamily="34" charset="0"/>
                <a:cs typeface="Arial" panose="020B0604020202020204" pitchFamily="34" charset="0"/>
              </a:rPr>
              <a:t>Storm surge is a major hazard from landfalling tropical cyclones. We investigated whether and how the storm surge induced by Hurricane Katrina could change if </a:t>
            </a:r>
            <a:r>
              <a:rPr lang="en-US" sz="1600" dirty="0">
                <a:latin typeface="Arial" panose="020B0604020202020204" pitchFamily="34" charset="0"/>
                <a:ea typeface="Calibri" panose="020F0502020204030204" pitchFamily="34" charset="0"/>
                <a:cs typeface="Arial" panose="020B0604020202020204" pitchFamily="34" charset="0"/>
              </a:rPr>
              <a:t>a similar event occurred </a:t>
            </a:r>
            <a:r>
              <a:rPr lang="en-US" sz="1600" dirty="0">
                <a:effectLst/>
                <a:latin typeface="Arial" panose="020B0604020202020204" pitchFamily="34" charset="0"/>
                <a:ea typeface="Calibri" panose="020F0502020204030204" pitchFamily="34" charset="0"/>
                <a:cs typeface="Arial" panose="020B0604020202020204" pitchFamily="34" charset="0"/>
              </a:rPr>
              <a:t>in a future warmer climate</a:t>
            </a:r>
            <a:r>
              <a:rPr lang="en-US" sz="1600" dirty="0">
                <a:latin typeface="Arial" panose="020B0604020202020204" pitchFamily="34" charset="0"/>
                <a:ea typeface="Calibri" panose="020F0502020204030204" pitchFamily="34" charset="0"/>
                <a:cs typeface="Arial" panose="020B0604020202020204" pitchFamily="34" charset="0"/>
              </a:rPr>
              <a:t>.  In addition, we evaluated </a:t>
            </a:r>
            <a:r>
              <a:rPr lang="en-US" sz="1600" dirty="0">
                <a:effectLst/>
                <a:latin typeface="Arial" panose="020B0604020202020204" pitchFamily="34" charset="0"/>
                <a:ea typeface="Calibri" panose="020F0502020204030204" pitchFamily="34" charset="0"/>
                <a:cs typeface="Arial" panose="020B0604020202020204" pitchFamily="34" charset="0"/>
              </a:rPr>
              <a:t>the sensitivity of the future storm surge projections to atmospheric forcing resolution.</a:t>
            </a:r>
            <a:r>
              <a:rPr lang="en-US" sz="1600" dirty="0">
                <a:effectLst/>
                <a:latin typeface="Arial" panose="020B0604020202020204" pitchFamily="34" charset="0"/>
                <a:cs typeface="Arial" panose="020B0604020202020204" pitchFamily="34" charset="0"/>
              </a:rPr>
              <a:t> </a:t>
            </a:r>
          </a:p>
          <a:p>
            <a:endParaRPr lang="en-US" sz="1200"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Approach</a:t>
            </a:r>
          </a:p>
          <a:p>
            <a:r>
              <a:rPr lang="en-US" sz="1600" kern="0" dirty="0">
                <a:effectLst/>
                <a:latin typeface="Arial" panose="020B0604020202020204" pitchFamily="34" charset="0"/>
                <a:ea typeface="Times New Roman" panose="02020603050405020304" pitchFamily="18" charset="0"/>
                <a:cs typeface="Arial" panose="020B0604020202020204" pitchFamily="34" charset="0"/>
              </a:rPr>
              <a:t>Climate model simulations of Hurricane Katrina at 3 km, 4.5 km, and 27 km resolutions were used to drive storm surge simulations in historical and future climates using the </a:t>
            </a:r>
            <a:r>
              <a:rPr lang="en-US" sz="1600" kern="0" dirty="0" err="1">
                <a:effectLst/>
                <a:latin typeface="Arial" panose="020B0604020202020204" pitchFamily="34" charset="0"/>
                <a:ea typeface="Times New Roman" panose="02020603050405020304" pitchFamily="18" charset="0"/>
                <a:cs typeface="Arial" panose="020B0604020202020204" pitchFamily="34" charset="0"/>
              </a:rPr>
              <a:t>ADvanced</a:t>
            </a:r>
            <a:r>
              <a:rPr lang="en-US" sz="1600" kern="0" dirty="0">
                <a:effectLst/>
                <a:latin typeface="Arial" panose="020B0604020202020204" pitchFamily="34" charset="0"/>
                <a:ea typeface="Times New Roman" panose="02020603050405020304" pitchFamily="18" charset="0"/>
                <a:cs typeface="Arial" panose="020B0604020202020204" pitchFamily="34" charset="0"/>
              </a:rPr>
              <a:t> </a:t>
            </a:r>
            <a:r>
              <a:rPr lang="en-US" sz="1600" kern="0" dirty="0" err="1">
                <a:effectLst/>
                <a:latin typeface="Arial" panose="020B0604020202020204" pitchFamily="34" charset="0"/>
                <a:ea typeface="Times New Roman" panose="02020603050405020304" pitchFamily="18" charset="0"/>
                <a:cs typeface="Arial" panose="020B0604020202020204" pitchFamily="34" charset="0"/>
              </a:rPr>
              <a:t>CIRCulation</a:t>
            </a:r>
            <a:r>
              <a:rPr lang="en-US" sz="1600" kern="0" dirty="0">
                <a:effectLst/>
                <a:latin typeface="Arial" panose="020B0604020202020204" pitchFamily="34" charset="0"/>
                <a:ea typeface="Times New Roman" panose="02020603050405020304" pitchFamily="18" charset="0"/>
                <a:cs typeface="Arial" panose="020B0604020202020204" pitchFamily="34" charset="0"/>
              </a:rPr>
              <a:t> (ADCIRC) model</a:t>
            </a:r>
            <a:r>
              <a:rPr lang="en-US" sz="1600" kern="0" dirty="0">
                <a:latin typeface="Arial" panose="020B0604020202020204" pitchFamily="34" charset="0"/>
                <a:ea typeface="Times New Roman" panose="02020603050405020304" pitchFamily="18" charset="0"/>
                <a:cs typeface="Arial" panose="020B0604020202020204" pitchFamily="34" charset="0"/>
              </a:rPr>
              <a:t>.</a:t>
            </a:r>
            <a:endParaRPr lang="en-US" sz="1600" dirty="0">
              <a:latin typeface="Arial" panose="020B0604020202020204" pitchFamily="34" charset="0"/>
              <a:cs typeface="Arial" panose="020B0604020202020204" pitchFamily="34" charset="0"/>
            </a:endParaRPr>
          </a:p>
          <a:p>
            <a:endParaRPr lang="en-US" sz="1200"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Impact</a:t>
            </a:r>
          </a:p>
          <a:p>
            <a:r>
              <a:rPr lang="en-US" sz="1600" dirty="0">
                <a:effectLst/>
                <a:latin typeface="Arial" panose="020B0604020202020204" pitchFamily="34" charset="0"/>
                <a:ea typeface="Calibri" panose="020F0502020204030204" pitchFamily="34" charset="0"/>
                <a:cs typeface="Arial" panose="020B0604020202020204" pitchFamily="34" charset="0"/>
              </a:rPr>
              <a:t>We found that peak surge height is projected to increase significantly in the future, regardless of atmospheric forcing resolution. However, peak surge height is projected to increase by 22% more </a:t>
            </a:r>
            <a:r>
              <a:rPr lang="en-US" sz="1600" dirty="0">
                <a:latin typeface="Arial" panose="020B0604020202020204" pitchFamily="34" charset="0"/>
                <a:ea typeface="Calibri" panose="020F0502020204030204" pitchFamily="34" charset="0"/>
                <a:cs typeface="Arial" panose="020B0604020202020204" pitchFamily="34" charset="0"/>
              </a:rPr>
              <a:t>under </a:t>
            </a:r>
            <a:r>
              <a:rPr lang="en-US" sz="1600" dirty="0">
                <a:effectLst/>
                <a:latin typeface="Arial" panose="020B0604020202020204" pitchFamily="34" charset="0"/>
                <a:ea typeface="Calibri" panose="020F0502020204030204" pitchFamily="34" charset="0"/>
                <a:cs typeface="Arial" panose="020B0604020202020204" pitchFamily="34" charset="0"/>
              </a:rPr>
              <a:t>3 km </a:t>
            </a:r>
            <a:r>
              <a:rPr lang="en-US" sz="1600" dirty="0">
                <a:latin typeface="Arial" panose="020B0604020202020204" pitchFamily="34" charset="0"/>
                <a:ea typeface="Calibri" panose="020F0502020204030204" pitchFamily="34" charset="0"/>
                <a:cs typeface="Arial" panose="020B0604020202020204" pitchFamily="34" charset="0"/>
              </a:rPr>
              <a:t>resolution forcing compared to 27 km forcing. </a:t>
            </a:r>
            <a:r>
              <a:rPr lang="en-US" sz="1600" dirty="0">
                <a:effectLst/>
                <a:latin typeface="Arial" panose="020B0604020202020204" pitchFamily="34" charset="0"/>
                <a:ea typeface="Calibri" panose="020F0502020204030204" pitchFamily="34" charset="0"/>
                <a:cs typeface="Arial" panose="020B0604020202020204" pitchFamily="34" charset="0"/>
              </a:rPr>
              <a:t>Surge duration is projected to decrease by 6 to 31%, depending on the forcing resolution.</a:t>
            </a:r>
            <a:endParaRPr lang="en-US" sz="1600" dirty="0">
              <a:effectLst/>
              <a:latin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66F06562-7879-25E5-A507-79C5D4D440EE}"/>
              </a:ext>
            </a:extLst>
          </p:cNvPr>
          <p:cNvSpPr txBox="1"/>
          <p:nvPr/>
        </p:nvSpPr>
        <p:spPr>
          <a:xfrm>
            <a:off x="2824505" y="6316212"/>
            <a:ext cx="9135265" cy="507831"/>
          </a:xfrm>
          <a:prstGeom prst="rect">
            <a:avLst/>
          </a:prstGeom>
          <a:noFill/>
        </p:spPr>
        <p:txBody>
          <a:bodyPr wrap="square">
            <a:spAutoFit/>
          </a:bodyPr>
          <a:lstStyle/>
          <a:p>
            <a:r>
              <a:rPr lang="en-US" sz="1300" dirty="0">
                <a:latin typeface="Arial" panose="020B0604020202020204" pitchFamily="34" charset="0"/>
                <a:cs typeface="Arial" panose="020B0604020202020204" pitchFamily="34" charset="0"/>
              </a:rPr>
              <a:t>Danso, D. K., &amp; Patricola, C. M. (2024). Future projections of storm surge in Hurricane Katrina and sensitivity to meteorological forcing resolution. </a:t>
            </a:r>
            <a:r>
              <a:rPr lang="en-US" sz="1300" i="1" dirty="0">
                <a:latin typeface="Arial" panose="020B0604020202020204" pitchFamily="34" charset="0"/>
                <a:cs typeface="Arial" panose="020B0604020202020204" pitchFamily="34" charset="0"/>
              </a:rPr>
              <a:t>Environmental Research Communications</a:t>
            </a:r>
            <a:r>
              <a:rPr lang="en-US" sz="1300" dirty="0">
                <a:latin typeface="Arial" panose="020B0604020202020204" pitchFamily="34" charset="0"/>
                <a:cs typeface="Arial" panose="020B0604020202020204" pitchFamily="34" charset="0"/>
              </a:rPr>
              <a:t>, </a:t>
            </a:r>
            <a:r>
              <a:rPr lang="en-US" sz="1300" dirty="0">
                <a:latin typeface="Arial" panose="020B0604020202020204" pitchFamily="34" charset="0"/>
                <a:cs typeface="Arial" panose="020B0604020202020204" pitchFamily="34" charset="0"/>
                <a:hlinkClick r:id="rId3"/>
              </a:rPr>
              <a:t>https://doi.org/10.1088/2515-7620/ad7351</a:t>
            </a:r>
            <a:r>
              <a:rPr lang="en-US" sz="1300" dirty="0">
                <a:latin typeface="Arial" panose="020B0604020202020204" pitchFamily="34" charset="0"/>
                <a:cs typeface="Arial" panose="020B0604020202020204" pitchFamily="34" charset="0"/>
              </a:rPr>
              <a:t> </a:t>
            </a:r>
            <a:endParaRPr lang="en-US" sz="1300" dirty="0">
              <a:solidFill>
                <a:srgbClr val="0432FF"/>
              </a:solidFill>
              <a:effectLst/>
              <a:uFill>
                <a:solidFill>
                  <a:srgbClr val="000000"/>
                </a:solidFill>
              </a:uFill>
              <a:latin typeface="Arial" panose="020B0604020202020204" pitchFamily="34" charset="0"/>
              <a:ea typeface="Times New Roman" panose="02020603050405020304" pitchFamily="18" charset="0"/>
              <a:cs typeface="Arial" panose="020B0604020202020204" pitchFamily="34" charset="0"/>
            </a:endParaRPr>
          </a:p>
        </p:txBody>
      </p:sp>
      <p:sp>
        <p:nvSpPr>
          <p:cNvPr id="9" name="TextBox 8">
            <a:extLst>
              <a:ext uri="{FF2B5EF4-FFF2-40B4-BE49-F238E27FC236}">
                <a16:creationId xmlns:a16="http://schemas.microsoft.com/office/drawing/2014/main" id="{398A88B3-D12D-9014-93F8-6D5FEDA113F0}"/>
              </a:ext>
            </a:extLst>
          </p:cNvPr>
          <p:cNvSpPr txBox="1"/>
          <p:nvPr/>
        </p:nvSpPr>
        <p:spPr>
          <a:xfrm>
            <a:off x="211502" y="5369212"/>
            <a:ext cx="5659527" cy="923330"/>
          </a:xfrm>
          <a:prstGeom prst="rect">
            <a:avLst/>
          </a:prstGeom>
          <a:noFill/>
        </p:spPr>
        <p:txBody>
          <a:bodyPr wrap="square">
            <a:spAutoFit/>
          </a:bodyPr>
          <a:lstStyle/>
          <a:p>
            <a:pPr algn="just"/>
            <a:r>
              <a:rPr lang="en-US" sz="1300" dirty="0">
                <a:effectLst/>
                <a:latin typeface="Arial" panose="020B0604020202020204" pitchFamily="34" charset="0"/>
                <a:ea typeface="Calibri" panose="020F0502020204030204" pitchFamily="34" charset="0"/>
                <a:cs typeface="Arial" panose="020B0604020202020204" pitchFamily="34" charset="0"/>
              </a:rPr>
              <a:t>Ensemble mean peak surge heights (top) and surge duration (bottom) from the historical (left) and future (right) storm surge simulations for Hurricane Katrina. The black lines represent the simulated TC track. Storm surge statistics </a:t>
            </a:r>
            <a:r>
              <a:rPr lang="en-US" sz="1300" dirty="0">
                <a:latin typeface="Arial" panose="020B0604020202020204" pitchFamily="34" charset="0"/>
                <a:ea typeface="Calibri" panose="020F0502020204030204" pitchFamily="34" charset="0"/>
                <a:cs typeface="Arial" panose="020B0604020202020204" pitchFamily="34" charset="0"/>
              </a:rPr>
              <a:t>are</a:t>
            </a:r>
            <a:r>
              <a:rPr lang="en-US" sz="1300" dirty="0">
                <a:effectLst/>
                <a:latin typeface="Arial" panose="020B0604020202020204" pitchFamily="34" charset="0"/>
                <a:ea typeface="Calibri" panose="020F0502020204030204" pitchFamily="34" charset="0"/>
                <a:cs typeface="Arial" panose="020B0604020202020204" pitchFamily="34" charset="0"/>
              </a:rPr>
              <a:t> computed for the region denoted by the black box.</a:t>
            </a:r>
            <a:r>
              <a:rPr lang="en-US" sz="1300" dirty="0">
                <a:effectLst/>
                <a:latin typeface="Arial" panose="020B0604020202020204" pitchFamily="34" charset="0"/>
                <a:cs typeface="Arial" panose="020B0604020202020204" pitchFamily="34" charset="0"/>
              </a:rPr>
              <a:t> </a:t>
            </a:r>
          </a:p>
        </p:txBody>
      </p:sp>
      <p:pic>
        <p:nvPicPr>
          <p:cNvPr id="12" name="Picture 11" descr="A map of the ocean&#10;&#10;Description automatically generated">
            <a:extLst>
              <a:ext uri="{FF2B5EF4-FFF2-40B4-BE49-F238E27FC236}">
                <a16:creationId xmlns:a16="http://schemas.microsoft.com/office/drawing/2014/main" id="{6CEA3E65-693D-2E1E-9321-DE5437FFD758}"/>
              </a:ext>
            </a:extLst>
          </p:cNvPr>
          <p:cNvPicPr>
            <a:picLocks noChangeAspect="1"/>
          </p:cNvPicPr>
          <p:nvPr/>
        </p:nvPicPr>
        <p:blipFill>
          <a:blip r:embed="rId4"/>
          <a:stretch>
            <a:fillRect/>
          </a:stretch>
        </p:blipFill>
        <p:spPr>
          <a:xfrm>
            <a:off x="677134" y="1285273"/>
            <a:ext cx="2427360" cy="1872344"/>
          </a:xfrm>
          <a:prstGeom prst="rect">
            <a:avLst/>
          </a:prstGeom>
        </p:spPr>
      </p:pic>
      <p:pic>
        <p:nvPicPr>
          <p:cNvPr id="14" name="Picture 13" descr="A map of the ocean&#10;&#10;Description automatically generated">
            <a:extLst>
              <a:ext uri="{FF2B5EF4-FFF2-40B4-BE49-F238E27FC236}">
                <a16:creationId xmlns:a16="http://schemas.microsoft.com/office/drawing/2014/main" id="{D1CCF61B-27D2-729C-30FA-CA11A1EBBC82}"/>
              </a:ext>
            </a:extLst>
          </p:cNvPr>
          <p:cNvPicPr>
            <a:picLocks noChangeAspect="1"/>
          </p:cNvPicPr>
          <p:nvPr/>
        </p:nvPicPr>
        <p:blipFill>
          <a:blip r:embed="rId5"/>
          <a:stretch>
            <a:fillRect/>
          </a:stretch>
        </p:blipFill>
        <p:spPr>
          <a:xfrm>
            <a:off x="3219450" y="1285273"/>
            <a:ext cx="2421835" cy="1872343"/>
          </a:xfrm>
          <a:prstGeom prst="rect">
            <a:avLst/>
          </a:prstGeom>
        </p:spPr>
      </p:pic>
      <p:pic>
        <p:nvPicPr>
          <p:cNvPr id="16" name="Picture 15" descr="A map of the ocean&#10;&#10;Description automatically generated with medium confidence">
            <a:extLst>
              <a:ext uri="{FF2B5EF4-FFF2-40B4-BE49-F238E27FC236}">
                <a16:creationId xmlns:a16="http://schemas.microsoft.com/office/drawing/2014/main" id="{2A30C8F9-93DA-32B1-DA93-F616D1CB9EB0}"/>
              </a:ext>
            </a:extLst>
          </p:cNvPr>
          <p:cNvPicPr>
            <a:picLocks noChangeAspect="1"/>
          </p:cNvPicPr>
          <p:nvPr/>
        </p:nvPicPr>
        <p:blipFill>
          <a:blip r:embed="rId6"/>
          <a:stretch>
            <a:fillRect/>
          </a:stretch>
        </p:blipFill>
        <p:spPr>
          <a:xfrm>
            <a:off x="677134" y="3386092"/>
            <a:ext cx="2317214" cy="1967863"/>
          </a:xfrm>
          <a:prstGeom prst="rect">
            <a:avLst/>
          </a:prstGeom>
        </p:spPr>
      </p:pic>
      <p:pic>
        <p:nvPicPr>
          <p:cNvPr id="18" name="Picture 17" descr="A map of the ocean&#10;&#10;Description automatically generated">
            <a:extLst>
              <a:ext uri="{FF2B5EF4-FFF2-40B4-BE49-F238E27FC236}">
                <a16:creationId xmlns:a16="http://schemas.microsoft.com/office/drawing/2014/main" id="{CB4D92FC-3E90-00E4-91DE-2FCC8EA60093}"/>
              </a:ext>
            </a:extLst>
          </p:cNvPr>
          <p:cNvPicPr>
            <a:picLocks noChangeAspect="1"/>
          </p:cNvPicPr>
          <p:nvPr/>
        </p:nvPicPr>
        <p:blipFill>
          <a:blip r:embed="rId7"/>
          <a:stretch>
            <a:fillRect/>
          </a:stretch>
        </p:blipFill>
        <p:spPr>
          <a:xfrm>
            <a:off x="3360731" y="3379885"/>
            <a:ext cx="2280554" cy="1954761"/>
          </a:xfrm>
          <a:prstGeom prst="rect">
            <a:avLst/>
          </a:prstGeom>
        </p:spPr>
      </p:pic>
      <p:sp>
        <p:nvSpPr>
          <p:cNvPr id="19" name="TextBox 18">
            <a:extLst>
              <a:ext uri="{FF2B5EF4-FFF2-40B4-BE49-F238E27FC236}">
                <a16:creationId xmlns:a16="http://schemas.microsoft.com/office/drawing/2014/main" id="{99AF3CC3-EFD1-F285-415E-735157D3B20A}"/>
              </a:ext>
            </a:extLst>
          </p:cNvPr>
          <p:cNvSpPr txBox="1"/>
          <p:nvPr/>
        </p:nvSpPr>
        <p:spPr>
          <a:xfrm>
            <a:off x="1503400" y="1040818"/>
            <a:ext cx="1105715" cy="307777"/>
          </a:xfrm>
          <a:prstGeom prst="rect">
            <a:avLst/>
          </a:prstGeom>
          <a:noFill/>
        </p:spPr>
        <p:txBody>
          <a:bodyPr wrap="square" rtlCol="0">
            <a:spAutoFit/>
          </a:bodyPr>
          <a:lstStyle/>
          <a:p>
            <a:r>
              <a:rPr lang="en-US" sz="1400" i="1" dirty="0">
                <a:latin typeface="Arial" panose="020B0604020202020204" pitchFamily="34" charset="0"/>
                <a:cs typeface="Arial" panose="020B0604020202020204" pitchFamily="34" charset="0"/>
              </a:rPr>
              <a:t>historical</a:t>
            </a:r>
          </a:p>
        </p:txBody>
      </p:sp>
      <p:sp>
        <p:nvSpPr>
          <p:cNvPr id="20" name="TextBox 19">
            <a:extLst>
              <a:ext uri="{FF2B5EF4-FFF2-40B4-BE49-F238E27FC236}">
                <a16:creationId xmlns:a16="http://schemas.microsoft.com/office/drawing/2014/main" id="{8837F62A-59FA-FB1B-B5C7-BC770157DC9A}"/>
              </a:ext>
            </a:extLst>
          </p:cNvPr>
          <p:cNvSpPr txBox="1"/>
          <p:nvPr/>
        </p:nvSpPr>
        <p:spPr>
          <a:xfrm>
            <a:off x="1503399" y="3192718"/>
            <a:ext cx="1105715" cy="307777"/>
          </a:xfrm>
          <a:prstGeom prst="rect">
            <a:avLst/>
          </a:prstGeom>
          <a:noFill/>
        </p:spPr>
        <p:txBody>
          <a:bodyPr wrap="square" rtlCol="0">
            <a:spAutoFit/>
          </a:bodyPr>
          <a:lstStyle/>
          <a:p>
            <a:r>
              <a:rPr lang="en-US" sz="1400" i="1" dirty="0">
                <a:latin typeface="Arial" panose="020B0604020202020204" pitchFamily="34" charset="0"/>
                <a:cs typeface="Arial" panose="020B0604020202020204" pitchFamily="34" charset="0"/>
              </a:rPr>
              <a:t>historical</a:t>
            </a:r>
          </a:p>
        </p:txBody>
      </p:sp>
      <p:sp>
        <p:nvSpPr>
          <p:cNvPr id="21" name="TextBox 20">
            <a:extLst>
              <a:ext uri="{FF2B5EF4-FFF2-40B4-BE49-F238E27FC236}">
                <a16:creationId xmlns:a16="http://schemas.microsoft.com/office/drawing/2014/main" id="{1118CB53-8B2D-871F-DAD9-F3F6660FEAB6}"/>
              </a:ext>
            </a:extLst>
          </p:cNvPr>
          <p:cNvSpPr txBox="1"/>
          <p:nvPr/>
        </p:nvSpPr>
        <p:spPr>
          <a:xfrm>
            <a:off x="4087546" y="1040817"/>
            <a:ext cx="1105715" cy="307777"/>
          </a:xfrm>
          <a:prstGeom prst="rect">
            <a:avLst/>
          </a:prstGeom>
          <a:noFill/>
        </p:spPr>
        <p:txBody>
          <a:bodyPr wrap="square" rtlCol="0">
            <a:spAutoFit/>
          </a:bodyPr>
          <a:lstStyle/>
          <a:p>
            <a:r>
              <a:rPr lang="en-US" sz="1400" i="1" dirty="0">
                <a:latin typeface="Arial" panose="020B0604020202020204" pitchFamily="34" charset="0"/>
                <a:cs typeface="Arial" panose="020B0604020202020204" pitchFamily="34" charset="0"/>
              </a:rPr>
              <a:t>RCP85</a:t>
            </a:r>
          </a:p>
        </p:txBody>
      </p:sp>
      <p:sp>
        <p:nvSpPr>
          <p:cNvPr id="22" name="TextBox 21">
            <a:extLst>
              <a:ext uri="{FF2B5EF4-FFF2-40B4-BE49-F238E27FC236}">
                <a16:creationId xmlns:a16="http://schemas.microsoft.com/office/drawing/2014/main" id="{CBAF8998-5540-11E0-A7B6-918C1554E640}"/>
              </a:ext>
            </a:extLst>
          </p:cNvPr>
          <p:cNvSpPr txBox="1"/>
          <p:nvPr/>
        </p:nvSpPr>
        <p:spPr>
          <a:xfrm>
            <a:off x="4087545" y="3192719"/>
            <a:ext cx="1105715" cy="307777"/>
          </a:xfrm>
          <a:prstGeom prst="rect">
            <a:avLst/>
          </a:prstGeom>
          <a:noFill/>
        </p:spPr>
        <p:txBody>
          <a:bodyPr wrap="square" rtlCol="0">
            <a:spAutoFit/>
          </a:bodyPr>
          <a:lstStyle/>
          <a:p>
            <a:r>
              <a:rPr lang="en-US" sz="1400" i="1" dirty="0">
                <a:latin typeface="Arial" panose="020B0604020202020204" pitchFamily="34" charset="0"/>
                <a:cs typeface="Arial" panose="020B0604020202020204" pitchFamily="34" charset="0"/>
              </a:rPr>
              <a:t>RCP85</a:t>
            </a:r>
          </a:p>
        </p:txBody>
      </p:sp>
    </p:spTree>
    <p:extLst>
      <p:ext uri="{BB962C8B-B14F-4D97-AF65-F5344CB8AC3E}">
        <p14:creationId xmlns:p14="http://schemas.microsoft.com/office/powerpoint/2010/main" val="20030400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98</TotalTime>
  <Words>274</Words>
  <Application>Microsoft Macintosh PowerPoint</Application>
  <PresentationFormat>Widescreen</PresentationFormat>
  <Paragraphs>16</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Helvetica</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Danso, Derrick [GE AT]</dc:creator>
  <cp:lastModifiedBy>Patricola, Christina M [GE AT]</cp:lastModifiedBy>
  <cp:revision>5</cp:revision>
  <dcterms:created xsi:type="dcterms:W3CDTF">2024-08-30T13:30:23Z</dcterms:created>
  <dcterms:modified xsi:type="dcterms:W3CDTF">2024-09-16T19:52:51Z</dcterms:modified>
</cp:coreProperties>
</file>