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B92172-EE48-866F-F00A-FDC472D4B07A}" name="Danso, Derrick [GE AT]" initials="DD" userId="S::ddanso@iastate.edu::4f5e480f-32f0-4b83-ba29-7d637d0946a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407"/>
    <p:restoredTop sz="96327"/>
  </p:normalViewPr>
  <p:slideViewPr>
    <p:cSldViewPr snapToGrid="0" snapToObjects="1">
      <p:cViewPr varScale="1">
        <p:scale>
          <a:sx n="92" d="100"/>
          <a:sy n="92" d="100"/>
        </p:scale>
        <p:origin x="2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651EC-15D1-EC70-99FF-C2F095AFCB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7C6E54-5CD3-A7C6-B8F4-8CBA7E90B5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2A9F3C-8F56-27D2-5073-9A118E987C8F}"/>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5" name="Footer Placeholder 4">
            <a:extLst>
              <a:ext uri="{FF2B5EF4-FFF2-40B4-BE49-F238E27FC236}">
                <a16:creationId xmlns:a16="http://schemas.microsoft.com/office/drawing/2014/main" id="{983EF35B-D61B-AE41-9ACE-61294F3956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1285E-DBAD-13EA-941E-052AE1B3FFE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600646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CCA0-6430-4FA7-0FC5-5B1F41A471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ED5A63-4860-7A43-3484-9CB9E4DD09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C1D2E-C48E-0760-8D5C-0C937BF69E50}"/>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5" name="Footer Placeholder 4">
            <a:extLst>
              <a:ext uri="{FF2B5EF4-FFF2-40B4-BE49-F238E27FC236}">
                <a16:creationId xmlns:a16="http://schemas.microsoft.com/office/drawing/2014/main" id="{323FC002-283E-77CC-C0E1-0BD5D3E50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659DFC-064B-35DD-D19F-D245E1D53B1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59507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111E99-6621-7567-94AF-1019FD94BF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A7AB3B-C74E-2293-DCD3-6E21210EE6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B2423-EFEB-772D-E2B5-A25F94AB08BD}"/>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5" name="Footer Placeholder 4">
            <a:extLst>
              <a:ext uri="{FF2B5EF4-FFF2-40B4-BE49-F238E27FC236}">
                <a16:creationId xmlns:a16="http://schemas.microsoft.com/office/drawing/2014/main" id="{31ECC92A-FBE8-9F38-18AC-88F44B39C4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305B31-5641-929E-785E-E77D0BA314FF}"/>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01198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1508C-3950-D0EB-DE33-05F70FBE9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D5EFC1-A1B7-5366-D2BA-5AC35A8D1D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D1A15-81D4-E927-6785-9226B6486F2C}"/>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5" name="Footer Placeholder 4">
            <a:extLst>
              <a:ext uri="{FF2B5EF4-FFF2-40B4-BE49-F238E27FC236}">
                <a16:creationId xmlns:a16="http://schemas.microsoft.com/office/drawing/2014/main" id="{CDF52ACC-A57D-1D67-BBDA-590F83EAF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F27C1-A054-C2FF-AB53-EA29CB15FAD9}"/>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3195859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0A76-1328-0DE5-436D-E47DE7965C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D462AC-A916-490A-E649-750C3FF9D1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0F4F28-449B-504C-4C7C-78BD6984FE8C}"/>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5" name="Footer Placeholder 4">
            <a:extLst>
              <a:ext uri="{FF2B5EF4-FFF2-40B4-BE49-F238E27FC236}">
                <a16:creationId xmlns:a16="http://schemas.microsoft.com/office/drawing/2014/main" id="{DD0B6CF1-BD7C-8D89-1FAB-B1BDD3F11E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EBEEE9-F88E-58B1-5959-F3DD56B1CABA}"/>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76952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547BC-5989-659E-4CAB-84F43FD8E0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2B3C2A-7D5B-09A8-EE01-C7D1974FCC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14F5D4-F01D-A0C4-9509-FD4205107A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3D74B3-A77E-56AB-B7AC-4D2E93EB008B}"/>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6" name="Footer Placeholder 5">
            <a:extLst>
              <a:ext uri="{FF2B5EF4-FFF2-40B4-BE49-F238E27FC236}">
                <a16:creationId xmlns:a16="http://schemas.microsoft.com/office/drawing/2014/main" id="{32DF952D-B73C-B0F7-AF77-50018CA529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7C4121-E207-2675-5545-6CC63EE6D8A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12299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8C8CE-C529-13CC-EB46-E716C9C3FB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80E516-607D-8515-6827-01018971D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B26F46-2095-F38A-FEDB-B92E33EDD0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7007A1-7940-88E1-241F-6509C471A5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19FD45-092E-46C3-1379-4CCE358822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330F37-B434-6B3B-25DE-49E22ADD0DCE}"/>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8" name="Footer Placeholder 7">
            <a:extLst>
              <a:ext uri="{FF2B5EF4-FFF2-40B4-BE49-F238E27FC236}">
                <a16:creationId xmlns:a16="http://schemas.microsoft.com/office/drawing/2014/main" id="{7705ECBC-8CE2-FBE2-96F9-1C18B038AD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2D00A5-AFA5-8B38-FB4F-6029A593CE5E}"/>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79314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40EAE-1379-8B59-5215-5A19D889EB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EB5387-44D9-A41C-4198-3F3833ED60AD}"/>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4" name="Footer Placeholder 3">
            <a:extLst>
              <a:ext uri="{FF2B5EF4-FFF2-40B4-BE49-F238E27FC236}">
                <a16:creationId xmlns:a16="http://schemas.microsoft.com/office/drawing/2014/main" id="{9BC0833C-2CB7-8BD6-086E-08C6808451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0DAE71-A3EE-45C3-842E-D8C04EAF6DCB}"/>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710481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2D6976-4F7E-A0A4-A9E8-E86CA60FB269}"/>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3" name="Footer Placeholder 2">
            <a:extLst>
              <a:ext uri="{FF2B5EF4-FFF2-40B4-BE49-F238E27FC236}">
                <a16:creationId xmlns:a16="http://schemas.microsoft.com/office/drawing/2014/main" id="{E7FD132B-C2E0-0017-C32E-88735470D2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79B84C-FA08-E070-412F-6C69D1DAF62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102291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20C9-A6A3-5F91-ED84-DC36D94AC9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EDFE30-FFAE-A36F-144A-207A12863C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1BB277-098E-D02C-F803-F1DB5FFE57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8065F7-34F2-4358-5365-6F1DC620AC12}"/>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6" name="Footer Placeholder 5">
            <a:extLst>
              <a:ext uri="{FF2B5EF4-FFF2-40B4-BE49-F238E27FC236}">
                <a16:creationId xmlns:a16="http://schemas.microsoft.com/office/drawing/2014/main" id="{66AC78D6-E068-B419-382C-B1F191F123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6F31ED-4C1E-28D9-E815-E1EDBB9830D5}"/>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1009745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EFA-2B74-2430-1B82-DE68E4151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532F8A-EA46-2672-F456-5F42004A6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D54BA4-E13A-4866-81DB-31BAD7D78F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C9B57-549A-5CCC-54B7-69D5D8BF1844}"/>
              </a:ext>
            </a:extLst>
          </p:cNvPr>
          <p:cNvSpPr>
            <a:spLocks noGrp="1"/>
          </p:cNvSpPr>
          <p:nvPr>
            <p:ph type="dt" sz="half" idx="10"/>
          </p:nvPr>
        </p:nvSpPr>
        <p:spPr/>
        <p:txBody>
          <a:bodyPr/>
          <a:lstStyle/>
          <a:p>
            <a:fld id="{49165588-D372-B547-8182-88407CA12FC3}" type="datetimeFigureOut">
              <a:rPr lang="en-US" smtClean="0"/>
              <a:t>2/12/24</a:t>
            </a:fld>
            <a:endParaRPr lang="en-US"/>
          </a:p>
        </p:txBody>
      </p:sp>
      <p:sp>
        <p:nvSpPr>
          <p:cNvPr id="6" name="Footer Placeholder 5">
            <a:extLst>
              <a:ext uri="{FF2B5EF4-FFF2-40B4-BE49-F238E27FC236}">
                <a16:creationId xmlns:a16="http://schemas.microsoft.com/office/drawing/2014/main" id="{291B853E-BB26-CC0B-BF05-CA83464EB0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6D0EEA-EA2A-3DD1-2729-AAA2370D3862}"/>
              </a:ext>
            </a:extLst>
          </p:cNvPr>
          <p:cNvSpPr>
            <a:spLocks noGrp="1"/>
          </p:cNvSpPr>
          <p:nvPr>
            <p:ph type="sldNum" sz="quarter" idx="12"/>
          </p:nvPr>
        </p:nvSpPr>
        <p:spPr/>
        <p:txBody>
          <a:bodyPr/>
          <a:lstStyle/>
          <a:p>
            <a:fld id="{CD703C6F-3893-A648-B3C0-60C55BCAF5BE}" type="slidenum">
              <a:rPr lang="en-US" smtClean="0"/>
              <a:t>‹#›</a:t>
            </a:fld>
            <a:endParaRPr lang="en-US"/>
          </a:p>
        </p:txBody>
      </p:sp>
    </p:spTree>
    <p:extLst>
      <p:ext uri="{BB962C8B-B14F-4D97-AF65-F5344CB8AC3E}">
        <p14:creationId xmlns:p14="http://schemas.microsoft.com/office/powerpoint/2010/main" val="26684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3C9EBA-1B4E-DAE8-AB22-092ED8412D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4AB392-57ED-11C5-4DA7-A6682618B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355E4C-ACAC-1A86-59CA-AB3B63E4D3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65588-D372-B547-8182-88407CA12FC3}" type="datetimeFigureOut">
              <a:rPr lang="en-US" smtClean="0"/>
              <a:t>2/12/24</a:t>
            </a:fld>
            <a:endParaRPr lang="en-US"/>
          </a:p>
        </p:txBody>
      </p:sp>
      <p:sp>
        <p:nvSpPr>
          <p:cNvPr id="5" name="Footer Placeholder 4">
            <a:extLst>
              <a:ext uri="{FF2B5EF4-FFF2-40B4-BE49-F238E27FC236}">
                <a16:creationId xmlns:a16="http://schemas.microsoft.com/office/drawing/2014/main" id="{0F2721CD-5312-E38E-6348-A5EE2F89BC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E8D90-A1F7-988E-3558-42BF1868B8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3C6F-3893-A648-B3C0-60C55BCAF5BE}" type="slidenum">
              <a:rPr lang="en-US" smtClean="0"/>
              <a:t>‹#›</a:t>
            </a:fld>
            <a:endParaRPr lang="en-US"/>
          </a:p>
        </p:txBody>
      </p:sp>
    </p:spTree>
    <p:extLst>
      <p:ext uri="{BB962C8B-B14F-4D97-AF65-F5344CB8AC3E}">
        <p14:creationId xmlns:p14="http://schemas.microsoft.com/office/powerpoint/2010/main" val="650297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doi.org/10.1016/j.wace.2024.10064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FD472DD6-4EAE-216B-4C43-BCC86FB1D53E}"/>
              </a:ext>
            </a:extLst>
          </p:cNvPr>
          <p:cNvPicPr>
            <a:picLocks noChangeAspect="1"/>
          </p:cNvPicPr>
          <p:nvPr/>
        </p:nvPicPr>
        <p:blipFill rotWithShape="1">
          <a:blip r:embed="rId2"/>
          <a:srcRect t="49568"/>
          <a:stretch/>
        </p:blipFill>
        <p:spPr>
          <a:xfrm>
            <a:off x="457200" y="3176459"/>
            <a:ext cx="5245976" cy="2204693"/>
          </a:xfrm>
          <a:prstGeom prst="rect">
            <a:avLst/>
          </a:prstGeom>
        </p:spPr>
      </p:pic>
      <p:sp>
        <p:nvSpPr>
          <p:cNvPr id="6" name="TextBox 5">
            <a:extLst>
              <a:ext uri="{FF2B5EF4-FFF2-40B4-BE49-F238E27FC236}">
                <a16:creationId xmlns:a16="http://schemas.microsoft.com/office/drawing/2014/main" id="{E7CAE705-0743-B4D6-64D0-98D0D6192229}"/>
              </a:ext>
            </a:extLst>
          </p:cNvPr>
          <p:cNvSpPr txBox="1"/>
          <p:nvPr/>
        </p:nvSpPr>
        <p:spPr>
          <a:xfrm>
            <a:off x="249402" y="178949"/>
            <a:ext cx="11753636" cy="446276"/>
          </a:xfrm>
          <a:prstGeom prst="rect">
            <a:avLst/>
          </a:prstGeom>
          <a:noFill/>
        </p:spPr>
        <p:txBody>
          <a:bodyPr wrap="square">
            <a:spAutoFit/>
          </a:bodyPr>
          <a:lstStyle/>
          <a:p>
            <a:pPr algn="ctr"/>
            <a:r>
              <a:rPr lang="en-US" sz="2300" b="1" dirty="0">
                <a:latin typeface="Arial" panose="020B0604020202020204" pitchFamily="34" charset="0"/>
                <a:cs typeface="Arial" panose="020B0604020202020204" pitchFamily="34" charset="0"/>
              </a:rPr>
              <a:t>Air-sea coupling influence on projected changes in major Atlantic hurricane events</a:t>
            </a:r>
            <a:endParaRPr lang="en-US" sz="2300" b="1" dirty="0">
              <a:solidFill>
                <a:srgbClr val="000000"/>
              </a:solidFill>
              <a:effectLst/>
              <a:latin typeface="Arial" panose="020B0604020202020204" pitchFamily="34" charset="0"/>
              <a:cs typeface="Arial" panose="020B0604020202020204" pitchFamily="34" charset="0"/>
            </a:endParaRPr>
          </a:p>
        </p:txBody>
      </p:sp>
      <p:pic>
        <p:nvPicPr>
          <p:cNvPr id="7" name="Picture 9" descr="horizontal-logo-green-text.jpg">
            <a:extLst>
              <a:ext uri="{FF2B5EF4-FFF2-40B4-BE49-F238E27FC236}">
                <a16:creationId xmlns:a16="http://schemas.microsoft.com/office/drawing/2014/main" id="{0E465349-7951-22ED-360F-392AA4966B13}"/>
              </a:ext>
            </a:extLst>
          </p:cNvPr>
          <p:cNvPicPr>
            <a:picLocks noChangeAspect="1"/>
          </p:cNvPicPr>
          <p:nvPr/>
        </p:nvPicPr>
        <p:blipFill>
          <a:blip r:embed="rId3" cstate="print"/>
          <a:srcRect/>
          <a:stretch>
            <a:fillRect/>
          </a:stretch>
        </p:blipFill>
        <p:spPr bwMode="auto">
          <a:xfrm>
            <a:off x="94386" y="6364156"/>
            <a:ext cx="2460674" cy="411480"/>
          </a:xfrm>
          <a:prstGeom prst="rect">
            <a:avLst/>
          </a:prstGeom>
          <a:noFill/>
          <a:ln w="9525">
            <a:noFill/>
            <a:miter lim="800000"/>
            <a:headEnd/>
            <a:tailEnd/>
          </a:ln>
        </p:spPr>
      </p:pic>
      <p:sp>
        <p:nvSpPr>
          <p:cNvPr id="8" name="TextBox 7">
            <a:extLst>
              <a:ext uri="{FF2B5EF4-FFF2-40B4-BE49-F238E27FC236}">
                <a16:creationId xmlns:a16="http://schemas.microsoft.com/office/drawing/2014/main" id="{6E9FF687-EDCC-6D26-DFC4-863AE8154A6F}"/>
              </a:ext>
            </a:extLst>
          </p:cNvPr>
          <p:cNvSpPr txBox="1"/>
          <p:nvPr/>
        </p:nvSpPr>
        <p:spPr>
          <a:xfrm>
            <a:off x="6430297" y="970339"/>
            <a:ext cx="5583720" cy="5109091"/>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Objective</a:t>
            </a:r>
            <a:endParaRPr lang="en-US" sz="1600" dirty="0">
              <a:latin typeface="Helvetica" pitchFamily="2" charset="0"/>
            </a:endParaRPr>
          </a:p>
          <a:p>
            <a:r>
              <a:rPr lang="en-US" sz="1600" dirty="0">
                <a:effectLst/>
                <a:latin typeface="Helvetica" pitchFamily="2" charset="0"/>
              </a:rPr>
              <a:t>Tropical cyclone (TC)-ocean coupling is necessary to represent the processes important for TC intensity.  However, typical biases in global coupled models can cause substantial errors in simu</a:t>
            </a:r>
            <a:r>
              <a:rPr lang="en-US" sz="1600" dirty="0">
                <a:latin typeface="Helvetica" pitchFamily="2" charset="0"/>
              </a:rPr>
              <a:t>lated TC activity. </a:t>
            </a:r>
            <a:r>
              <a:rPr lang="en-US" sz="1600" dirty="0">
                <a:effectLst/>
                <a:latin typeface="Helvetica" pitchFamily="2" charset="0"/>
              </a:rPr>
              <a:t>We investigated how the treatment of the ocean (coupled or prescribed sea-surface temperatures) influences future projections of Atlanti</a:t>
            </a:r>
            <a:r>
              <a:rPr lang="en-US" sz="1600" dirty="0">
                <a:latin typeface="Helvetica" pitchFamily="2" charset="0"/>
              </a:rPr>
              <a:t>c TCs using regional model simulations</a:t>
            </a:r>
            <a:r>
              <a:rPr lang="en-US" sz="1600" dirty="0">
                <a:effectLst/>
                <a:latin typeface="Helvetica" pitchFamily="2" charset="0"/>
              </a:rPr>
              <a: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Approach</a:t>
            </a:r>
          </a:p>
          <a:p>
            <a:r>
              <a:rPr lang="en-US" sz="1600" dirty="0">
                <a:latin typeface="Arial" panose="020B0604020202020204" pitchFamily="34" charset="0"/>
                <a:cs typeface="Arial" panose="020B0604020202020204" pitchFamily="34" charset="0"/>
              </a:rPr>
              <a:t>We performed ensembles of atmosphere-only and atmosphere-ocean simulations of five historically-impactful Atlantic hurricane events in historical and future climates.</a:t>
            </a:r>
          </a:p>
          <a:p>
            <a:endParaRPr lang="en-US" sz="1400"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Impact</a:t>
            </a:r>
          </a:p>
          <a:p>
            <a:r>
              <a:rPr lang="en-US" sz="1600" dirty="0">
                <a:latin typeface="Arial" panose="020B0604020202020204" pitchFamily="34" charset="0"/>
                <a:cs typeface="Arial" panose="020B0604020202020204" pitchFamily="34" charset="0"/>
              </a:rPr>
              <a:t>We found that regardless of the treatment of the ocean, TC intensity, precipitation, and size are projected to increase in the future. Projections of future TC precipitation increases are weaker in the coupled simulations than the atmosphere-only simulations by 3-59%.</a:t>
            </a:r>
            <a:endParaRPr lang="en-US" sz="1600" dirty="0">
              <a:effectLst/>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29112D1F-AC26-84B6-79CD-51CA2DC442EF}"/>
              </a:ext>
            </a:extLst>
          </p:cNvPr>
          <p:cNvSpPr txBox="1"/>
          <p:nvPr/>
        </p:nvSpPr>
        <p:spPr>
          <a:xfrm>
            <a:off x="2766449" y="6301698"/>
            <a:ext cx="9348061" cy="523220"/>
          </a:xfrm>
          <a:prstGeom prst="rect">
            <a:avLst/>
          </a:prstGeom>
          <a:noFill/>
        </p:spPr>
        <p:txBody>
          <a:bodyPr wrap="square">
            <a:spAutoFit/>
          </a:bodyPr>
          <a:lstStyle/>
          <a:p>
            <a:r>
              <a:rPr lang="en-US" sz="1400" dirty="0">
                <a:latin typeface="Times New Roman" panose="02020603050405020304" pitchFamily="18" charset="0"/>
                <a:cs typeface="Times New Roman" panose="02020603050405020304" pitchFamily="18" charset="0"/>
              </a:rPr>
              <a:t>Danso, D. K., Patricola, C. M., Kurian, J., Chang, P., Klotzbach, P., &amp; Lin, I.-I. (2024). Air-sea coupling influence on projected changes in major Atlantic hurricane events. </a:t>
            </a:r>
            <a:r>
              <a:rPr lang="en-US" sz="1400" i="1" dirty="0">
                <a:latin typeface="Times New Roman" panose="02020603050405020304" pitchFamily="18" charset="0"/>
                <a:cs typeface="Times New Roman" panose="02020603050405020304" pitchFamily="18" charset="0"/>
              </a:rPr>
              <a:t>Weather and Climate Extremes</a:t>
            </a:r>
            <a:r>
              <a:rPr lang="en-US" sz="1400" dirty="0">
                <a:latin typeface="Times New Roman" panose="02020603050405020304" pitchFamily="18" charset="0"/>
                <a:cs typeface="Times New Roman" panose="02020603050405020304" pitchFamily="18" charset="0"/>
              </a:rPr>
              <a:t>, </a:t>
            </a:r>
            <a:r>
              <a:rPr lang="en-US" sz="1400" i="1" dirty="0">
                <a:latin typeface="Times New Roman" panose="02020603050405020304" pitchFamily="18" charset="0"/>
                <a:cs typeface="Times New Roman" panose="02020603050405020304" pitchFamily="18" charset="0"/>
              </a:rPr>
              <a:t>43</a:t>
            </a:r>
            <a:r>
              <a:rPr lang="en-US" sz="1400" dirty="0">
                <a:latin typeface="Times New Roman" panose="02020603050405020304" pitchFamily="18" charset="0"/>
                <a:cs typeface="Times New Roman" panose="02020603050405020304" pitchFamily="18" charset="0"/>
              </a:rPr>
              <a:t>, 100649. </a:t>
            </a:r>
            <a:r>
              <a:rPr lang="en-US" sz="1200" dirty="0">
                <a:solidFill>
                  <a:srgbClr val="0432FF"/>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https://doi.org/10.1016/j.wace.2024.100649</a:t>
            </a:r>
            <a:r>
              <a:rPr lang="en-US" sz="1200" dirty="0">
                <a:solidFill>
                  <a:srgbClr val="0432FF"/>
                </a:solidFill>
                <a:latin typeface="Times New Roman" panose="02020603050405020304" pitchFamily="18" charset="0"/>
                <a:cs typeface="Times New Roman" panose="02020603050405020304" pitchFamily="18" charset="0"/>
              </a:rPr>
              <a:t> </a:t>
            </a:r>
            <a:endParaRPr lang="en-US" sz="1200" dirty="0">
              <a:solidFill>
                <a:srgbClr val="0432FF"/>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FFCB266E-27AE-B6D8-5E09-F73D2654058A}"/>
              </a:ext>
            </a:extLst>
          </p:cNvPr>
          <p:cNvSpPr txBox="1"/>
          <p:nvPr/>
        </p:nvSpPr>
        <p:spPr>
          <a:xfrm>
            <a:off x="73651" y="5376772"/>
            <a:ext cx="6091620" cy="923330"/>
          </a:xfrm>
          <a:prstGeom prst="rect">
            <a:avLst/>
          </a:prstGeom>
          <a:noFill/>
        </p:spPr>
        <p:txBody>
          <a:bodyPr wrap="square">
            <a:spAutoFit/>
          </a:bodyPr>
          <a:lstStyle/>
          <a:p>
            <a:pPr algn="just"/>
            <a:r>
              <a:rPr lang="en-US" sz="1350" dirty="0">
                <a:latin typeface="Arial" panose="020B0604020202020204" pitchFamily="34" charset="0"/>
                <a:cs typeface="Arial" panose="020B0604020202020204" pitchFamily="34" charset="0"/>
              </a:rPr>
              <a:t>Ensemble m</a:t>
            </a:r>
            <a:r>
              <a:rPr lang="en-US" sz="1350" dirty="0">
                <a:effectLst/>
                <a:latin typeface="Arial" panose="020B0604020202020204" pitchFamily="34" charset="0"/>
                <a:cs typeface="Arial" panose="020B0604020202020204" pitchFamily="34" charset="0"/>
              </a:rPr>
              <a:t>ea</a:t>
            </a:r>
            <a:r>
              <a:rPr lang="en-US" sz="1350" dirty="0">
                <a:latin typeface="Arial" panose="020B0604020202020204" pitchFamily="34" charset="0"/>
                <a:cs typeface="Arial" panose="020B0604020202020204" pitchFamily="34" charset="0"/>
              </a:rPr>
              <a:t>n precipitation (mm/</a:t>
            </a:r>
            <a:r>
              <a:rPr lang="en-US" sz="1350" dirty="0" err="1">
                <a:latin typeface="Arial" panose="020B0604020202020204" pitchFamily="34" charset="0"/>
                <a:cs typeface="Arial" panose="020B0604020202020204" pitchFamily="34" charset="0"/>
              </a:rPr>
              <a:t>hr</a:t>
            </a:r>
            <a:r>
              <a:rPr lang="en-US" sz="1350" dirty="0">
                <a:latin typeface="Arial" panose="020B0604020202020204" pitchFamily="34" charset="0"/>
                <a:cs typeface="Arial" panose="020B0604020202020204" pitchFamily="34" charset="0"/>
              </a:rPr>
              <a:t>) from Hurricane Irma composited within a 500km radius around the TC center over the TC lifetime. (top) atmosphere-only and (bottom) atmosphere-ocean simulations for the (left) historical and (right) future climates. The red contour denotes the 18 m/s 10-m wind speed.</a:t>
            </a:r>
            <a:endParaRPr lang="en-US" sz="1350" dirty="0">
              <a:effectLs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6F1AF5C-0CCF-8DB3-3458-748B228F987B}"/>
              </a:ext>
            </a:extLst>
          </p:cNvPr>
          <p:cNvSpPr txBox="1"/>
          <p:nvPr/>
        </p:nvSpPr>
        <p:spPr>
          <a:xfrm>
            <a:off x="12008224" y="5177118"/>
            <a:ext cx="184731" cy="369332"/>
          </a:xfrm>
          <a:prstGeom prst="rect">
            <a:avLst/>
          </a:prstGeom>
          <a:noFill/>
        </p:spPr>
        <p:txBody>
          <a:bodyPr wrap="none" rtlCol="0">
            <a:spAutoFit/>
          </a:bodyPr>
          <a:lstStyle/>
          <a:p>
            <a:endParaRPr lang="en-US" dirty="0"/>
          </a:p>
        </p:txBody>
      </p:sp>
      <p:pic>
        <p:nvPicPr>
          <p:cNvPr id="3" name="Picture 2">
            <a:extLst>
              <a:ext uri="{FF2B5EF4-FFF2-40B4-BE49-F238E27FC236}">
                <a16:creationId xmlns:a16="http://schemas.microsoft.com/office/drawing/2014/main" id="{94C2630F-F498-9C46-6E70-ADDB775E5BBC}"/>
              </a:ext>
            </a:extLst>
          </p:cNvPr>
          <p:cNvPicPr>
            <a:picLocks noChangeAspect="1"/>
          </p:cNvPicPr>
          <p:nvPr/>
        </p:nvPicPr>
        <p:blipFill rotWithShape="1">
          <a:blip r:embed="rId2"/>
          <a:srcRect b="50976"/>
          <a:stretch/>
        </p:blipFill>
        <p:spPr>
          <a:xfrm>
            <a:off x="457200" y="884745"/>
            <a:ext cx="5245976" cy="2143143"/>
          </a:xfrm>
          <a:prstGeom prst="rect">
            <a:avLst/>
          </a:prstGeom>
        </p:spPr>
      </p:pic>
      <p:sp>
        <p:nvSpPr>
          <p:cNvPr id="5" name="TextBox 4">
            <a:extLst>
              <a:ext uri="{FF2B5EF4-FFF2-40B4-BE49-F238E27FC236}">
                <a16:creationId xmlns:a16="http://schemas.microsoft.com/office/drawing/2014/main" id="{C017CA9F-F626-7C11-8D06-1C96A64B818C}"/>
              </a:ext>
            </a:extLst>
          </p:cNvPr>
          <p:cNvSpPr txBox="1"/>
          <p:nvPr/>
        </p:nvSpPr>
        <p:spPr>
          <a:xfrm>
            <a:off x="898768" y="754227"/>
            <a:ext cx="1582495" cy="338554"/>
          </a:xfrm>
          <a:prstGeom prst="rect">
            <a:avLst/>
          </a:prstGeom>
          <a:solidFill>
            <a:schemeClr val="bg1"/>
          </a:solidFill>
        </p:spPr>
        <p:txBody>
          <a:bodyPr wrap="square" lIns="0" tIns="0" rIns="0" bIns="0">
            <a:spAutoFit/>
          </a:bodyPr>
          <a:lstStyle/>
          <a:p>
            <a:pPr algn="ctr"/>
            <a:r>
              <a:rPr lang="en-US" sz="1100" b="1" dirty="0">
                <a:latin typeface="Arial" panose="020B0604020202020204" pitchFamily="34" charset="0"/>
                <a:cs typeface="Arial" panose="020B0604020202020204" pitchFamily="34" charset="0"/>
              </a:rPr>
              <a:t>atmosphere-only</a:t>
            </a:r>
          </a:p>
          <a:p>
            <a:pPr algn="ctr"/>
            <a:r>
              <a:rPr lang="en-US" sz="1100" b="1" dirty="0">
                <a:latin typeface="Arial" panose="020B0604020202020204" pitchFamily="34" charset="0"/>
                <a:cs typeface="Arial" panose="020B0604020202020204" pitchFamily="34" charset="0"/>
              </a:rPr>
              <a:t>historical</a:t>
            </a:r>
          </a:p>
        </p:txBody>
      </p:sp>
      <p:sp>
        <p:nvSpPr>
          <p:cNvPr id="9" name="TextBox 8">
            <a:extLst>
              <a:ext uri="{FF2B5EF4-FFF2-40B4-BE49-F238E27FC236}">
                <a16:creationId xmlns:a16="http://schemas.microsoft.com/office/drawing/2014/main" id="{BCC03343-B7F8-825B-7378-141A5A4DCE58}"/>
              </a:ext>
            </a:extLst>
          </p:cNvPr>
          <p:cNvSpPr txBox="1"/>
          <p:nvPr/>
        </p:nvSpPr>
        <p:spPr>
          <a:xfrm>
            <a:off x="3534797" y="725313"/>
            <a:ext cx="1568894" cy="369332"/>
          </a:xfrm>
          <a:prstGeom prst="rect">
            <a:avLst/>
          </a:prstGeom>
          <a:solidFill>
            <a:schemeClr val="bg1"/>
          </a:solidFill>
        </p:spPr>
        <p:txBody>
          <a:bodyPr wrap="square" lIns="0" tIns="0" rIns="0" bIns="0">
            <a:spAutoFit/>
          </a:bodyPr>
          <a:lstStyle/>
          <a:p>
            <a:pPr algn="ctr"/>
            <a:r>
              <a:rPr lang="en-US" sz="1200" b="1" dirty="0">
                <a:latin typeface="Arial" panose="020B0604020202020204" pitchFamily="34" charset="0"/>
                <a:cs typeface="Arial" panose="020B0604020202020204" pitchFamily="34" charset="0"/>
              </a:rPr>
              <a:t>atmosphere-only </a:t>
            </a:r>
          </a:p>
          <a:p>
            <a:pPr algn="ctr"/>
            <a:r>
              <a:rPr lang="en-US" sz="1200" b="1" dirty="0">
                <a:latin typeface="Arial" panose="020B0604020202020204" pitchFamily="34" charset="0"/>
                <a:cs typeface="Arial" panose="020B0604020202020204" pitchFamily="34" charset="0"/>
              </a:rPr>
              <a:t>future</a:t>
            </a:r>
          </a:p>
        </p:txBody>
      </p:sp>
      <p:sp>
        <p:nvSpPr>
          <p:cNvPr id="12" name="TextBox 11">
            <a:extLst>
              <a:ext uri="{FF2B5EF4-FFF2-40B4-BE49-F238E27FC236}">
                <a16:creationId xmlns:a16="http://schemas.microsoft.com/office/drawing/2014/main" id="{4AB4B10F-1405-B360-2405-1B95193D78F1}"/>
              </a:ext>
            </a:extLst>
          </p:cNvPr>
          <p:cNvSpPr txBox="1"/>
          <p:nvPr/>
        </p:nvSpPr>
        <p:spPr>
          <a:xfrm>
            <a:off x="917132" y="3041370"/>
            <a:ext cx="1559369" cy="369332"/>
          </a:xfrm>
          <a:prstGeom prst="rect">
            <a:avLst/>
          </a:prstGeom>
          <a:solidFill>
            <a:schemeClr val="bg1"/>
          </a:solidFill>
        </p:spPr>
        <p:txBody>
          <a:bodyPr wrap="square" lIns="0" tIns="0" rIns="0" bIns="0">
            <a:spAutoFit/>
          </a:bodyPr>
          <a:lstStyle/>
          <a:p>
            <a:pPr algn="ctr"/>
            <a:r>
              <a:rPr lang="en-US" sz="1200" b="1" dirty="0">
                <a:latin typeface="Arial" panose="020B0604020202020204" pitchFamily="34" charset="0"/>
                <a:cs typeface="Arial" panose="020B0604020202020204" pitchFamily="34" charset="0"/>
              </a:rPr>
              <a:t>atmosphere-ocean </a:t>
            </a:r>
          </a:p>
          <a:p>
            <a:pPr algn="ctr"/>
            <a:r>
              <a:rPr lang="en-US" sz="1200" b="1" dirty="0">
                <a:latin typeface="Arial" panose="020B0604020202020204" pitchFamily="34" charset="0"/>
                <a:cs typeface="Arial" panose="020B0604020202020204" pitchFamily="34" charset="0"/>
              </a:rPr>
              <a:t>historical</a:t>
            </a:r>
          </a:p>
        </p:txBody>
      </p:sp>
      <p:sp>
        <p:nvSpPr>
          <p:cNvPr id="13" name="TextBox 12">
            <a:extLst>
              <a:ext uri="{FF2B5EF4-FFF2-40B4-BE49-F238E27FC236}">
                <a16:creationId xmlns:a16="http://schemas.microsoft.com/office/drawing/2014/main" id="{676C9A34-0CE4-710C-2BC1-14B2B0E885BE}"/>
              </a:ext>
            </a:extLst>
          </p:cNvPr>
          <p:cNvSpPr txBox="1"/>
          <p:nvPr/>
        </p:nvSpPr>
        <p:spPr>
          <a:xfrm>
            <a:off x="3539805" y="3038319"/>
            <a:ext cx="1559369" cy="369332"/>
          </a:xfrm>
          <a:prstGeom prst="rect">
            <a:avLst/>
          </a:prstGeom>
          <a:solidFill>
            <a:schemeClr val="bg1"/>
          </a:solidFill>
        </p:spPr>
        <p:txBody>
          <a:bodyPr wrap="square" lIns="0" tIns="0" rIns="0" bIns="0">
            <a:spAutoFit/>
          </a:bodyPr>
          <a:lstStyle/>
          <a:p>
            <a:pPr algn="ctr"/>
            <a:r>
              <a:rPr lang="en-US" sz="1200" b="1" dirty="0">
                <a:latin typeface="Arial" panose="020B0604020202020204" pitchFamily="34" charset="0"/>
                <a:cs typeface="Arial" panose="020B0604020202020204" pitchFamily="34" charset="0"/>
              </a:rPr>
              <a:t>atmosphere-ocean </a:t>
            </a:r>
          </a:p>
          <a:p>
            <a:pPr algn="ctr"/>
            <a:r>
              <a:rPr lang="en-US" sz="1200" b="1" dirty="0">
                <a:latin typeface="Arial" panose="020B0604020202020204" pitchFamily="34" charset="0"/>
                <a:cs typeface="Arial" panose="020B0604020202020204" pitchFamily="34" charset="0"/>
              </a:rPr>
              <a:t>future</a:t>
            </a:r>
          </a:p>
        </p:txBody>
      </p:sp>
    </p:spTree>
    <p:extLst>
      <p:ext uri="{BB962C8B-B14F-4D97-AF65-F5344CB8AC3E}">
        <p14:creationId xmlns:p14="http://schemas.microsoft.com/office/powerpoint/2010/main" val="2210327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277</Words>
  <Application>Microsoft Macintosh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Patricola, Christina M [GE AT]</dc:creator>
  <cp:lastModifiedBy>Patricola, Christina M [GE AT]</cp:lastModifiedBy>
  <cp:revision>43</cp:revision>
  <dcterms:created xsi:type="dcterms:W3CDTF">2022-06-23T19:34:51Z</dcterms:created>
  <dcterms:modified xsi:type="dcterms:W3CDTF">2024-02-13T01:07:43Z</dcterms:modified>
</cp:coreProperties>
</file>