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407"/>
    <p:restoredTop sz="96327"/>
  </p:normalViewPr>
  <p:slideViewPr>
    <p:cSldViewPr snapToGrid="0" snapToObjects="1">
      <p:cViewPr varScale="1">
        <p:scale>
          <a:sx n="119" d="100"/>
          <a:sy n="119" d="100"/>
        </p:scale>
        <p:origin x="11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651EC-15D1-EC70-99FF-C2F095AFCB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7C6E54-5CD3-A7C6-B8F4-8CBA7E90B5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2A9F3C-8F56-27D2-5073-9A118E987C8F}"/>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5" name="Footer Placeholder 4">
            <a:extLst>
              <a:ext uri="{FF2B5EF4-FFF2-40B4-BE49-F238E27FC236}">
                <a16:creationId xmlns:a16="http://schemas.microsoft.com/office/drawing/2014/main" id="{983EF35B-D61B-AE41-9ACE-61294F3956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81285E-DBAD-13EA-941E-052AE1B3FFE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600646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CCA0-6430-4FA7-0FC5-5B1F41A471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ED5A63-4860-7A43-3484-9CB9E4DD09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C1D2E-C48E-0760-8D5C-0C937BF69E50}"/>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5" name="Footer Placeholder 4">
            <a:extLst>
              <a:ext uri="{FF2B5EF4-FFF2-40B4-BE49-F238E27FC236}">
                <a16:creationId xmlns:a16="http://schemas.microsoft.com/office/drawing/2014/main" id="{323FC002-283E-77CC-C0E1-0BD5D3E50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659DFC-064B-35DD-D19F-D245E1D53B1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595077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111E99-6621-7567-94AF-1019FD94BF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A7AB3B-C74E-2293-DCD3-6E21210EE6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B2423-EFEB-772D-E2B5-A25F94AB08BD}"/>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5" name="Footer Placeholder 4">
            <a:extLst>
              <a:ext uri="{FF2B5EF4-FFF2-40B4-BE49-F238E27FC236}">
                <a16:creationId xmlns:a16="http://schemas.microsoft.com/office/drawing/2014/main" id="{31ECC92A-FBE8-9F38-18AC-88F44B39C4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305B31-5641-929E-785E-E77D0BA314F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01198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1508C-3950-D0EB-DE33-05F70FBE97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D5EFC1-A1B7-5366-D2BA-5AC35A8D1D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D1A15-81D4-E927-6785-9226B6486F2C}"/>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5" name="Footer Placeholder 4">
            <a:extLst>
              <a:ext uri="{FF2B5EF4-FFF2-40B4-BE49-F238E27FC236}">
                <a16:creationId xmlns:a16="http://schemas.microsoft.com/office/drawing/2014/main" id="{CDF52ACC-A57D-1D67-BBDA-590F83EAF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AF27C1-A054-C2FF-AB53-EA29CB15FAD9}"/>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19585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0A76-1328-0DE5-436D-E47DE7965C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D462AC-A916-490A-E649-750C3FF9D1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0F4F28-449B-504C-4C7C-78BD6984FE8C}"/>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5" name="Footer Placeholder 4">
            <a:extLst>
              <a:ext uri="{FF2B5EF4-FFF2-40B4-BE49-F238E27FC236}">
                <a16:creationId xmlns:a16="http://schemas.microsoft.com/office/drawing/2014/main" id="{DD0B6CF1-BD7C-8D89-1FAB-B1BDD3F11E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EBEEE9-F88E-58B1-5959-F3DD56B1CABA}"/>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769528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547BC-5989-659E-4CAB-84F43FD8E0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2B3C2A-7D5B-09A8-EE01-C7D1974FCC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14F5D4-F01D-A0C4-9509-FD4205107A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3D74B3-A77E-56AB-B7AC-4D2E93EB008B}"/>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6" name="Footer Placeholder 5">
            <a:extLst>
              <a:ext uri="{FF2B5EF4-FFF2-40B4-BE49-F238E27FC236}">
                <a16:creationId xmlns:a16="http://schemas.microsoft.com/office/drawing/2014/main" id="{32DF952D-B73C-B0F7-AF77-50018CA52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7C4121-E207-2675-5545-6CC63EE6D8A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12299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8C8CE-C529-13CC-EB46-E716C9C3FB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80E516-607D-8515-6827-01018971D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B26F46-2095-F38A-FEDB-B92E33EDD0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7007A1-7940-88E1-241F-6509C471A5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19FD45-092E-46C3-1379-4CCE358822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330F37-B434-6B3B-25DE-49E22ADD0DCE}"/>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8" name="Footer Placeholder 7">
            <a:extLst>
              <a:ext uri="{FF2B5EF4-FFF2-40B4-BE49-F238E27FC236}">
                <a16:creationId xmlns:a16="http://schemas.microsoft.com/office/drawing/2014/main" id="{7705ECBC-8CE2-FBE2-96F9-1C18B038AD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2D00A5-AFA5-8B38-FB4F-6029A593CE5E}"/>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79314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40EAE-1379-8B59-5215-5A19D889EB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EB5387-44D9-A41C-4198-3F3833ED60AD}"/>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4" name="Footer Placeholder 3">
            <a:extLst>
              <a:ext uri="{FF2B5EF4-FFF2-40B4-BE49-F238E27FC236}">
                <a16:creationId xmlns:a16="http://schemas.microsoft.com/office/drawing/2014/main" id="{9BC0833C-2CB7-8BD6-086E-08C6808451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0DAE71-A3EE-45C3-842E-D8C04EAF6DCB}"/>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710481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2D6976-4F7E-A0A4-A9E8-E86CA60FB269}"/>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3" name="Footer Placeholder 2">
            <a:extLst>
              <a:ext uri="{FF2B5EF4-FFF2-40B4-BE49-F238E27FC236}">
                <a16:creationId xmlns:a16="http://schemas.microsoft.com/office/drawing/2014/main" id="{E7FD132B-C2E0-0017-C32E-88735470D2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79B84C-FA08-E070-412F-6C69D1DAF62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102291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20C9-A6A3-5F91-ED84-DC36D94AC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EDFE30-FFAE-A36F-144A-207A12863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1BB277-098E-D02C-F803-F1DB5FFE57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8065F7-34F2-4358-5365-6F1DC620AC12}"/>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6" name="Footer Placeholder 5">
            <a:extLst>
              <a:ext uri="{FF2B5EF4-FFF2-40B4-BE49-F238E27FC236}">
                <a16:creationId xmlns:a16="http://schemas.microsoft.com/office/drawing/2014/main" id="{66AC78D6-E068-B419-382C-B1F191F123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6F31ED-4C1E-28D9-E815-E1EDBB9830D5}"/>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009745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EFA-2B74-2430-1B82-DE68E4151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532F8A-EA46-2672-F456-5F42004A6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D54BA4-E13A-4866-81DB-31BAD7D78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C9B57-549A-5CCC-54B7-69D5D8BF1844}"/>
              </a:ext>
            </a:extLst>
          </p:cNvPr>
          <p:cNvSpPr>
            <a:spLocks noGrp="1"/>
          </p:cNvSpPr>
          <p:nvPr>
            <p:ph type="dt" sz="half" idx="10"/>
          </p:nvPr>
        </p:nvSpPr>
        <p:spPr/>
        <p:txBody>
          <a:bodyPr/>
          <a:lstStyle/>
          <a:p>
            <a:fld id="{49165588-D372-B547-8182-88407CA12FC3}" type="datetimeFigureOut">
              <a:rPr lang="en-US" smtClean="0"/>
              <a:t>11/9/22</a:t>
            </a:fld>
            <a:endParaRPr lang="en-US"/>
          </a:p>
        </p:txBody>
      </p:sp>
      <p:sp>
        <p:nvSpPr>
          <p:cNvPr id="6" name="Footer Placeholder 5">
            <a:extLst>
              <a:ext uri="{FF2B5EF4-FFF2-40B4-BE49-F238E27FC236}">
                <a16:creationId xmlns:a16="http://schemas.microsoft.com/office/drawing/2014/main" id="{291B853E-BB26-CC0B-BF05-CA83464EB0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6D0EEA-EA2A-3DD1-2729-AAA2370D386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6684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3C9EBA-1B4E-DAE8-AB22-092ED8412D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4AB392-57ED-11C5-4DA7-A6682618B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355E4C-ACAC-1A86-59CA-AB3B63E4D3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65588-D372-B547-8182-88407CA12FC3}" type="datetimeFigureOut">
              <a:rPr lang="en-US" smtClean="0"/>
              <a:t>11/9/22</a:t>
            </a:fld>
            <a:endParaRPr lang="en-US"/>
          </a:p>
        </p:txBody>
      </p:sp>
      <p:sp>
        <p:nvSpPr>
          <p:cNvPr id="5" name="Footer Placeholder 4">
            <a:extLst>
              <a:ext uri="{FF2B5EF4-FFF2-40B4-BE49-F238E27FC236}">
                <a16:creationId xmlns:a16="http://schemas.microsoft.com/office/drawing/2014/main" id="{0F2721CD-5312-E38E-6348-A5EE2F89BC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E8D90-A1F7-988E-3558-42BF1868B8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3C6F-3893-A648-B3C0-60C55BCAF5BE}" type="slidenum">
              <a:rPr lang="en-US" smtClean="0"/>
              <a:t>‹#›</a:t>
            </a:fld>
            <a:endParaRPr lang="en-US"/>
          </a:p>
        </p:txBody>
      </p:sp>
    </p:spTree>
    <p:extLst>
      <p:ext uri="{BB962C8B-B14F-4D97-AF65-F5344CB8AC3E}">
        <p14:creationId xmlns:p14="http://schemas.microsoft.com/office/powerpoint/2010/main" val="650297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2GL100590"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7CAE705-0743-B4D6-64D0-98D0D6192229}"/>
              </a:ext>
            </a:extLst>
          </p:cNvPr>
          <p:cNvSpPr txBox="1"/>
          <p:nvPr/>
        </p:nvSpPr>
        <p:spPr>
          <a:xfrm>
            <a:off x="526319" y="129269"/>
            <a:ext cx="11139362" cy="830997"/>
          </a:xfrm>
          <a:prstGeom prst="rect">
            <a:avLst/>
          </a:prstGeom>
          <a:noFill/>
        </p:spPr>
        <p:txBody>
          <a:bodyPr wrap="square">
            <a:spAutoFit/>
          </a:bodyPr>
          <a:lstStyle/>
          <a:p>
            <a:pPr algn="ctr"/>
            <a:r>
              <a:rPr lang="en-US" sz="2400" b="1" dirty="0">
                <a:effectLst/>
                <a:latin typeface="Arial" panose="020B0604020202020204" pitchFamily="34" charset="0"/>
                <a:cs typeface="Arial" panose="020B0604020202020204" pitchFamily="34" charset="0"/>
              </a:rPr>
              <a:t>Influence of African Easterly Wave Suppression on Atlantic Tropical Cyclone Activity in a Convection-Permitting Model</a:t>
            </a:r>
          </a:p>
        </p:txBody>
      </p:sp>
      <p:pic>
        <p:nvPicPr>
          <p:cNvPr id="7" name="Picture 9" descr="horizontal-logo-green-text.jpg">
            <a:extLst>
              <a:ext uri="{FF2B5EF4-FFF2-40B4-BE49-F238E27FC236}">
                <a16:creationId xmlns:a16="http://schemas.microsoft.com/office/drawing/2014/main" id="{0E465349-7951-22ED-360F-392AA4966B13}"/>
              </a:ext>
            </a:extLst>
          </p:cNvPr>
          <p:cNvPicPr>
            <a:picLocks noChangeAspect="1"/>
          </p:cNvPicPr>
          <p:nvPr/>
        </p:nvPicPr>
        <p:blipFill>
          <a:blip r:embed="rId2" cstate="print"/>
          <a:srcRect/>
          <a:stretch>
            <a:fillRect/>
          </a:stretch>
        </p:blipFill>
        <p:spPr bwMode="auto">
          <a:xfrm>
            <a:off x="162284" y="6239436"/>
            <a:ext cx="2610319" cy="436504"/>
          </a:xfrm>
          <a:prstGeom prst="rect">
            <a:avLst/>
          </a:prstGeom>
          <a:noFill/>
          <a:ln w="9525">
            <a:noFill/>
            <a:miter lim="800000"/>
            <a:headEnd/>
            <a:tailEnd/>
          </a:ln>
        </p:spPr>
      </p:pic>
      <p:sp>
        <p:nvSpPr>
          <p:cNvPr id="8" name="TextBox 7">
            <a:extLst>
              <a:ext uri="{FF2B5EF4-FFF2-40B4-BE49-F238E27FC236}">
                <a16:creationId xmlns:a16="http://schemas.microsoft.com/office/drawing/2014/main" id="{6E9FF687-EDCC-6D26-DFC4-863AE8154A6F}"/>
              </a:ext>
            </a:extLst>
          </p:cNvPr>
          <p:cNvSpPr txBox="1"/>
          <p:nvPr/>
        </p:nvSpPr>
        <p:spPr>
          <a:xfrm>
            <a:off x="7282927" y="1131302"/>
            <a:ext cx="4725297" cy="498598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Objective</a:t>
            </a: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The physical controls on tropical cyclone (TC) frequency remain poorly understood. We investigated the role of the typical Atlantic TC precursor (or “seed”), African easterly waves (AEWs), on seasonal Atlantic TC activity.</a:t>
            </a:r>
          </a:p>
          <a:p>
            <a:endParaRPr lang="en-US" sz="1100"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Approach</a:t>
            </a:r>
          </a:p>
          <a:p>
            <a:r>
              <a:rPr lang="en-US" sz="1600" dirty="0">
                <a:latin typeface="Arial" panose="020B0604020202020204" pitchFamily="34" charset="0"/>
                <a:cs typeface="Arial" panose="020B0604020202020204" pitchFamily="34" charset="0"/>
              </a:rPr>
              <a:t>We performed 3-member ensembles of convection-permitting regional climate model simulations in which AEWs were prescribed or removed from the lateral boundary condition.</a:t>
            </a:r>
          </a:p>
          <a:p>
            <a:endParaRPr lang="en-US" sz="1100"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Impact</a:t>
            </a: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S</a:t>
            </a:r>
            <a:r>
              <a:rPr lang="en-US" sz="1600" dirty="0">
                <a:effectLst/>
                <a:latin typeface="Arial" panose="020B0604020202020204" pitchFamily="34" charset="0"/>
                <a:cs typeface="Arial" panose="020B0604020202020204" pitchFamily="34" charset="0"/>
              </a:rPr>
              <a:t>uppressing AEWs produced no change in seasonal Atlantic TC frequency</a:t>
            </a:r>
            <a:r>
              <a:rPr lang="en-US" sz="1600" dirty="0">
                <a:latin typeface="Arial" panose="020B0604020202020204" pitchFamily="34" charset="0"/>
                <a:cs typeface="Arial" panose="020B0604020202020204" pitchFamily="34" charset="0"/>
              </a:rPr>
              <a:t>, however, </a:t>
            </a:r>
            <a:r>
              <a:rPr lang="en-US" sz="1600" dirty="0">
                <a:effectLst/>
                <a:latin typeface="Arial" panose="020B0604020202020204" pitchFamily="34" charset="0"/>
                <a:cs typeface="Arial" panose="020B0604020202020204" pitchFamily="34" charset="0"/>
              </a:rPr>
              <a:t>TCs were stronger and generated further west.  This research suggests that TC seeds are not a primary control on future TC frequency but can influence TC characteristics.</a:t>
            </a:r>
          </a:p>
        </p:txBody>
      </p:sp>
      <p:sp>
        <p:nvSpPr>
          <p:cNvPr id="10" name="TextBox 9">
            <a:extLst>
              <a:ext uri="{FF2B5EF4-FFF2-40B4-BE49-F238E27FC236}">
                <a16:creationId xmlns:a16="http://schemas.microsoft.com/office/drawing/2014/main" id="{29112D1F-AC26-84B6-79CD-51CA2DC442EF}"/>
              </a:ext>
            </a:extLst>
          </p:cNvPr>
          <p:cNvSpPr txBox="1"/>
          <p:nvPr/>
        </p:nvSpPr>
        <p:spPr>
          <a:xfrm>
            <a:off x="2886971" y="6100868"/>
            <a:ext cx="9164285" cy="738664"/>
          </a:xfrm>
          <a:prstGeom prst="rect">
            <a:avLst/>
          </a:prstGeom>
          <a:noFill/>
        </p:spPr>
        <p:txBody>
          <a:bodyPr wrap="square">
            <a:spAutoFit/>
          </a:bodyPr>
          <a:lstStyle/>
          <a:p>
            <a:pPr marL="0" marR="0">
              <a:spcBef>
                <a:spcPts val="0"/>
              </a:spcBef>
              <a:spcAft>
                <a:spcPts val="0"/>
              </a:spcAft>
            </a:pPr>
            <a:r>
              <a:rPr lang="en-US" sz="1400" dirty="0">
                <a:effectLst/>
                <a:latin typeface="Times New Roman" panose="02020603050405020304" pitchFamily="18" charset="0"/>
                <a:ea typeface="Calibri" panose="020F0502020204030204" pitchFamily="34" charset="0"/>
              </a:rPr>
              <a:t>Danso, Derrick K., Christina M. Patricola, and Emily Bercos-Hickey</a:t>
            </a:r>
            <a:r>
              <a:rPr lang="en-US" sz="1400" dirty="0">
                <a:effectLst/>
                <a:latin typeface="Times New Roman" panose="02020603050405020304" pitchFamily="18" charset="0"/>
                <a:ea typeface="Times New Roman" panose="02020603050405020304" pitchFamily="18" charset="0"/>
              </a:rPr>
              <a:t>. 2022. “</a:t>
            </a:r>
            <a:r>
              <a:rPr lang="en-US" sz="1400" dirty="0">
                <a:effectLst/>
                <a:latin typeface="Times New Roman" panose="02020603050405020304" pitchFamily="18" charset="0"/>
                <a:ea typeface="Calibri" panose="020F0502020204030204" pitchFamily="34" charset="0"/>
              </a:rPr>
              <a:t>Influence of African Easterly Wave Suppression on Atlantic Tropical Cyclone Activity in a Convection-Permitting Model</a:t>
            </a:r>
            <a:r>
              <a:rPr lang="en-US" sz="1400" dirty="0">
                <a:effectLst/>
                <a:latin typeface="Times New Roman" panose="02020603050405020304" pitchFamily="18" charset="0"/>
                <a:ea typeface="Times New Roman" panose="02020603050405020304" pitchFamily="18" charset="0"/>
              </a:rPr>
              <a:t>.” </a:t>
            </a:r>
            <a:r>
              <a:rPr lang="en-US" sz="1400" i="1" dirty="0">
                <a:effectLst/>
                <a:latin typeface="Times New Roman" panose="02020603050405020304" pitchFamily="18" charset="0"/>
                <a:ea typeface="Times New Roman" panose="02020603050405020304" pitchFamily="18" charset="0"/>
              </a:rPr>
              <a:t>Geophysical Research Letters</a:t>
            </a:r>
            <a:r>
              <a:rPr lang="en-US" sz="1400" dirty="0">
                <a:effectLst/>
                <a:latin typeface="Times New Roman" panose="02020603050405020304" pitchFamily="18" charset="0"/>
                <a:ea typeface="Times New Roman" panose="02020603050405020304" pitchFamily="18" charset="0"/>
              </a:rPr>
              <a:t>, </a:t>
            </a:r>
            <a:r>
              <a:rPr lang="en-US" sz="1400" dirty="0">
                <a:solidFill>
                  <a:srgbClr val="1C1D1E"/>
                </a:solidFill>
                <a:effectLst/>
                <a:latin typeface="Times New Roman" panose="02020603050405020304" pitchFamily="18" charset="0"/>
                <a:ea typeface="Times New Roman" panose="02020603050405020304" pitchFamily="18" charset="0"/>
              </a:rPr>
              <a:t>e2022GL100590</a:t>
            </a:r>
            <a:r>
              <a:rPr lang="en-US" sz="1400" dirty="0">
                <a:effectLst/>
                <a:latin typeface="Times New Roman" panose="02020603050405020304" pitchFamily="18" charset="0"/>
                <a:ea typeface="Times New Roman" panose="02020603050405020304" pitchFamily="18" charset="0"/>
              </a:rPr>
              <a:t>. </a:t>
            </a:r>
            <a:r>
              <a:rPr lang="en-US" sz="1400" u="sng" strike="noStrike" dirty="0">
                <a:solidFill>
                  <a:srgbClr val="0432FF"/>
                </a:solidFill>
                <a:effectLst/>
                <a:latin typeface="Times New Roman" panose="02020603050405020304" pitchFamily="18" charset="0"/>
                <a:ea typeface="Times New Roman" panose="02020603050405020304" pitchFamily="18" charset="0"/>
                <a:hlinkClick r:id="rId3"/>
              </a:rPr>
              <a:t>https://doi.org/10.1029/2022GL100590</a:t>
            </a:r>
            <a:r>
              <a:rPr lang="en-US" sz="1400" dirty="0">
                <a:solidFill>
                  <a:srgbClr val="000000"/>
                </a:solidFill>
                <a:effectLst/>
                <a:latin typeface="Times New Roman" panose="02020603050405020304" pitchFamily="18" charset="0"/>
                <a:ea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FFCB266E-27AE-B6D8-5E09-F73D2654058A}"/>
              </a:ext>
            </a:extLst>
          </p:cNvPr>
          <p:cNvSpPr txBox="1"/>
          <p:nvPr/>
        </p:nvSpPr>
        <p:spPr>
          <a:xfrm>
            <a:off x="402920" y="4867299"/>
            <a:ext cx="6407154" cy="738664"/>
          </a:xfrm>
          <a:prstGeom prst="rect">
            <a:avLst/>
          </a:prstGeom>
          <a:noFill/>
        </p:spPr>
        <p:txBody>
          <a:bodyPr wrap="square">
            <a:spAutoFit/>
          </a:bodyPr>
          <a:lstStyle/>
          <a:p>
            <a:r>
              <a:rPr lang="en-US" sz="1400" dirty="0">
                <a:effectLst/>
                <a:latin typeface="Arial" panose="020B0604020202020204" pitchFamily="34" charset="0"/>
                <a:cs typeface="Arial" panose="020B0604020202020204" pitchFamily="34" charset="0"/>
              </a:rPr>
              <a:t>Probability density functions of the (a) maximum 6-hourly wind speeds (m/s) during the lifetimes of all TCs and (b) TC genesis longitudes in the ensemble of the control (orange) and AEW-suppressed (green) simulations.</a:t>
            </a:r>
          </a:p>
        </p:txBody>
      </p:sp>
      <p:sp>
        <p:nvSpPr>
          <p:cNvPr id="2" name="TextBox 1">
            <a:extLst>
              <a:ext uri="{FF2B5EF4-FFF2-40B4-BE49-F238E27FC236}">
                <a16:creationId xmlns:a16="http://schemas.microsoft.com/office/drawing/2014/main" id="{F6F1AF5C-0CCF-8DB3-3458-748B228F987B}"/>
              </a:ext>
            </a:extLst>
          </p:cNvPr>
          <p:cNvSpPr txBox="1"/>
          <p:nvPr/>
        </p:nvSpPr>
        <p:spPr>
          <a:xfrm>
            <a:off x="12008224" y="5177118"/>
            <a:ext cx="184731" cy="369332"/>
          </a:xfrm>
          <a:prstGeom prst="rect">
            <a:avLst/>
          </a:prstGeom>
          <a:noFill/>
        </p:spPr>
        <p:txBody>
          <a:bodyPr wrap="none" rtlCol="0">
            <a:spAutoFit/>
          </a:bodyPr>
          <a:lstStyle/>
          <a:p>
            <a:endParaRPr lang="en-US" dirty="0"/>
          </a:p>
        </p:txBody>
      </p:sp>
      <p:pic>
        <p:nvPicPr>
          <p:cNvPr id="5" name="Picture 4">
            <a:extLst>
              <a:ext uri="{FF2B5EF4-FFF2-40B4-BE49-F238E27FC236}">
                <a16:creationId xmlns:a16="http://schemas.microsoft.com/office/drawing/2014/main" id="{64424060-461F-7062-7568-1FA205FCE20B}"/>
              </a:ext>
            </a:extLst>
          </p:cNvPr>
          <p:cNvPicPr>
            <a:picLocks noChangeAspect="1"/>
          </p:cNvPicPr>
          <p:nvPr/>
        </p:nvPicPr>
        <p:blipFill rotWithShape="1">
          <a:blip r:embed="rId4"/>
          <a:srcRect l="48131" r="2137" b="47059"/>
          <a:stretch/>
        </p:blipFill>
        <p:spPr>
          <a:xfrm>
            <a:off x="3398588" y="1685984"/>
            <a:ext cx="3607664" cy="3200400"/>
          </a:xfrm>
          <a:prstGeom prst="rect">
            <a:avLst/>
          </a:prstGeom>
        </p:spPr>
      </p:pic>
      <p:pic>
        <p:nvPicPr>
          <p:cNvPr id="12" name="Picture 11">
            <a:extLst>
              <a:ext uri="{FF2B5EF4-FFF2-40B4-BE49-F238E27FC236}">
                <a16:creationId xmlns:a16="http://schemas.microsoft.com/office/drawing/2014/main" id="{F0957C00-5A69-D334-73D5-7ADA8E8C79EE}"/>
              </a:ext>
            </a:extLst>
          </p:cNvPr>
          <p:cNvPicPr>
            <a:picLocks noChangeAspect="1"/>
          </p:cNvPicPr>
          <p:nvPr/>
        </p:nvPicPr>
        <p:blipFill rotWithShape="1">
          <a:blip r:embed="rId5"/>
          <a:srcRect r="52677" b="50000"/>
          <a:stretch/>
        </p:blipFill>
        <p:spPr>
          <a:xfrm>
            <a:off x="140769" y="1740771"/>
            <a:ext cx="3281437" cy="3200400"/>
          </a:xfrm>
          <a:prstGeom prst="rect">
            <a:avLst/>
          </a:prstGeom>
        </p:spPr>
      </p:pic>
      <p:sp>
        <p:nvSpPr>
          <p:cNvPr id="4" name="TextBox 3">
            <a:extLst>
              <a:ext uri="{FF2B5EF4-FFF2-40B4-BE49-F238E27FC236}">
                <a16:creationId xmlns:a16="http://schemas.microsoft.com/office/drawing/2014/main" id="{01B83CFA-C57C-6474-FB24-F0B85DF48DA2}"/>
              </a:ext>
            </a:extLst>
          </p:cNvPr>
          <p:cNvSpPr txBox="1"/>
          <p:nvPr/>
        </p:nvSpPr>
        <p:spPr>
          <a:xfrm>
            <a:off x="1268883" y="1597640"/>
            <a:ext cx="1446863" cy="307777"/>
          </a:xfrm>
          <a:prstGeom prst="rect">
            <a:avLst/>
          </a:prstGeom>
          <a:noFill/>
        </p:spPr>
        <p:txBody>
          <a:bodyPr wrap="square">
            <a:spAutoFit/>
          </a:bodyPr>
          <a:lstStyle/>
          <a:p>
            <a:pPr algn="ctr"/>
            <a:r>
              <a:rPr lang="en-US" sz="1400" b="1" dirty="0">
                <a:effectLst/>
                <a:latin typeface="Arial" panose="020B0604020202020204" pitchFamily="34" charset="0"/>
                <a:cs typeface="Arial" panose="020B0604020202020204" pitchFamily="34" charset="0"/>
              </a:rPr>
              <a:t>TC wind speed</a:t>
            </a:r>
            <a:endParaRPr lang="en-US" sz="1400" b="1" dirty="0"/>
          </a:p>
        </p:txBody>
      </p:sp>
      <p:sp>
        <p:nvSpPr>
          <p:cNvPr id="9" name="TextBox 8">
            <a:extLst>
              <a:ext uri="{FF2B5EF4-FFF2-40B4-BE49-F238E27FC236}">
                <a16:creationId xmlns:a16="http://schemas.microsoft.com/office/drawing/2014/main" id="{D50C94B5-A0D0-ABC1-1110-E80DC7EFFD9B}"/>
              </a:ext>
            </a:extLst>
          </p:cNvPr>
          <p:cNvSpPr txBox="1"/>
          <p:nvPr/>
        </p:nvSpPr>
        <p:spPr>
          <a:xfrm>
            <a:off x="4616864" y="1645243"/>
            <a:ext cx="2063161" cy="307777"/>
          </a:xfrm>
          <a:prstGeom prst="rect">
            <a:avLst/>
          </a:prstGeom>
          <a:noFill/>
        </p:spPr>
        <p:txBody>
          <a:bodyPr wrap="square">
            <a:spAutoFit/>
          </a:bodyPr>
          <a:lstStyle/>
          <a:p>
            <a:pPr algn="ctr"/>
            <a:r>
              <a:rPr lang="en-US" sz="1400" b="1" dirty="0">
                <a:latin typeface="Arial" panose="020B0604020202020204" pitchFamily="34" charset="0"/>
                <a:cs typeface="Arial" panose="020B0604020202020204" pitchFamily="34" charset="0"/>
              </a:rPr>
              <a:t>TC genesis longitude</a:t>
            </a:r>
            <a:endParaRPr lang="en-US" sz="1400" b="1" dirty="0"/>
          </a:p>
        </p:txBody>
      </p:sp>
    </p:spTree>
    <p:extLst>
      <p:ext uri="{BB962C8B-B14F-4D97-AF65-F5344CB8AC3E}">
        <p14:creationId xmlns:p14="http://schemas.microsoft.com/office/powerpoint/2010/main" val="2210327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223</Words>
  <Application>Microsoft Macintosh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Patricola, Christina M [GE AT]</dc:creator>
  <cp:lastModifiedBy>Patricola, Christina M [GE AT]</cp:lastModifiedBy>
  <cp:revision>40</cp:revision>
  <dcterms:created xsi:type="dcterms:W3CDTF">2022-06-23T19:34:51Z</dcterms:created>
  <dcterms:modified xsi:type="dcterms:W3CDTF">2022-11-09T20:17:43Z</dcterms:modified>
</cp:coreProperties>
</file>