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4660"/>
  </p:normalViewPr>
  <p:slideViewPr>
    <p:cSldViewPr snapToGrid="0">
      <p:cViewPr>
        <p:scale>
          <a:sx n="100" d="100"/>
          <a:sy n="100" d="100"/>
        </p:scale>
        <p:origin x="72" y="180"/>
      </p:cViewPr>
      <p:guideLst/>
    </p:cSldViewPr>
  </p:slideViewPr>
  <p:notesTextViewPr>
    <p:cViewPr>
      <p:scale>
        <a:sx n="1" d="1"/>
        <a:sy n="1" d="1"/>
      </p:scale>
      <p:origin x="0" y="0"/>
    </p:cViewPr>
  </p:notesTextViewPr>
  <p:notesViewPr>
    <p:cSldViewPr snapToGrid="0">
      <p:cViewPr varScale="1">
        <p:scale>
          <a:sx n="103" d="100"/>
          <a:sy n="103" d="100"/>
        </p:scale>
        <p:origin x="39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H\Dropbox\W\01-%20Water%20Supply%20Function\doc\ERL2022_GW\Excel\ERL_GW_2020Projection_Figures.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'subtot US grd'!$B$17:$C$28</cx:f>
        <cx:lvl ptCount="12">
          <cx:pt idx="0">US</cx:pt>
          <cx:pt idx="1">China</cx:pt>
          <cx:pt idx="2">Sub Saharan Africa</cx:pt>
          <cx:pt idx="3">South Asia</cx:pt>
          <cx:pt idx="4">Rest of the World</cx:pt>
          <cx:pt idx="5">US</cx:pt>
          <cx:pt idx="6">China</cx:pt>
          <cx:pt idx="7">Sub Saharan Africa</cx:pt>
          <cx:pt idx="8">South Asia</cx:pt>
          <cx:pt idx="9">Rest of the World</cx:pt>
        </cx:lvl>
        <cx:lvl ptCount="12">
          <cx:pt idx="0">World Income</cx:pt>
          <cx:pt idx="5">World population</cx:pt>
          <cx:pt idx="10">US Productivity</cx:pt>
          <cx:pt idx="11">US Biofuel</cx:pt>
        </cx:lvl>
      </cx:strDim>
      <cx:numDim type="size">
        <cx:f>'subtot US grd'!$D$17:$D$28</cx:f>
        <cx:lvl ptCount="12" formatCode="0.0">
          <cx:pt idx="0">0.19320599999999999</cx:pt>
          <cx:pt idx="1">0.84111199999999997</cx:pt>
          <cx:pt idx="2">0.85495600000000005</cx:pt>
          <cx:pt idx="3">0.83710200000000001</cx:pt>
          <cx:pt idx="4">1.7241200000000001</cx:pt>
          <cx:pt idx="5">2.1877089999999999</cx:pt>
          <cx:pt idx="6">-0.11938</cx:pt>
          <cx:pt idx="7">1.6549290000000001</cx:pt>
          <cx:pt idx="8">0.49441299999999999</cx:pt>
          <cx:pt idx="9">1.8371040000000001</cx:pt>
          <cx:pt idx="10">4.8164819999999997</cx:pt>
          <cx:pt idx="11">2.4979550000000001</cx:pt>
        </cx:lvl>
      </cx:numDim>
    </cx:data>
  </cx:chartData>
  <cx:chart>
    <cx:plotArea>
      <cx:plotAreaRegion>
        <cx:series layoutId="sunburst" uniqueId="{41457DE3-6667-4C8C-84D0-EA4140FE6EE7}">
          <cx:tx>
            <cx:txData>
              <cx:f>'subtot US grd'!$D$16</cx:f>
              <cx:v>value</cx:v>
            </cx:txData>
          </cx:tx>
          <cx:spPr>
            <a:effectLst>
              <a:outerShdw blurRad="50800" dist="38100" dir="2700000" algn="tl" rotWithShape="0">
                <a:prstClr val="black">
                  <a:alpha val="40000"/>
                </a:prstClr>
              </a:outerShdw>
            </a:effectLst>
          </cx:spPr>
          <cx:dataPt idx="0">
            <cx:spPr>
              <a:solidFill>
                <a:srgbClr val="92D050"/>
              </a:solidFill>
            </cx:spPr>
          </cx:dataPt>
          <cx:dataPt idx="1">
            <cx:spPr>
              <a:solidFill>
                <a:srgbClr val="92D050"/>
              </a:solidFill>
              <a:effectLst>
                <a:outerShdw blurRad="50800" dist="38100" dir="5400000" algn="t" rotWithShape="0">
                  <a:prstClr val="black">
                    <a:alpha val="40000"/>
                  </a:prstClr>
                </a:outerShdw>
              </a:effectLst>
            </cx:spPr>
          </cx:dataPt>
          <cx:dataPt idx="6">
            <cx:spPr>
              <a:solidFill>
                <a:srgbClr val="FF0000"/>
              </a:solidFill>
            </cx:spPr>
          </cx:dataPt>
          <cx:dataPt idx="7">
            <cx:spPr>
              <a:solidFill>
                <a:srgbClr val="FF0000"/>
              </a:solidFill>
              <a:effectLst>
                <a:outerShdw blurRad="50800" dist="38100" dir="2700000" algn="tl" rotWithShape="0">
                  <a:prstClr val="black">
                    <a:alpha val="40000"/>
                  </a:prstClr>
                </a:outerShdw>
              </a:effectLst>
            </cx:spPr>
          </cx:dataPt>
          <cx:dataPt idx="12">
            <cx:spPr>
              <a:solidFill>
                <a:srgbClr val="0070C0"/>
              </a:solidFill>
            </cx:spPr>
          </cx:dataPt>
          <cx:dataPt idx="14">
            <cx:spPr>
              <a:solidFill>
                <a:srgbClr val="FFC000"/>
              </a:solidFill>
              <a:effectLst>
                <a:outerShdw blurRad="50800" dist="38100" dir="2700000" algn="tl" rotWithShape="0">
                  <a:prstClr val="black">
                    <a:alpha val="40000"/>
                  </a:prstClr>
                </a:outerShdw>
              </a:effectLst>
            </cx:spPr>
          </cx:dataPt>
          <cx:dataLabels pos="ctr">
            <cx:txPr>
              <a:bodyPr spcFirstLastPara="1" vertOverflow="ellipsis" wrap="square" lIns="0" tIns="0" rIns="0" bIns="0" anchor="ctr" anchorCtr="1">
                <a:spAutoFit/>
              </a:bodyPr>
              <a:lstStyle/>
              <a:p>
                <a:pPr>
                  <a:defRPr lang="en-US" sz="700" b="0" i="0" u="none" strike="noStrike" kern="1200" baseline="0">
                    <a:solidFill>
                      <a:sysClr val="window" lastClr="FFFFFF"/>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700" b="0" i="0" baseline="0">
                  <a:latin typeface="Times New Roman" panose="02020603050405020304" pitchFamily="18" charset="0"/>
                  <a:cs typeface="Times New Roman" panose="02020603050405020304" pitchFamily="18" charset="0"/>
                </a:endParaRPr>
              </a:p>
            </cx:txPr>
            <cx:visibility seriesName="0" categoryName="1" value="1"/>
            <cx:separator>, </cx:separator>
            <cx:dataLabel idx="7">
              <cx:visibility seriesName="0" categoryName="1" value="1"/>
              <cx:separator>, </cx:separator>
            </cx:dataLabel>
          </cx:dataLabels>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F407F-4720-3447-B3AC-48AC9F06B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C64E45-22C5-9D40-B384-2C2641140C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43725-08A4-3A4F-8255-00E515518CFE}" type="datetimeFigureOut">
              <a:rPr lang="en-US" smtClean="0"/>
              <a:t>3/4/2024</a:t>
            </a:fld>
            <a:endParaRPr lang="en-US"/>
          </a:p>
        </p:txBody>
      </p:sp>
      <p:sp>
        <p:nvSpPr>
          <p:cNvPr id="4" name="Footer Placeholder 3">
            <a:extLst>
              <a:ext uri="{FF2B5EF4-FFF2-40B4-BE49-F238E27FC236}">
                <a16:creationId xmlns:a16="http://schemas.microsoft.com/office/drawing/2014/main" id="{B0980D98-158C-694F-AB9E-A3962129E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E1A1D-D976-6E48-89CE-AC4E3DE2CB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315F20-EC74-8D4A-8A82-153985E0F83C}" type="slidenum">
              <a:rPr lang="en-US" smtClean="0"/>
              <a:t>‹#›</a:t>
            </a:fld>
            <a:endParaRPr lang="en-US"/>
          </a:p>
        </p:txBody>
      </p:sp>
    </p:spTree>
    <p:extLst>
      <p:ext uri="{BB962C8B-B14F-4D97-AF65-F5344CB8AC3E}">
        <p14:creationId xmlns:p14="http://schemas.microsoft.com/office/powerpoint/2010/main" val="256313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50CEA-DB02-1E44-B6FE-2734D2961219}" type="datetimeFigureOut">
              <a:rPr lang="en-US" smtClean="0"/>
              <a:t>3/4/2024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9D698-46D6-5C4D-A939-89D29C810EFB}" type="slidenum">
              <a:rPr lang="en-US" smtClean="0"/>
              <a:t>‹#›</a:t>
            </a:fld>
            <a:endParaRPr lang="en-US"/>
          </a:p>
        </p:txBody>
      </p:sp>
    </p:spTree>
    <p:extLst>
      <p:ext uri="{BB962C8B-B14F-4D97-AF65-F5344CB8AC3E}">
        <p14:creationId xmlns:p14="http://schemas.microsoft.com/office/powerpoint/2010/main" val="29746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9455" y="1865600"/>
            <a:ext cx="8405090" cy="1006909"/>
          </a:xfrm>
        </p:spPr>
        <p:txBody>
          <a:bodyPr>
            <a:normAutofit/>
          </a:bodyPr>
          <a:lstStyle>
            <a:lvl1pPr marL="0" indent="0" algn="ctr">
              <a:buNone/>
              <a:defRPr sz="2800" b="0" i="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8" name="Slide Number Placeholder 7">
            <a:extLst>
              <a:ext uri="{FF2B5EF4-FFF2-40B4-BE49-F238E27FC236}">
                <a16:creationId xmlns:a16="http://schemas.microsoft.com/office/drawing/2014/main" id="{A26EE851-960B-9C4F-B3CA-98628BDCAA63}"/>
              </a:ext>
            </a:extLst>
          </p:cNvPr>
          <p:cNvSpPr>
            <a:spLocks noGrp="1"/>
          </p:cNvSpPr>
          <p:nvPr>
            <p:ph type="sldNum" sz="quarter" idx="11"/>
          </p:nvPr>
        </p:nvSpPr>
        <p:spPr>
          <a:xfrm>
            <a:off x="7361382" y="6356350"/>
            <a:ext cx="1606550" cy="365125"/>
          </a:xfrm>
          <a:prstGeom prst="rect">
            <a:avLst/>
          </a:prstGeom>
        </p:spPr>
        <p:txBody>
          <a:bodyPr/>
          <a:lstStyle/>
          <a:p>
            <a:fld id="{527656E7-C9F3-4A8C-A8B7-FE3985EF478C}" type="slidenum">
              <a:rPr lang="en-US" smtClean="0"/>
              <a:t>‹#›</a:t>
            </a:fld>
            <a:endParaRPr lang="en-US"/>
          </a:p>
        </p:txBody>
      </p:sp>
      <p:sp>
        <p:nvSpPr>
          <p:cNvPr id="9" name="Title 8">
            <a:extLst>
              <a:ext uri="{FF2B5EF4-FFF2-40B4-BE49-F238E27FC236}">
                <a16:creationId xmlns:a16="http://schemas.microsoft.com/office/drawing/2014/main" id="{00D336A7-0749-BA42-B823-8C6AEF2E0260}"/>
              </a:ext>
            </a:extLst>
          </p:cNvPr>
          <p:cNvSpPr>
            <a:spLocks noGrp="1"/>
          </p:cNvSpPr>
          <p:nvPr>
            <p:ph type="title"/>
          </p:nvPr>
        </p:nvSpPr>
        <p:spPr/>
        <p:txBody>
          <a:bodyPr>
            <a:normAutofit/>
          </a:bodyPr>
          <a:lstStyle>
            <a:lvl1pPr algn="ctr">
              <a:defRPr sz="3600" b="0" i="0">
                <a:latin typeface="+mj-lt"/>
              </a:defRPr>
            </a:lvl1pPr>
          </a:lstStyle>
          <a:p>
            <a:r>
              <a:rPr lang="en-US" dirty="0"/>
              <a:t>Click to edit Master title style</a:t>
            </a:r>
          </a:p>
        </p:txBody>
      </p:sp>
      <p:sp>
        <p:nvSpPr>
          <p:cNvPr id="13" name="Text Placeholder 12">
            <a:extLst>
              <a:ext uri="{FF2B5EF4-FFF2-40B4-BE49-F238E27FC236}">
                <a16:creationId xmlns:a16="http://schemas.microsoft.com/office/drawing/2014/main" id="{CC6439DC-5A31-EA45-ABF9-1EE90B0E4F70}"/>
              </a:ext>
            </a:extLst>
          </p:cNvPr>
          <p:cNvSpPr>
            <a:spLocks noGrp="1"/>
          </p:cNvSpPr>
          <p:nvPr>
            <p:ph type="body" sz="quarter" idx="12" hasCustomPrompt="1"/>
          </p:nvPr>
        </p:nvSpPr>
        <p:spPr>
          <a:xfrm>
            <a:off x="1524000" y="3453246"/>
            <a:ext cx="6096000" cy="1965325"/>
          </a:xfrm>
        </p:spPr>
        <p:txBody>
          <a:bodyPr>
            <a:normAutofit/>
          </a:bodyPr>
          <a:lstStyle>
            <a:lvl1pPr marL="0" indent="0">
              <a:buNone/>
              <a:defRPr sz="1800" b="0" i="0">
                <a:latin typeface="Franklin Gothic Book" panose="020B0503020102020204" pitchFamily="34" charset="0"/>
                <a:cs typeface="Arial" panose="020B0604020202020204" pitchFamily="34" charset="0"/>
              </a:defRPr>
            </a:lvl1pPr>
          </a:lstStyle>
          <a:p>
            <a:pPr lvl="0"/>
            <a:r>
              <a:rPr lang="en-US" dirty="0"/>
              <a:t>List of authors / presenters… </a:t>
            </a:r>
          </a:p>
        </p:txBody>
      </p:sp>
    </p:spTree>
    <p:extLst>
      <p:ext uri="{BB962C8B-B14F-4D97-AF65-F5344CB8AC3E}">
        <p14:creationId xmlns:p14="http://schemas.microsoft.com/office/powerpoint/2010/main" val="38082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cs typeface="Consolas" panose="020B0609020204030204" pitchFamily="49" charset="0"/>
              </a:defRPr>
            </a:lvl1pPr>
          </a:lstStyle>
          <a:p>
            <a:r>
              <a:rPr lang="en-US" dirty="0"/>
              <a:t>Click to edit Master title style</a:t>
            </a:r>
          </a:p>
        </p:txBody>
      </p:sp>
      <p:sp>
        <p:nvSpPr>
          <p:cNvPr id="3" name="Content Placeholder 2"/>
          <p:cNvSpPr>
            <a:spLocks noGrp="1"/>
          </p:cNvSpPr>
          <p:nvPr>
            <p:ph idx="1"/>
          </p:nvPr>
        </p:nvSpPr>
        <p:spPr>
          <a:xfrm>
            <a:off x="369455" y="1819564"/>
            <a:ext cx="8405090" cy="41009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85003EB-1F06-1248-9D9F-9B45093E8359}"/>
              </a:ext>
            </a:extLst>
          </p:cNvPr>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pPr/>
              <a:t>‹#›</a:t>
            </a:fld>
            <a:endParaRPr lang="en-US" dirty="0"/>
          </a:p>
        </p:txBody>
      </p:sp>
    </p:spTree>
    <p:extLst>
      <p:ext uri="{BB962C8B-B14F-4D97-AF65-F5344CB8AC3E}">
        <p14:creationId xmlns:p14="http://schemas.microsoft.com/office/powerpoint/2010/main" val="330756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normAutofit/>
          </a:bodyPr>
          <a:lstStyle>
            <a:lvl1pPr>
              <a:defRPr sz="36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6545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373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376042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857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734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2232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7666759" y="6385791"/>
            <a:ext cx="1107786"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41824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455" y="357889"/>
            <a:ext cx="840509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369455" y="1825626"/>
            <a:ext cx="8405090" cy="4094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arallelogram 3">
            <a:extLst>
              <a:ext uri="{FF2B5EF4-FFF2-40B4-BE49-F238E27FC236}">
                <a16:creationId xmlns:a16="http://schemas.microsoft.com/office/drawing/2014/main" id="{78D9947D-075A-2D40-91C0-65D76D8FC7D1}"/>
              </a:ext>
            </a:extLst>
          </p:cNvPr>
          <p:cNvSpPr/>
          <p:nvPr userDrawn="1"/>
        </p:nvSpPr>
        <p:spPr>
          <a:xfrm flipH="1" flipV="1">
            <a:off x="6867884" y="6202615"/>
            <a:ext cx="2276115" cy="655384"/>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8777227"/>
              <a:gd name="connsiteY0" fmla="*/ 1026603 h 1036542"/>
              <a:gd name="connsiteX1" fmla="*/ 0 w 8777227"/>
              <a:gd name="connsiteY1" fmla="*/ 4937 h 1036542"/>
              <a:gd name="connsiteX2" fmla="*/ 8777227 w 8777227"/>
              <a:gd name="connsiteY2" fmla="*/ 0 h 1036542"/>
              <a:gd name="connsiteX3" fmla="*/ 7094935 w 8777227"/>
              <a:gd name="connsiteY3" fmla="*/ 1036542 h 1036542"/>
              <a:gd name="connsiteX4" fmla="*/ 6703 w 8777227"/>
              <a:gd name="connsiteY4" fmla="*/ 1026603 h 1036542"/>
              <a:gd name="connsiteX0" fmla="*/ 6703 w 8777227"/>
              <a:gd name="connsiteY0" fmla="*/ 1026603 h 1026603"/>
              <a:gd name="connsiteX1" fmla="*/ 0 w 8777227"/>
              <a:gd name="connsiteY1" fmla="*/ 4937 h 1026603"/>
              <a:gd name="connsiteX2" fmla="*/ 8777227 w 8777227"/>
              <a:gd name="connsiteY2" fmla="*/ 0 h 1026603"/>
              <a:gd name="connsiteX3" fmla="*/ 7293664 w 8777227"/>
              <a:gd name="connsiteY3" fmla="*/ 1023546 h 1026603"/>
              <a:gd name="connsiteX4" fmla="*/ 6703 w 8777227"/>
              <a:gd name="connsiteY4" fmla="*/ 1026603 h 1026603"/>
              <a:gd name="connsiteX0" fmla="*/ 6703 w 8739273"/>
              <a:gd name="connsiteY0" fmla="*/ 1021666 h 1021666"/>
              <a:gd name="connsiteX1" fmla="*/ 0 w 8739273"/>
              <a:gd name="connsiteY1" fmla="*/ 0 h 1021666"/>
              <a:gd name="connsiteX2" fmla="*/ 8739273 w 8739273"/>
              <a:gd name="connsiteY2" fmla="*/ 2722 h 1021666"/>
              <a:gd name="connsiteX3" fmla="*/ 7293664 w 8739273"/>
              <a:gd name="connsiteY3" fmla="*/ 1018609 h 1021666"/>
              <a:gd name="connsiteX4" fmla="*/ 6703 w 8739273"/>
              <a:gd name="connsiteY4" fmla="*/ 1021666 h 1021666"/>
              <a:gd name="connsiteX0" fmla="*/ 6703 w 8739273"/>
              <a:gd name="connsiteY0" fmla="*/ 1021666 h 1025171"/>
              <a:gd name="connsiteX1" fmla="*/ 0 w 8739273"/>
              <a:gd name="connsiteY1" fmla="*/ 0 h 1025171"/>
              <a:gd name="connsiteX2" fmla="*/ 8739273 w 8739273"/>
              <a:gd name="connsiteY2" fmla="*/ 2722 h 1025171"/>
              <a:gd name="connsiteX3" fmla="*/ 7277558 w 8739273"/>
              <a:gd name="connsiteY3" fmla="*/ 1025171 h 1025171"/>
              <a:gd name="connsiteX4" fmla="*/ 6703 w 8739273"/>
              <a:gd name="connsiteY4" fmla="*/ 1021666 h 102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273" h="1025171">
                <a:moveTo>
                  <a:pt x="6703" y="1021666"/>
                </a:moveTo>
                <a:cubicBezTo>
                  <a:pt x="4469" y="681111"/>
                  <a:pt x="2234" y="340555"/>
                  <a:pt x="0" y="0"/>
                </a:cubicBezTo>
                <a:lnTo>
                  <a:pt x="8739273" y="2722"/>
                </a:lnTo>
                <a:lnTo>
                  <a:pt x="7277558" y="1025171"/>
                </a:lnTo>
                <a:lnTo>
                  <a:pt x="6703" y="102166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Date Placeholder 3">
            <a:extLst>
              <a:ext uri="{FF2B5EF4-FFF2-40B4-BE49-F238E27FC236}">
                <a16:creationId xmlns:a16="http://schemas.microsoft.com/office/drawing/2014/main" id="{9131C2EA-A59D-5D44-9A50-C8943EB21D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518F-6B44-FA43-A94E-1E50ED6571CB}" type="datetime1">
              <a:rPr lang="en-US" smtClean="0"/>
              <a:t>3/4/2024</a:t>
            </a:fld>
            <a:endParaRPr lang="en-US"/>
          </a:p>
        </p:txBody>
      </p:sp>
      <p:sp>
        <p:nvSpPr>
          <p:cNvPr id="13" name="Parallelogram 3">
            <a:extLst>
              <a:ext uri="{FF2B5EF4-FFF2-40B4-BE49-F238E27FC236}">
                <a16:creationId xmlns:a16="http://schemas.microsoft.com/office/drawing/2014/main" id="{562C0EFF-BD7A-1541-9337-745DD8AF0B5A}"/>
              </a:ext>
            </a:extLst>
          </p:cNvPr>
          <p:cNvSpPr/>
          <p:nvPr userDrawn="1"/>
        </p:nvSpPr>
        <p:spPr>
          <a:xfrm>
            <a:off x="-3485" y="6201683"/>
            <a:ext cx="7142431" cy="664042"/>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7509949"/>
              <a:gd name="connsiteY0" fmla="*/ 1021666 h 1021666"/>
              <a:gd name="connsiteX1" fmla="*/ 0 w 7509949"/>
              <a:gd name="connsiteY1" fmla="*/ 0 h 1021666"/>
              <a:gd name="connsiteX2" fmla="*/ 7509949 w 7509949"/>
              <a:gd name="connsiteY2" fmla="*/ 0 h 1021666"/>
              <a:gd name="connsiteX3" fmla="*/ 7104937 w 7509949"/>
              <a:gd name="connsiteY3" fmla="*/ 1002327 h 1021666"/>
              <a:gd name="connsiteX4" fmla="*/ 6703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114939 w 7509949"/>
              <a:gd name="connsiteY3" fmla="*/ 1009648 h 1021666"/>
              <a:gd name="connsiteX4" fmla="*/ 6703 w 7509949"/>
              <a:gd name="connsiteY4" fmla="*/ 1021666 h 1021666"/>
              <a:gd name="connsiteX0" fmla="*/ 6703 w 7509949"/>
              <a:gd name="connsiteY0" fmla="*/ 985070 h 1009648"/>
              <a:gd name="connsiteX1" fmla="*/ 0 w 7509949"/>
              <a:gd name="connsiteY1" fmla="*/ 0 h 1009648"/>
              <a:gd name="connsiteX2" fmla="*/ 7509949 w 7509949"/>
              <a:gd name="connsiteY2" fmla="*/ 0 h 1009648"/>
              <a:gd name="connsiteX3" fmla="*/ 7114939 w 7509949"/>
              <a:gd name="connsiteY3" fmla="*/ 1009648 h 1009648"/>
              <a:gd name="connsiteX4" fmla="*/ 6703 w 7509949"/>
              <a:gd name="connsiteY4" fmla="*/ 985070 h 1009648"/>
              <a:gd name="connsiteX0" fmla="*/ 41709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41709 w 7509949"/>
              <a:gd name="connsiteY4" fmla="*/ 999709 h 1009648"/>
              <a:gd name="connsiteX0" fmla="*/ 11704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11704 w 7509949"/>
              <a:gd name="connsiteY4" fmla="*/ 999709 h 1009648"/>
              <a:gd name="connsiteX0" fmla="*/ 26252 w 7509949"/>
              <a:gd name="connsiteY0" fmla="*/ 1010357 h 1010357"/>
              <a:gd name="connsiteX1" fmla="*/ 0 w 7509949"/>
              <a:gd name="connsiteY1" fmla="*/ 0 h 1010357"/>
              <a:gd name="connsiteX2" fmla="*/ 7509949 w 7509949"/>
              <a:gd name="connsiteY2" fmla="*/ 0 h 1010357"/>
              <a:gd name="connsiteX3" fmla="*/ 7114939 w 7509949"/>
              <a:gd name="connsiteY3" fmla="*/ 1009648 h 1010357"/>
              <a:gd name="connsiteX4" fmla="*/ 26252 w 7509949"/>
              <a:gd name="connsiteY4" fmla="*/ 1010357 h 1010357"/>
              <a:gd name="connsiteX0" fmla="*/ 15341 w 7509949"/>
              <a:gd name="connsiteY0" fmla="*/ 1015681 h 1015681"/>
              <a:gd name="connsiteX1" fmla="*/ 0 w 7509949"/>
              <a:gd name="connsiteY1" fmla="*/ 0 h 1015681"/>
              <a:gd name="connsiteX2" fmla="*/ 7509949 w 7509949"/>
              <a:gd name="connsiteY2" fmla="*/ 0 h 1015681"/>
              <a:gd name="connsiteX3" fmla="*/ 7114939 w 7509949"/>
              <a:gd name="connsiteY3" fmla="*/ 1009648 h 1015681"/>
              <a:gd name="connsiteX4" fmla="*/ 15341 w 7509949"/>
              <a:gd name="connsiteY4" fmla="*/ 1015681 h 1015681"/>
              <a:gd name="connsiteX0" fmla="*/ 523 w 7495131"/>
              <a:gd name="connsiteY0" fmla="*/ 1015681 h 1015681"/>
              <a:gd name="connsiteX1" fmla="*/ 1852 w 7495131"/>
              <a:gd name="connsiteY1" fmla="*/ 9759 h 1015681"/>
              <a:gd name="connsiteX2" fmla="*/ 7495131 w 7495131"/>
              <a:gd name="connsiteY2" fmla="*/ 0 h 1015681"/>
              <a:gd name="connsiteX3" fmla="*/ 7100121 w 7495131"/>
              <a:gd name="connsiteY3" fmla="*/ 1009648 h 1015681"/>
              <a:gd name="connsiteX4" fmla="*/ 523 w 7495131"/>
              <a:gd name="connsiteY4" fmla="*/ 1015681 h 1015681"/>
              <a:gd name="connsiteX0" fmla="*/ 5339 w 7499947"/>
              <a:gd name="connsiteY0" fmla="*/ 1015681 h 1015681"/>
              <a:gd name="connsiteX1" fmla="*/ 0 w 7499947"/>
              <a:gd name="connsiteY1" fmla="*/ 9759 h 1015681"/>
              <a:gd name="connsiteX2" fmla="*/ 7499947 w 7499947"/>
              <a:gd name="connsiteY2" fmla="*/ 0 h 1015681"/>
              <a:gd name="connsiteX3" fmla="*/ 7104937 w 7499947"/>
              <a:gd name="connsiteY3" fmla="*/ 1009648 h 1015681"/>
              <a:gd name="connsiteX4" fmla="*/ 5339 w 7499947"/>
              <a:gd name="connsiteY4" fmla="*/ 1015681 h 1015681"/>
              <a:gd name="connsiteX0" fmla="*/ 2005 w 7496613"/>
              <a:gd name="connsiteY0" fmla="*/ 1015681 h 1015681"/>
              <a:gd name="connsiteX1" fmla="*/ 0 w 7496613"/>
              <a:gd name="connsiteY1" fmla="*/ 14639 h 1015681"/>
              <a:gd name="connsiteX2" fmla="*/ 7496613 w 7496613"/>
              <a:gd name="connsiteY2" fmla="*/ 0 h 1015681"/>
              <a:gd name="connsiteX3" fmla="*/ 7101603 w 7496613"/>
              <a:gd name="connsiteY3" fmla="*/ 1009648 h 1015681"/>
              <a:gd name="connsiteX4" fmla="*/ 2005 w 7496613"/>
              <a:gd name="connsiteY4" fmla="*/ 1015681 h 1015681"/>
              <a:gd name="connsiteX0" fmla="*/ 2005 w 7503281"/>
              <a:gd name="connsiteY0" fmla="*/ 1025440 h 1025440"/>
              <a:gd name="connsiteX1" fmla="*/ 0 w 7503281"/>
              <a:gd name="connsiteY1" fmla="*/ 24398 h 1025440"/>
              <a:gd name="connsiteX2" fmla="*/ 7503281 w 7503281"/>
              <a:gd name="connsiteY2" fmla="*/ 0 h 1025440"/>
              <a:gd name="connsiteX3" fmla="*/ 7101603 w 7503281"/>
              <a:gd name="connsiteY3" fmla="*/ 1019407 h 1025440"/>
              <a:gd name="connsiteX4" fmla="*/ 2005 w 7503281"/>
              <a:gd name="connsiteY4" fmla="*/ 1025440 h 1025440"/>
              <a:gd name="connsiteX0" fmla="*/ 2005 w 7499947"/>
              <a:gd name="connsiteY0" fmla="*/ 1020560 h 1020560"/>
              <a:gd name="connsiteX1" fmla="*/ 0 w 7499947"/>
              <a:gd name="connsiteY1" fmla="*/ 19518 h 1020560"/>
              <a:gd name="connsiteX2" fmla="*/ 7499947 w 7499947"/>
              <a:gd name="connsiteY2" fmla="*/ 0 h 1020560"/>
              <a:gd name="connsiteX3" fmla="*/ 7101603 w 7499947"/>
              <a:gd name="connsiteY3" fmla="*/ 1014527 h 1020560"/>
              <a:gd name="connsiteX4" fmla="*/ 2005 w 7499947"/>
              <a:gd name="connsiteY4" fmla="*/ 1020560 h 10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9947" h="1020560">
                <a:moveTo>
                  <a:pt x="2005" y="1020560"/>
                </a:moveTo>
                <a:cubicBezTo>
                  <a:pt x="-229" y="680005"/>
                  <a:pt x="2234" y="360073"/>
                  <a:pt x="0" y="19518"/>
                </a:cubicBezTo>
                <a:lnTo>
                  <a:pt x="7499947" y="0"/>
                </a:lnTo>
                <a:lnTo>
                  <a:pt x="7101603" y="1014527"/>
                </a:lnTo>
                <a:lnTo>
                  <a:pt x="2005" y="10205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F0B1DC7-3AFD-C242-939A-51E56E2FB4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324" y="6283384"/>
            <a:ext cx="3059092" cy="504749"/>
          </a:xfrm>
          <a:prstGeom prst="rect">
            <a:avLst/>
          </a:prstGeom>
        </p:spPr>
      </p:pic>
    </p:spTree>
    <p:extLst>
      <p:ext uri="{BB962C8B-B14F-4D97-AF65-F5344CB8AC3E}">
        <p14:creationId xmlns:p14="http://schemas.microsoft.com/office/powerpoint/2010/main" val="2990041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Consolas" panose="020B0609020204030204" pitchFamily="49"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1.xml"/><Relationship Id="rId1" Type="http://schemas.openxmlformats.org/officeDocument/2006/relationships/slideLayout" Target="../slideLayouts/slideLayout9.xml"/><Relationship Id="rId5" Type="http://schemas.openxmlformats.org/officeDocument/2006/relationships/image" Target="../media/image4.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257568" y="4316756"/>
            <a:ext cx="3877110" cy="184185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lnSpc>
                <a:spcPct val="150000"/>
              </a:lnSpc>
              <a:spcBef>
                <a:spcPts val="844"/>
              </a:spcBef>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Impact</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defTabSz="321457">
              <a:buSzPct val="75000"/>
              <a:defRPr sz="2000">
                <a:latin typeface="Helvetica"/>
                <a:ea typeface="Helvetica"/>
                <a:cs typeface="Helvetica"/>
                <a:sym typeface="Helvetica"/>
              </a:defRPr>
            </a:pPr>
            <a:r>
              <a:rPr lang="en-US" sz="1300" dirty="0">
                <a:latin typeface="Calibri" panose="020F0502020204030204" pitchFamily="34" charset="0"/>
              </a:rPr>
              <a:t>Increased global commodity demand is expected to fuel more than half of the U.S. environmental pressures by 2050. Local water policies may unintentionally exacerbate global land and water stress by shifting </a:t>
            </a:r>
            <a:r>
              <a:rPr lang="en-US" sz="1300">
                <a:latin typeface="Calibri" panose="020F0502020204030204" pitchFamily="34" charset="0"/>
              </a:rPr>
              <a:t>crop activity. </a:t>
            </a:r>
            <a:r>
              <a:rPr lang="en-US" sz="1300" dirty="0">
                <a:latin typeface="Calibri" panose="020F0502020204030204" pitchFamily="34" charset="0"/>
              </a:rPr>
              <a:t>Agricultural productivity improvements via research and development investments will be needed to alleviate sustainability pressure.</a:t>
            </a:r>
            <a:endParaRPr sz="1406" dirty="0"/>
          </a:p>
        </p:txBody>
      </p:sp>
      <p:sp>
        <p:nvSpPr>
          <p:cNvPr id="121" name="Shape 121"/>
          <p:cNvSpPr/>
          <p:nvPr/>
        </p:nvSpPr>
        <p:spPr>
          <a:xfrm>
            <a:off x="257568" y="54248"/>
            <a:ext cx="8240811" cy="81079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lvl1pPr algn="l" defTabSz="457200">
              <a:defRPr sz="2700" b="1">
                <a:latin typeface="Helvetica"/>
                <a:ea typeface="Helvetica"/>
                <a:cs typeface="Helvetica"/>
                <a:sym typeface="Helvetica"/>
              </a:defRPr>
            </a:lvl1pPr>
          </a:lstStyle>
          <a:p>
            <a:r>
              <a:rPr lang="en-US" sz="2400" dirty="0">
                <a:latin typeface="Calibri" panose="020F0502020204030204" pitchFamily="34" charset="0"/>
                <a:cs typeface="Calibri" panose="020F0502020204030204" pitchFamily="34" charset="0"/>
              </a:rPr>
              <a:t>Global drivers of local water stresses and global responses to local water policies in the United States </a:t>
            </a:r>
          </a:p>
        </p:txBody>
      </p:sp>
      <p:sp>
        <p:nvSpPr>
          <p:cNvPr id="122" name="Shape 122"/>
          <p:cNvSpPr/>
          <p:nvPr/>
        </p:nvSpPr>
        <p:spPr>
          <a:xfrm>
            <a:off x="257568" y="865047"/>
            <a:ext cx="3459668" cy="2183780"/>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Objective</a:t>
            </a:r>
            <a:endParaRPr lang="en-US" sz="1600" dirty="0">
              <a:latin typeface="Calibri" panose="020F0502020204030204" pitchFamily="34" charset="0"/>
              <a:cs typeface="Calibri" panose="020F0502020204030204" pitchFamily="34" charset="0"/>
            </a:endParaRPr>
          </a:p>
          <a:p>
            <a:pPr algn="l"/>
            <a:r>
              <a:rPr lang="en-US" sz="1300" dirty="0">
                <a:latin typeface="Calibri" panose="020F0502020204030204" pitchFamily="34" charset="0"/>
                <a:ea typeface="Times New Roman" panose="02020603050405020304" pitchFamily="18" charset="0"/>
                <a:cs typeface="Calibri" panose="020F0502020204030204" pitchFamily="34" charset="0"/>
              </a:rPr>
              <a:t>As irrigation becomes more important for agricultural output in the United States, sustainable groundwater withdrawal restrictions are encouraged due to limited water resources. It is critical to quantify the impact of these limits on food production and the environment in other countries, alongside evaluating the future environmental strain in the U.S. prompted by global food demand and population growth.</a:t>
            </a:r>
            <a:endParaRPr lang="en-US" sz="1300" dirty="0">
              <a:latin typeface="Calibri" panose="020F0502020204030204" pitchFamily="34" charset="0"/>
              <a:cs typeface="Calibri" panose="020F0502020204030204" pitchFamily="34" charset="0"/>
            </a:endParaRPr>
          </a:p>
        </p:txBody>
      </p:sp>
      <p:sp>
        <p:nvSpPr>
          <p:cNvPr id="123" name="Shape 123"/>
          <p:cNvSpPr/>
          <p:nvPr/>
        </p:nvSpPr>
        <p:spPr>
          <a:xfrm>
            <a:off x="257568" y="3025005"/>
            <a:ext cx="3672405" cy="144174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Approach</a:t>
            </a:r>
            <a:endParaRPr lang="en-US" sz="1600" dirty="0">
              <a:latin typeface="Calibri" panose="020F0502020204030204" pitchFamily="34" charset="0"/>
              <a:cs typeface="Calibri" panose="020F0502020204030204" pitchFamily="34" charset="0"/>
            </a:endParaRPr>
          </a:p>
          <a:p>
            <a:pPr lvl="0"/>
            <a:r>
              <a:rPr lang="en-US" sz="1300" dirty="0">
                <a:latin typeface="Calibri" panose="020F0502020204030204" pitchFamily="34" charset="0"/>
                <a:ea typeface="Times New Roman" panose="02020603050405020304" pitchFamily="18" charset="0"/>
                <a:cs typeface="Calibri" panose="020F0502020204030204" pitchFamily="34" charset="0"/>
              </a:rPr>
              <a:t>We use SIMPLE-G, a gridded economic model, for (a) a multi-scale assessment of global changes and their contributions to U.S. water stress, and (b) a gridded economic analysis of the spillover effects of U.S. groundwater sustainability restrictions.</a:t>
            </a:r>
            <a:endParaRPr lang="en-US" sz="1300" dirty="0">
              <a:latin typeface="Calibri" panose="020F0502020204030204" pitchFamily="34" charset="0"/>
              <a:ea typeface="MS Mincho" panose="02020609040205080304" pitchFamily="49" charset="-128"/>
              <a:cs typeface="Calibri" panose="020F0502020204030204" pitchFamily="34" charset="0"/>
            </a:endParaRPr>
          </a:p>
        </p:txBody>
      </p:sp>
      <p:sp>
        <p:nvSpPr>
          <p:cNvPr id="124" name="Shape 124"/>
          <p:cNvSpPr/>
          <p:nvPr/>
        </p:nvSpPr>
        <p:spPr>
          <a:xfrm>
            <a:off x="4711148" y="5952449"/>
            <a:ext cx="4271898" cy="646331"/>
          </a:xfrm>
          <a:prstGeom prst="rect">
            <a:avLst/>
          </a:prstGeom>
          <a:ln w="12700">
            <a:solidFill>
              <a:schemeClr val="accent1"/>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45720" tIns="45720" rIns="45720" bIns="45720" anchor="ctr">
            <a:spAutoFit/>
          </a:bodyPr>
          <a:lstStyle>
            <a:lvl1pPr algn="l">
              <a:defRPr sz="1800">
                <a:latin typeface="Helvetica"/>
                <a:ea typeface="Helvetica"/>
                <a:cs typeface="Helvetica"/>
                <a:sym typeface="Helvetica"/>
              </a:defRPr>
            </a:lvl1pPr>
          </a:lstStyle>
          <a:p>
            <a:r>
              <a:rPr lang="en-US" sz="900" dirty="0" err="1">
                <a:latin typeface="Arial" panose="020B0604020202020204" pitchFamily="34" charset="0"/>
                <a:ea typeface="MS Mincho" panose="02020609040205080304" pitchFamily="49" charset="-128"/>
              </a:rPr>
              <a:t>Haqiqi</a:t>
            </a:r>
            <a:r>
              <a:rPr lang="en-US" sz="900" dirty="0">
                <a:latin typeface="Arial" panose="020B0604020202020204" pitchFamily="34" charset="0"/>
                <a:ea typeface="MS Mincho" panose="02020609040205080304" pitchFamily="49" charset="-128"/>
              </a:rPr>
              <a:t> I., Bowling L., </a:t>
            </a:r>
            <a:r>
              <a:rPr lang="en-US" sz="900" dirty="0" err="1">
                <a:latin typeface="Arial" panose="020B0604020202020204" pitchFamily="34" charset="0"/>
                <a:ea typeface="MS Mincho" panose="02020609040205080304" pitchFamily="49" charset="-128"/>
              </a:rPr>
              <a:t>Jame</a:t>
            </a:r>
            <a:r>
              <a:rPr lang="en-US" sz="900" dirty="0">
                <a:latin typeface="Arial" panose="020B0604020202020204" pitchFamily="34" charset="0"/>
                <a:ea typeface="MS Mincho" panose="02020609040205080304" pitchFamily="49" charset="-128"/>
              </a:rPr>
              <a:t> S., </a:t>
            </a:r>
            <a:r>
              <a:rPr lang="en-US" sz="900" dirty="0" err="1">
                <a:latin typeface="Arial" panose="020B0604020202020204" pitchFamily="34" charset="0"/>
                <a:ea typeface="MS Mincho" panose="02020609040205080304" pitchFamily="49" charset="-128"/>
              </a:rPr>
              <a:t>Baldos</a:t>
            </a:r>
            <a:r>
              <a:rPr lang="en-US" sz="900" dirty="0">
                <a:latin typeface="Arial" panose="020B0604020202020204" pitchFamily="34" charset="0"/>
                <a:ea typeface="MS Mincho" panose="02020609040205080304" pitchFamily="49" charset="-128"/>
              </a:rPr>
              <a:t> </a:t>
            </a:r>
            <a:r>
              <a:rPr lang="en-US" sz="900" dirty="0" err="1">
                <a:latin typeface="Arial" panose="020B0604020202020204" pitchFamily="34" charset="0"/>
                <a:ea typeface="MS Mincho" panose="02020609040205080304" pitchFamily="49" charset="-128"/>
              </a:rPr>
              <a:t>U.,Liu</a:t>
            </a:r>
            <a:r>
              <a:rPr lang="en-US" sz="900" dirty="0">
                <a:latin typeface="Arial" panose="020B0604020202020204" pitchFamily="34" charset="0"/>
                <a:ea typeface="MS Mincho" panose="02020609040205080304" pitchFamily="49" charset="-128"/>
              </a:rPr>
              <a:t> J. and Hertel T. (2023) Global drivers of local water stresses and global responses to local water policies in the United States. Environmental Research Letters 18: 065007. https://</a:t>
            </a:r>
            <a:r>
              <a:rPr lang="en-US" sz="900" dirty="0" err="1">
                <a:latin typeface="Arial" panose="020B0604020202020204" pitchFamily="34" charset="0"/>
                <a:ea typeface="MS Mincho" panose="02020609040205080304" pitchFamily="49" charset="-128"/>
              </a:rPr>
              <a:t>doi.org</a:t>
            </a:r>
            <a:r>
              <a:rPr lang="en-US" sz="900" dirty="0">
                <a:latin typeface="Arial" panose="020B0604020202020204" pitchFamily="34" charset="0"/>
                <a:ea typeface="MS Mincho" panose="02020609040205080304" pitchFamily="49" charset="-128"/>
              </a:rPr>
              <a:t>/ 10.1088/1748-9326/acd269</a:t>
            </a:r>
            <a:endParaRPr lang="en-US" sz="844" dirty="0">
              <a:latin typeface="Arial" panose="020B0604020202020204" pitchFamily="34" charset="0"/>
              <a:ea typeface="MS Mincho" panose="02020609040205080304" pitchFamily="49" charset="-128"/>
            </a:endParaRPr>
          </a:p>
        </p:txBody>
      </p:sp>
      <p:sp>
        <p:nvSpPr>
          <p:cNvPr id="8" name="Shape 119">
            <a:extLst>
              <a:ext uri="{FF2B5EF4-FFF2-40B4-BE49-F238E27FC236}">
                <a16:creationId xmlns:a16="http://schemas.microsoft.com/office/drawing/2014/main" id="{D05CE714-975C-5F45-B8FB-334BF21660D6}"/>
              </a:ext>
            </a:extLst>
          </p:cNvPr>
          <p:cNvSpPr/>
          <p:nvPr/>
        </p:nvSpPr>
        <p:spPr>
          <a:xfrm>
            <a:off x="4077242" y="780409"/>
            <a:ext cx="2125058" cy="525304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spcBef>
                <a:spcPts val="844"/>
              </a:spcBef>
              <a:defRPr sz="1700">
                <a:latin typeface="Helvetica"/>
                <a:ea typeface="Helvetica"/>
                <a:cs typeface="Helvetica"/>
                <a:sym typeface="Helvetica"/>
              </a:defRPr>
            </a:pPr>
            <a:r>
              <a:rPr lang="en-US" sz="1100" b="1" dirty="0">
                <a:solidFill>
                  <a:srgbClr val="0070C0"/>
                </a:solidFill>
                <a:latin typeface="Calibri" panose="020F0502020204030204" pitchFamily="34" charset="0"/>
                <a:cs typeface="Calibri" panose="020F0502020204030204" pitchFamily="34" charset="0"/>
              </a:rPr>
              <a:t>Figure</a:t>
            </a:r>
            <a:r>
              <a:rPr sz="1100" b="1" dirty="0">
                <a:solidFill>
                  <a:srgbClr val="0070C0"/>
                </a:solidFill>
                <a:latin typeface="Calibri" panose="020F0502020204030204" pitchFamily="34" charset="0"/>
                <a:cs typeface="Calibri" panose="020F0502020204030204" pitchFamily="34" charset="0"/>
              </a:rPr>
              <a:t>:</a:t>
            </a:r>
            <a:r>
              <a:rPr sz="1100" dirty="0">
                <a:solidFill>
                  <a:srgbClr val="0070C0"/>
                </a:solidFill>
                <a:latin typeface="Calibri" panose="020F0502020204030204" pitchFamily="34" charset="0"/>
                <a:cs typeface="Calibri" panose="020F0502020204030204" pitchFamily="34" charset="0"/>
              </a:rPr>
              <a:t>  </a:t>
            </a:r>
            <a:r>
              <a:rPr lang="en-US" sz="1100" dirty="0">
                <a:solidFill>
                  <a:srgbClr val="0070C0"/>
                </a:solidFill>
                <a:latin typeface="Calibri" panose="020F0502020204030204" pitchFamily="34" charset="0"/>
                <a:cs typeface="Calibri" panose="020F0502020204030204" pitchFamily="34" charset="0"/>
              </a:rPr>
              <a:t>(a) Decomposing the drivers of changes in the US groundwater withdrawals from 2010–2050 as computed by SIMPLE-G-US-Allcrops, based on SSP2 (Shared Socioeconomic Pathways, middle of the road), in absence of climate change. Improvement in global productivity can completely offset the impacts of increased population and income, conditional to sufficient investments. Also, rebound effect of domestic productivity growth causes increase in groundwater withdrawals.</a:t>
            </a:r>
          </a:p>
          <a:p>
            <a:pPr defTabSz="321457">
              <a:spcBef>
                <a:spcPts val="844"/>
              </a:spcBef>
              <a:defRPr sz="1700">
                <a:latin typeface="Helvetica"/>
                <a:ea typeface="Helvetica"/>
                <a:cs typeface="Helvetica"/>
                <a:sym typeface="Helvetica"/>
              </a:defRPr>
            </a:pPr>
            <a:r>
              <a:rPr lang="en-US" sz="1100" dirty="0">
                <a:solidFill>
                  <a:srgbClr val="0070C0"/>
                </a:solidFill>
                <a:latin typeface="Calibri" panose="020F0502020204030204" pitchFamily="34" charset="0"/>
                <a:cs typeface="Calibri" panose="020F0502020204030204" pitchFamily="34" charset="0"/>
              </a:rPr>
              <a:t>(b) Impacts of groundwater sustainability policy in the US. Depending on land suitability, water availability, and institutions, production moves around within the U.S. The production is projected to decline in the target grid cells due to large reductions in the irrigated area. This reflects the extremely high yields on US irrigated croplands which must be replaced by production elsewhere to meet global food demands. </a:t>
            </a:r>
          </a:p>
        </p:txBody>
      </p:sp>
      <p:grpSp>
        <p:nvGrpSpPr>
          <p:cNvPr id="10" name="Group 9">
            <a:extLst>
              <a:ext uri="{FF2B5EF4-FFF2-40B4-BE49-F238E27FC236}">
                <a16:creationId xmlns:a16="http://schemas.microsoft.com/office/drawing/2014/main" id="{9A25AA59-93A8-4024-A429-2A36F684F969}"/>
              </a:ext>
            </a:extLst>
          </p:cNvPr>
          <p:cNvGrpSpPr/>
          <p:nvPr/>
        </p:nvGrpSpPr>
        <p:grpSpPr>
          <a:xfrm>
            <a:off x="6153743" y="762647"/>
            <a:ext cx="2926080" cy="3200400"/>
            <a:chOff x="3478491" y="1114174"/>
            <a:chExt cx="3810080" cy="3474720"/>
          </a:xfrm>
        </p:grpSpPr>
        <mc:AlternateContent xmlns:mc="http://schemas.openxmlformats.org/markup-compatibility/2006">
          <mc:Choice xmlns:cx1="http://schemas.microsoft.com/office/drawing/2015/9/8/chartex" Requires="cx1">
            <p:graphicFrame>
              <p:nvGraphicFramePr>
                <p:cNvPr id="11" name="Chart 10">
                  <a:extLst>
                    <a:ext uri="{FF2B5EF4-FFF2-40B4-BE49-F238E27FC236}">
                      <a16:creationId xmlns:a16="http://schemas.microsoft.com/office/drawing/2014/main" id="{10506D9F-E31C-482E-9524-1B055EE90BB8}"/>
                    </a:ext>
                  </a:extLst>
                </p:cNvPr>
                <p:cNvGraphicFramePr/>
                <p:nvPr>
                  <p:extLst>
                    <p:ext uri="{D42A27DB-BD31-4B8C-83A1-F6EECF244321}">
                      <p14:modId xmlns:p14="http://schemas.microsoft.com/office/powerpoint/2010/main" val="599710443"/>
                    </p:ext>
                  </p:extLst>
                </p:nvPr>
              </p:nvGraphicFramePr>
              <p:xfrm>
                <a:off x="3478491" y="1114174"/>
                <a:ext cx="3810080" cy="347472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1" name="Chart 10">
                  <a:extLst>
                    <a:ext uri="{FF2B5EF4-FFF2-40B4-BE49-F238E27FC236}">
                      <a16:creationId xmlns:a16="http://schemas.microsoft.com/office/drawing/2014/main" id="{10506D9F-E31C-482E-9524-1B055EE90BB8}"/>
                    </a:ext>
                  </a:extLst>
                </p:cNvPr>
                <p:cNvPicPr>
                  <a:picLocks noGrp="1" noRot="1" noChangeAspect="1" noMove="1" noResize="1" noEditPoints="1" noAdjustHandles="1" noChangeArrowheads="1" noChangeShapeType="1"/>
                </p:cNvPicPr>
                <p:nvPr/>
              </p:nvPicPr>
              <p:blipFill>
                <a:blip r:embed="rId3"/>
                <a:stretch>
                  <a:fillRect/>
                </a:stretch>
              </p:blipFill>
              <p:spPr>
                <a:xfrm>
                  <a:off x="6153743" y="762647"/>
                  <a:ext cx="2926080" cy="3200400"/>
                </a:xfrm>
                <a:prstGeom prst="rect">
                  <a:avLst/>
                </a:prstGeom>
              </p:spPr>
            </p:pic>
          </mc:Fallback>
        </mc:AlternateContent>
        <p:sp>
          <p:nvSpPr>
            <p:cNvPr id="12" name="Text Box 15">
              <a:extLst>
                <a:ext uri="{FF2B5EF4-FFF2-40B4-BE49-F238E27FC236}">
                  <a16:creationId xmlns:a16="http://schemas.microsoft.com/office/drawing/2014/main" id="{0CE40062-CC43-4BDC-9ACE-888703DD6460}"/>
                </a:ext>
              </a:extLst>
            </p:cNvPr>
            <p:cNvSpPr txBox="1"/>
            <p:nvPr/>
          </p:nvSpPr>
          <p:spPr>
            <a:xfrm>
              <a:off x="4834065" y="2561392"/>
              <a:ext cx="1168259" cy="765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hangingPunct="0">
                <a:lnSpc>
                  <a:spcPct val="80000"/>
                </a:lnSpc>
                <a:spcBef>
                  <a:spcPts val="0"/>
                </a:spcBef>
                <a:spcAft>
                  <a:spcPts val="0"/>
                </a:spcAft>
              </a:pPr>
              <a:r>
                <a:rPr lang="en-US"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Drivers of change in the groundwater withdrawals </a:t>
              </a:r>
              <a:br>
                <a:rPr lang="en-US"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2010- 2050</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13" name="Picture 12" descr="A map of the united states&#10;&#10;Description automatically generated">
            <a:extLst>
              <a:ext uri="{FF2B5EF4-FFF2-40B4-BE49-F238E27FC236}">
                <a16:creationId xmlns:a16="http://schemas.microsoft.com/office/drawing/2014/main" id="{189EC74D-9FCC-4F11-BBD1-8962DD7BCD9F}"/>
              </a:ext>
            </a:extLst>
          </p:cNvPr>
          <p:cNvPicPr>
            <a:picLocks noChangeAspect="1"/>
          </p:cNvPicPr>
          <p:nvPr/>
        </p:nvPicPr>
        <p:blipFill rotWithShape="1">
          <a:blip r:embed="rId4">
            <a:extLst>
              <a:ext uri="{28A0092B-C50C-407E-A947-70E740481C1C}">
                <a14:useLocalDpi xmlns:a14="http://schemas.microsoft.com/office/drawing/2010/main" val="0"/>
              </a:ext>
            </a:extLst>
          </a:blip>
          <a:srcRect l="18281" t="11718" r="22110" b="14218"/>
          <a:stretch/>
        </p:blipFill>
        <p:spPr>
          <a:xfrm>
            <a:off x="6224646" y="4215094"/>
            <a:ext cx="2286000" cy="1420138"/>
          </a:xfrm>
          <a:prstGeom prst="rect">
            <a:avLst/>
          </a:prstGeom>
        </p:spPr>
      </p:pic>
      <p:sp>
        <p:nvSpPr>
          <p:cNvPr id="15" name="TextBox 14">
            <a:extLst>
              <a:ext uri="{FF2B5EF4-FFF2-40B4-BE49-F238E27FC236}">
                <a16:creationId xmlns:a16="http://schemas.microsoft.com/office/drawing/2014/main" id="{82B9B01A-951B-421F-82DD-959F651FC035}"/>
              </a:ext>
            </a:extLst>
          </p:cNvPr>
          <p:cNvSpPr txBox="1"/>
          <p:nvPr/>
        </p:nvSpPr>
        <p:spPr>
          <a:xfrm>
            <a:off x="6096818" y="649603"/>
            <a:ext cx="2853689" cy="215444"/>
          </a:xfrm>
          <a:prstGeom prst="rect">
            <a:avLst/>
          </a:prstGeom>
          <a:noFill/>
        </p:spPr>
        <p:txBody>
          <a:bodyPr wrap="square" rtlCol="0">
            <a:spAutoFit/>
          </a:bodyPr>
          <a:lstStyle/>
          <a:p>
            <a:pPr algn="ctr"/>
            <a:r>
              <a:rPr lang="en-US" sz="800" b="1" dirty="0">
                <a:effectLst/>
                <a:latin typeface="Times" panose="02020603050405020304" pitchFamily="18" charset="0"/>
                <a:ea typeface="Times New Roman" panose="02020603050405020304" pitchFamily="18" charset="0"/>
                <a:cs typeface="Times New Roman" panose="02020603050405020304" pitchFamily="18" charset="0"/>
              </a:rPr>
              <a:t>a</a:t>
            </a:r>
            <a:endParaRPr lang="en-US" sz="800" b="1" dirty="0"/>
          </a:p>
        </p:txBody>
      </p:sp>
      <p:sp>
        <p:nvSpPr>
          <p:cNvPr id="16" name="TextBox 15">
            <a:extLst>
              <a:ext uri="{FF2B5EF4-FFF2-40B4-BE49-F238E27FC236}">
                <a16:creationId xmlns:a16="http://schemas.microsoft.com/office/drawing/2014/main" id="{F660AB7A-B72A-42E3-A19E-DCB08E94F933}"/>
              </a:ext>
            </a:extLst>
          </p:cNvPr>
          <p:cNvSpPr txBox="1"/>
          <p:nvPr/>
        </p:nvSpPr>
        <p:spPr>
          <a:xfrm>
            <a:off x="6189938" y="3999650"/>
            <a:ext cx="2853689" cy="215444"/>
          </a:xfrm>
          <a:prstGeom prst="rect">
            <a:avLst/>
          </a:prstGeom>
          <a:noFill/>
        </p:spPr>
        <p:txBody>
          <a:bodyPr wrap="square" rtlCol="0">
            <a:spAutoFit/>
          </a:bodyPr>
          <a:lstStyle/>
          <a:p>
            <a:pPr algn="ctr"/>
            <a:r>
              <a:rPr lang="en-US" sz="800" b="1" dirty="0"/>
              <a:t>b</a:t>
            </a:r>
          </a:p>
        </p:txBody>
      </p:sp>
      <p:pic>
        <p:nvPicPr>
          <p:cNvPr id="14" name="Picture 13" descr="A white rectangular sign with red green and black text&#10;&#10;Description automatically generated">
            <a:extLst>
              <a:ext uri="{FF2B5EF4-FFF2-40B4-BE49-F238E27FC236}">
                <a16:creationId xmlns:a16="http://schemas.microsoft.com/office/drawing/2014/main" id="{E85EDFFA-252C-41EE-82DC-A6B114917625}"/>
              </a:ext>
            </a:extLst>
          </p:cNvPr>
          <p:cNvPicPr>
            <a:picLocks noChangeAspect="1"/>
          </p:cNvPicPr>
          <p:nvPr/>
        </p:nvPicPr>
        <p:blipFill rotWithShape="1">
          <a:blip r:embed="rId5">
            <a:extLst>
              <a:ext uri="{28A0092B-C50C-407E-A947-70E740481C1C}">
                <a14:useLocalDpi xmlns:a14="http://schemas.microsoft.com/office/drawing/2010/main" val="0"/>
              </a:ext>
            </a:extLst>
          </a:blip>
          <a:srcRect l="21875" t="17083" r="47656" b="33126"/>
          <a:stretch/>
        </p:blipFill>
        <p:spPr>
          <a:xfrm>
            <a:off x="8449233" y="4251163"/>
            <a:ext cx="640080" cy="1307514"/>
          </a:xfrm>
          <a:prstGeom prst="rect">
            <a:avLst/>
          </a:prstGeom>
        </p:spPr>
      </p:pic>
    </p:spTree>
    <p:extLst>
      <p:ext uri="{BB962C8B-B14F-4D97-AF65-F5344CB8AC3E}">
        <p14:creationId xmlns:p14="http://schemas.microsoft.com/office/powerpoint/2010/main" val="545559921"/>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7921</TotalTime>
  <Words>409</Words>
  <Application>Microsoft Office PowerPoint</Application>
  <PresentationFormat>On-screen Show (4:3)</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Franklin Gothic Book</vt:lpstr>
      <vt:lpstr>Franklin Gothic Medium</vt:lpstr>
      <vt:lpstr>Helvetica</vt:lpstr>
      <vt:lpstr>Times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Kostadinova, Katerina Lubomirova</dc:creator>
  <cp:lastModifiedBy>Haqiqi, Iman</cp:lastModifiedBy>
  <cp:revision>46</cp:revision>
  <dcterms:created xsi:type="dcterms:W3CDTF">2019-03-01T18:13:06Z</dcterms:created>
  <dcterms:modified xsi:type="dcterms:W3CDTF">2024-03-04T20:09:31Z</dcterms:modified>
</cp:coreProperties>
</file>