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4660"/>
  </p:normalViewPr>
  <p:slideViewPr>
    <p:cSldViewPr snapToGrid="0">
      <p:cViewPr>
        <p:scale>
          <a:sx n="125" d="100"/>
          <a:sy n="125" d="100"/>
        </p:scale>
        <p:origin x="1806" y="-600"/>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9/25/2024</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9/25/2024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9/25/2024</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doi.org/10.1088/2976-601x/ad7d12" TargetMode="External"/><Relationship Id="rId1" Type="http://schemas.openxmlformats.org/officeDocument/2006/relationships/slideLayout" Target="../slideLayouts/slideLayout9.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57568" y="4368392"/>
            <a:ext cx="4147602" cy="227966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t">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While irrigated corn production exhibits a smaller rise in volatility, suggesting irrigation as a potential buffer against climate change impacts, it is not a sustainable option as it can cause groundwater depletion. Conversely, global market integration significantly reduces overall volatility and market risks, while also addressing sustainability concerns.</a:t>
            </a:r>
            <a:endParaRPr sz="1266" dirty="0">
              <a:latin typeface="Calibri" panose="020F0502020204030204" pitchFamily="34" charset="0"/>
            </a:endParaRPr>
          </a:p>
          <a:p>
            <a:pPr marL="164945" indent="-164945" defTabSz="321457">
              <a:spcBef>
                <a:spcPts val="844"/>
              </a:spcBef>
              <a:buSzPct val="75000"/>
              <a:buChar char="•"/>
              <a:defRPr sz="2000">
                <a:latin typeface="Helvetica"/>
                <a:ea typeface="Helvetica"/>
                <a:cs typeface="Helvetica"/>
                <a:sym typeface="Helvetica"/>
              </a:defRPr>
            </a:pPr>
            <a:endParaRPr sz="1406" dirty="0"/>
          </a:p>
          <a:p>
            <a:pPr defTabSz="321457">
              <a:spcBef>
                <a:spcPts val="844"/>
              </a:spcBef>
              <a:defRPr sz="2000">
                <a:latin typeface="Times"/>
                <a:ea typeface="Times"/>
                <a:cs typeface="Times"/>
                <a:sym typeface="Times"/>
              </a:defRPr>
            </a:pPr>
            <a:endParaRPr sz="1406" dirty="0"/>
          </a:p>
        </p:txBody>
      </p:sp>
      <p:sp>
        <p:nvSpPr>
          <p:cNvPr id="121" name="Shape 121"/>
          <p:cNvSpPr/>
          <p:nvPr/>
        </p:nvSpPr>
        <p:spPr>
          <a:xfrm>
            <a:off x="257568" y="131672"/>
            <a:ext cx="8240811" cy="810799"/>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Trade Can Buffer Climate-Induced Risks and Volatilities in Crop Supply </a:t>
            </a:r>
          </a:p>
        </p:txBody>
      </p:sp>
      <p:sp>
        <p:nvSpPr>
          <p:cNvPr id="122" name="Shape 122"/>
          <p:cNvSpPr/>
          <p:nvPr/>
        </p:nvSpPr>
        <p:spPr>
          <a:xfrm>
            <a:off x="190771" y="888989"/>
            <a:ext cx="4724129" cy="699615"/>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t">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l"/>
            <a:r>
              <a:rPr lang="en-US" sz="1300" dirty="0">
                <a:latin typeface="Calibri" panose="020F0502020204030204" pitchFamily="34" charset="0"/>
                <a:ea typeface="Times New Roman" panose="02020603050405020304" pitchFamily="18" charset="0"/>
                <a:cs typeface="Calibri" panose="020F0502020204030204" pitchFamily="34" charset="0"/>
              </a:rPr>
              <a:t>While many studies have examined the climate impact on average corn yields, little attention has been given to the climate impact on production volatility. This study investigates the future volatility and risks associated with global corn supply under climate change, evaluating the potential benefits of two key adaptation strategies: irrigation and market integration. </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190771" y="2432951"/>
            <a:ext cx="4592244" cy="2041906"/>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t">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300" dirty="0">
                <a:latin typeface="Calibri" panose="020F0502020204030204" pitchFamily="34" charset="0"/>
                <a:ea typeface="Times New Roman" panose="02020603050405020304" pitchFamily="18" charset="0"/>
                <a:cs typeface="Calibri" panose="020F0502020204030204" pitchFamily="34" charset="0"/>
              </a:rPr>
              <a:t>A statistical model is employed to estimate corn yield response to heat stress while using NEX-GDDP-CMIP6 climate data to project future production volatility and risks of substantial yield losses. Three metrics are introduced to quantify these risks: Sigma (σ), the standard deviation of year-on-year yield change, which reflects overall yield volatility; Rho (ρ), the risk of substantial loss, defined as the probability of yield falling below a critical threshold; and Beta (β), a relative risk coefficient. </a:t>
            </a:r>
            <a:endParaRPr lang="en-US" sz="1300" dirty="0">
              <a:latin typeface="Calibri" panose="020F0502020204030204" pitchFamily="34" charset="0"/>
              <a:ea typeface="MS Mincho" panose="02020609040205080304" pitchFamily="49" charset="-128"/>
              <a:cs typeface="Calibri" panose="020F0502020204030204" pitchFamily="34" charset="0"/>
            </a:endParaRPr>
          </a:p>
        </p:txBody>
      </p:sp>
      <p:sp>
        <p:nvSpPr>
          <p:cNvPr id="124" name="Shape 124"/>
          <p:cNvSpPr/>
          <p:nvPr/>
        </p:nvSpPr>
        <p:spPr>
          <a:xfrm>
            <a:off x="4711148" y="6021699"/>
            <a:ext cx="4271898" cy="507831"/>
          </a:xfrm>
          <a:prstGeom prst="rect">
            <a:avLst/>
          </a:prstGeom>
          <a:ln w="12700">
            <a:solidFill>
              <a:schemeClr val="accent1"/>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err="1">
                <a:latin typeface="Arial" panose="020B0604020202020204" pitchFamily="34" charset="0"/>
                <a:ea typeface="MS Mincho" panose="02020609040205080304" pitchFamily="49" charset="-128"/>
              </a:rPr>
              <a:t>Haqiqi</a:t>
            </a:r>
            <a:r>
              <a:rPr lang="en-US" sz="900" dirty="0">
                <a:latin typeface="Arial" panose="020B0604020202020204" pitchFamily="34" charset="0"/>
                <a:ea typeface="MS Mincho" panose="02020609040205080304" pitchFamily="49" charset="-128"/>
              </a:rPr>
              <a:t>, I., 2024: Trade can buffer climate-induced risks and volatilities in crop supply. Environmental Research </a:t>
            </a:r>
            <a:r>
              <a:rPr lang="en-US" sz="900">
                <a:latin typeface="Arial" panose="020B0604020202020204" pitchFamily="34" charset="0"/>
                <a:ea typeface="MS Mincho" panose="02020609040205080304" pitchFamily="49" charset="-128"/>
              </a:rPr>
              <a:t>Food Systems, </a:t>
            </a:r>
            <a:r>
              <a:rPr lang="en-US" sz="900" dirty="0">
                <a:latin typeface="Arial" panose="020B0604020202020204" pitchFamily="34" charset="0"/>
                <a:ea typeface="MS Mincho" panose="02020609040205080304" pitchFamily="49" charset="-128"/>
                <a:hlinkClick r:id="rId2"/>
              </a:rPr>
              <a:t>https://doi.org/10.1088/2976-601x/ad7d12</a:t>
            </a:r>
            <a:r>
              <a:rPr lang="en-US" sz="900" dirty="0">
                <a:latin typeface="Arial" panose="020B0604020202020204" pitchFamily="34" charset="0"/>
                <a:ea typeface="MS Mincho" panose="02020609040205080304" pitchFamily="49" charset="-128"/>
              </a:rPr>
              <a:t>. </a:t>
            </a:r>
            <a:endParaRPr lang="en-US" sz="844" dirty="0">
              <a:latin typeface="Arial" panose="020B0604020202020204" pitchFamily="34" charset="0"/>
              <a:ea typeface="MS Mincho" panose="02020609040205080304" pitchFamily="49" charset="-128"/>
            </a:endParaRPr>
          </a:p>
        </p:txBody>
      </p:sp>
      <p:sp>
        <p:nvSpPr>
          <p:cNvPr id="8" name="Shape 119">
            <a:extLst>
              <a:ext uri="{FF2B5EF4-FFF2-40B4-BE49-F238E27FC236}">
                <a16:creationId xmlns:a16="http://schemas.microsoft.com/office/drawing/2014/main" id="{D05CE714-975C-5F45-B8FB-334BF21660D6}"/>
              </a:ext>
            </a:extLst>
          </p:cNvPr>
          <p:cNvSpPr/>
          <p:nvPr/>
        </p:nvSpPr>
        <p:spPr>
          <a:xfrm>
            <a:off x="4914900" y="5484241"/>
            <a:ext cx="3971532" cy="472245"/>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300" b="1" dirty="0">
                <a:solidFill>
                  <a:srgbClr val="0070C0"/>
                </a:solidFill>
                <a:latin typeface="Calibri" panose="020F0502020204030204" pitchFamily="34" charset="0"/>
                <a:cs typeface="Calibri" panose="020F0502020204030204" pitchFamily="34" charset="0"/>
              </a:rPr>
              <a:t>Figure</a:t>
            </a:r>
            <a:r>
              <a:rPr sz="1300" b="1" dirty="0">
                <a:solidFill>
                  <a:srgbClr val="0070C0"/>
                </a:solidFill>
                <a:latin typeface="Calibri" panose="020F0502020204030204" pitchFamily="34" charset="0"/>
                <a:cs typeface="Calibri" panose="020F0502020204030204" pitchFamily="34" charset="0"/>
              </a:rPr>
              <a:t>:</a:t>
            </a:r>
            <a:r>
              <a:rPr sz="1300" dirty="0">
                <a:solidFill>
                  <a:srgbClr val="0070C0"/>
                </a:solidFill>
                <a:latin typeface="Calibri" panose="020F0502020204030204" pitchFamily="34" charset="0"/>
                <a:cs typeface="Calibri" panose="020F0502020204030204" pitchFamily="34" charset="0"/>
              </a:rPr>
              <a:t>  </a:t>
            </a:r>
            <a:r>
              <a:rPr lang="en-US" sz="1300" dirty="0">
                <a:solidFill>
                  <a:srgbClr val="0070C0"/>
                </a:solidFill>
                <a:latin typeface="Calibri" panose="020F0502020204030204" pitchFamily="34" charset="0"/>
                <a:cs typeface="Calibri" panose="020F0502020204030204" pitchFamily="34" charset="0"/>
              </a:rPr>
              <a:t>Irrigation (a) and trade (b) can reduce the risk of substantial supply loss (NEX-GDDP-CMIP6)</a:t>
            </a:r>
          </a:p>
        </p:txBody>
      </p:sp>
      <p:pic>
        <p:nvPicPr>
          <p:cNvPr id="10" name="Picture 9">
            <a:extLst>
              <a:ext uri="{FF2B5EF4-FFF2-40B4-BE49-F238E27FC236}">
                <a16:creationId xmlns:a16="http://schemas.microsoft.com/office/drawing/2014/main" id="{4E26DAD7-0977-4344-B35B-53D5F7C17113}"/>
              </a:ext>
            </a:extLst>
          </p:cNvPr>
          <p:cNvPicPr>
            <a:picLocks noChangeAspect="1"/>
          </p:cNvPicPr>
          <p:nvPr/>
        </p:nvPicPr>
        <p:blipFill rotWithShape="1">
          <a:blip r:embed="rId3"/>
          <a:srcRect l="21443" r="21590"/>
          <a:stretch/>
        </p:blipFill>
        <p:spPr>
          <a:xfrm>
            <a:off x="5398476" y="619386"/>
            <a:ext cx="3385039" cy="2510028"/>
          </a:xfrm>
          <a:prstGeom prst="rect">
            <a:avLst/>
          </a:prstGeom>
        </p:spPr>
      </p:pic>
      <p:pic>
        <p:nvPicPr>
          <p:cNvPr id="11" name="Picture 10">
            <a:extLst>
              <a:ext uri="{FF2B5EF4-FFF2-40B4-BE49-F238E27FC236}">
                <a16:creationId xmlns:a16="http://schemas.microsoft.com/office/drawing/2014/main" id="{70DB24D5-9E62-4C5F-A160-576D14E92F3C}"/>
              </a:ext>
            </a:extLst>
          </p:cNvPr>
          <p:cNvPicPr>
            <a:picLocks noChangeAspect="1"/>
          </p:cNvPicPr>
          <p:nvPr/>
        </p:nvPicPr>
        <p:blipFill rotWithShape="1">
          <a:blip r:embed="rId4"/>
          <a:srcRect r="34260"/>
          <a:stretch/>
        </p:blipFill>
        <p:spPr>
          <a:xfrm>
            <a:off x="5292745" y="2998194"/>
            <a:ext cx="3554753" cy="2510029"/>
          </a:xfrm>
          <a:prstGeom prst="rect">
            <a:avLst/>
          </a:prstGeom>
        </p:spPr>
      </p:pic>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7543</TotalTime>
  <Words>268</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Franklin Gothic Book</vt:lpstr>
      <vt:lpstr>Franklin Gothic Medium</vt:lpstr>
      <vt:lpstr>Helvetica</vt:lpstr>
      <vt:lpstr>Times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Haqiqi, Iman</cp:lastModifiedBy>
  <cp:revision>45</cp:revision>
  <dcterms:created xsi:type="dcterms:W3CDTF">2019-03-01T18:13:06Z</dcterms:created>
  <dcterms:modified xsi:type="dcterms:W3CDTF">2024-09-25T14:48:30Z</dcterms:modified>
</cp:coreProperties>
</file>