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p:restoredTop sz="96327"/>
  </p:normalViewPr>
  <p:slideViewPr>
    <p:cSldViewPr snapToGrid="0" snapToObjects="1">
      <p:cViewPr varScale="1">
        <p:scale>
          <a:sx n="128" d="100"/>
          <a:sy n="128" d="100"/>
        </p:scale>
        <p:origin x="9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0BBF-0FB6-4D6F-1C67-9D0A9A287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72081E-4B09-C557-0CD7-7DE7DB0DB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F46C2-5573-FA5B-1403-4D044CB5FB58}"/>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0C99863A-1718-2BB9-5E65-9FB1C2F215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27A51-5ED7-23F9-D7E5-79C697807D4B}"/>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49045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FE4FA-3AD7-74F7-BE76-6308429DF4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DABEEF-1DAA-066E-58A9-A6A06A1BC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B68D4-1F75-E05B-EFE2-7BC90D8EDA57}"/>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2ACD6247-1FEF-91F6-22EA-0AFD4DC82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8936F-CF78-D409-8553-E04BEDA82FA7}"/>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3294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2050FC-8D06-902B-C14E-7E7D36B9B1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F4A0D6-83B1-5D79-BEBF-E84EAA2C4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3955D-BF4D-8457-786E-DCB8E35EC596}"/>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FFBEAB15-2A24-46BE-E3C2-D98674239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A3977-6B6C-1DF9-3915-2A4BC0B25253}"/>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0678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46E8-9218-8923-0B24-B453E8A96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51482-3636-1AF8-040D-F693C83BA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DFFE3-91AB-5FDF-8E8B-BD2AE85A1DEB}"/>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4A19537F-D05C-E5A7-193D-1D87E66B2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6033F-0D68-66BA-3757-6EBA9BD524F8}"/>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364948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2AC6-7661-2748-F902-47B203EF8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9C20B9-2494-AE35-9B62-81AD684130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1F096-9AE5-E117-81FA-B22C0FD0D189}"/>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DF7F7975-F3FE-861A-0A6F-943882572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8ABE5-29A1-C0B8-E40C-B9C8A51C8A4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943640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E615-D389-6F0F-2A08-3814A9EE68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49683-196A-E204-9B15-1B9E810CB7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F0C58-85D9-3954-C4B5-7FB71F2DC2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DE3C8-A3E3-E45D-B8A9-BC29D4BEEEF8}"/>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6" name="Footer Placeholder 5">
            <a:extLst>
              <a:ext uri="{FF2B5EF4-FFF2-40B4-BE49-F238E27FC236}">
                <a16:creationId xmlns:a16="http://schemas.microsoft.com/office/drawing/2014/main" id="{C1D85F6F-BE19-D3E0-8978-66655B10EB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665FB-DB28-B9E7-45E8-4D82F9CAE23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8233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8FC-8091-2884-E61F-615D6647D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46C787-AE3E-9C67-CCFF-D451AA28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835D2B-4B1D-31BC-C4C6-D3154C57BB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1AD00-A7B4-53DC-0222-A58BF3FCFE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C5F52-B081-4ED7-6B56-2333F4D33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305BDC-BC49-137B-68E9-3886BE51AF79}"/>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8" name="Footer Placeholder 7">
            <a:extLst>
              <a:ext uri="{FF2B5EF4-FFF2-40B4-BE49-F238E27FC236}">
                <a16:creationId xmlns:a16="http://schemas.microsoft.com/office/drawing/2014/main" id="{A6517966-662D-3AFD-997D-F86896FA3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1A0380-988F-85BD-702C-3685204075CF}"/>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35352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2EA-E35E-5381-B2EA-6E21875BC7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14E228-E7D4-A92B-FFD6-3929574BED40}"/>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4" name="Footer Placeholder 3">
            <a:extLst>
              <a:ext uri="{FF2B5EF4-FFF2-40B4-BE49-F238E27FC236}">
                <a16:creationId xmlns:a16="http://schemas.microsoft.com/office/drawing/2014/main" id="{1DC47854-2788-6877-CA2F-CC00F3A08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B1A9F-1A63-160D-AFEA-9129D753CE4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122003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9FA960-0678-FC0E-F22D-47584F71047F}"/>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3" name="Footer Placeholder 2">
            <a:extLst>
              <a:ext uri="{FF2B5EF4-FFF2-40B4-BE49-F238E27FC236}">
                <a16:creationId xmlns:a16="http://schemas.microsoft.com/office/drawing/2014/main" id="{83858446-63D0-9565-BF40-775BFC592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2A339-05EA-133F-8B1B-757708C7D8E0}"/>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17064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7197-4810-6296-E506-F083B81D31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D8719-979C-B746-029D-EEB5CA751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79D98-C3C5-16C3-7E01-9A5DFE7D3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26BAA-C080-8ECE-0C64-64DB7040F344}"/>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6" name="Footer Placeholder 5">
            <a:extLst>
              <a:ext uri="{FF2B5EF4-FFF2-40B4-BE49-F238E27FC236}">
                <a16:creationId xmlns:a16="http://schemas.microsoft.com/office/drawing/2014/main" id="{CB1C29E4-CAE1-9EC7-89A7-D23A19A38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17E8-A09E-73DE-9A56-CE0A6EAD31B5}"/>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267107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E2FA-EC3A-1D9F-5A15-0EA5A323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658126-742D-6A01-C068-879B63B7D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DBA533-8462-2600-BCA3-44E513434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E9168-3478-5C90-EA20-31405DC9ADBF}"/>
              </a:ext>
            </a:extLst>
          </p:cNvPr>
          <p:cNvSpPr>
            <a:spLocks noGrp="1"/>
          </p:cNvSpPr>
          <p:nvPr>
            <p:ph type="dt" sz="half" idx="10"/>
          </p:nvPr>
        </p:nvSpPr>
        <p:spPr/>
        <p:txBody>
          <a:bodyPr/>
          <a:lstStyle/>
          <a:p>
            <a:fld id="{48B80EAC-DF15-384D-A3ED-C70226F16477}" type="datetimeFigureOut">
              <a:rPr lang="en-US" smtClean="0"/>
              <a:t>7/25/22</a:t>
            </a:fld>
            <a:endParaRPr lang="en-US"/>
          </a:p>
        </p:txBody>
      </p:sp>
      <p:sp>
        <p:nvSpPr>
          <p:cNvPr id="6" name="Footer Placeholder 5">
            <a:extLst>
              <a:ext uri="{FF2B5EF4-FFF2-40B4-BE49-F238E27FC236}">
                <a16:creationId xmlns:a16="http://schemas.microsoft.com/office/drawing/2014/main" id="{BDDC0D3B-F411-BA17-844C-A753365E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0AEFF-A453-A6C7-F53A-2801DECBF2E1}"/>
              </a:ext>
            </a:extLst>
          </p:cNvPr>
          <p:cNvSpPr>
            <a:spLocks noGrp="1"/>
          </p:cNvSpPr>
          <p:nvPr>
            <p:ph type="sldNum" sz="quarter" idx="12"/>
          </p:nvPr>
        </p:nvSpPr>
        <p:spPr/>
        <p:txBody>
          <a:bodyPr/>
          <a:lstStyle/>
          <a:p>
            <a:fld id="{2FB63E02-1428-D24F-8C65-B108FEE5C1FE}" type="slidenum">
              <a:rPr lang="en-US" smtClean="0"/>
              <a:t>‹#›</a:t>
            </a:fld>
            <a:endParaRPr lang="en-US"/>
          </a:p>
        </p:txBody>
      </p:sp>
    </p:spTree>
    <p:extLst>
      <p:ext uri="{BB962C8B-B14F-4D97-AF65-F5344CB8AC3E}">
        <p14:creationId xmlns:p14="http://schemas.microsoft.com/office/powerpoint/2010/main" val="67863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3C2A0-7BD1-1D7F-7A11-9AA3897A8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4BC269-860A-A283-DB59-F01D5755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E6F8-DF8C-59E8-FDDC-E0A4C808EF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80EAC-DF15-384D-A3ED-C70226F16477}" type="datetimeFigureOut">
              <a:rPr lang="en-US" smtClean="0"/>
              <a:t>7/25/22</a:t>
            </a:fld>
            <a:endParaRPr lang="en-US"/>
          </a:p>
        </p:txBody>
      </p:sp>
      <p:sp>
        <p:nvSpPr>
          <p:cNvPr id="5" name="Footer Placeholder 4">
            <a:extLst>
              <a:ext uri="{FF2B5EF4-FFF2-40B4-BE49-F238E27FC236}">
                <a16:creationId xmlns:a16="http://schemas.microsoft.com/office/drawing/2014/main" id="{5F39A3D5-A6E4-D95E-5039-4217EA598B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CF5C6-D5FB-9AFE-B671-342D3E576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63E02-1428-D24F-8C65-B108FEE5C1FE}" type="slidenum">
              <a:rPr lang="en-US" smtClean="0"/>
              <a:t>‹#›</a:t>
            </a:fld>
            <a:endParaRPr lang="en-US"/>
          </a:p>
        </p:txBody>
      </p:sp>
    </p:spTree>
    <p:extLst>
      <p:ext uri="{BB962C8B-B14F-4D97-AF65-F5344CB8AC3E}">
        <p14:creationId xmlns:p14="http://schemas.microsoft.com/office/powerpoint/2010/main" val="32745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07777-D861-F878-4A34-C9A9C96A876F}"/>
              </a:ext>
            </a:extLst>
          </p:cNvPr>
          <p:cNvSpPr/>
          <p:nvPr/>
        </p:nvSpPr>
        <p:spPr>
          <a:xfrm>
            <a:off x="-30480" y="6182139"/>
            <a:ext cx="12252960" cy="685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rtlCol="0" anchor="ctr"/>
          <a:lstStyle/>
          <a:p>
            <a:pPr algn="ctr"/>
            <a:endParaRPr lang="en-US" dirty="0"/>
          </a:p>
        </p:txBody>
      </p:sp>
      <p:pic>
        <p:nvPicPr>
          <p:cNvPr id="8" name="Picture 7">
            <a:extLst>
              <a:ext uri="{FF2B5EF4-FFF2-40B4-BE49-F238E27FC236}">
                <a16:creationId xmlns:a16="http://schemas.microsoft.com/office/drawing/2014/main" id="{639F5B91-C565-1060-16F5-6F656993BF39}"/>
              </a:ext>
            </a:extLst>
          </p:cNvPr>
          <p:cNvPicPr>
            <a:picLocks noChangeAspect="1"/>
          </p:cNvPicPr>
          <p:nvPr/>
        </p:nvPicPr>
        <p:blipFill>
          <a:blip r:embed="rId2"/>
          <a:stretch>
            <a:fillRect/>
          </a:stretch>
        </p:blipFill>
        <p:spPr>
          <a:xfrm>
            <a:off x="8419868" y="6312528"/>
            <a:ext cx="3715721" cy="438912"/>
          </a:xfrm>
          <a:prstGeom prst="rect">
            <a:avLst/>
          </a:prstGeom>
        </p:spPr>
      </p:pic>
      <p:pic>
        <p:nvPicPr>
          <p:cNvPr id="4" name="Picture 3">
            <a:extLst>
              <a:ext uri="{FF2B5EF4-FFF2-40B4-BE49-F238E27FC236}">
                <a16:creationId xmlns:a16="http://schemas.microsoft.com/office/drawing/2014/main" id="{8BA8C75B-8D3B-2482-769D-2C0644654385}"/>
              </a:ext>
            </a:extLst>
          </p:cNvPr>
          <p:cNvPicPr>
            <a:picLocks noChangeAspect="1"/>
          </p:cNvPicPr>
          <p:nvPr/>
        </p:nvPicPr>
        <p:blipFill>
          <a:blip r:embed="rId3"/>
          <a:stretch>
            <a:fillRect/>
          </a:stretch>
        </p:blipFill>
        <p:spPr>
          <a:xfrm>
            <a:off x="750720" y="6201713"/>
            <a:ext cx="637121" cy="640080"/>
          </a:xfrm>
          <a:prstGeom prst="rect">
            <a:avLst/>
          </a:prstGeom>
        </p:spPr>
      </p:pic>
      <p:pic>
        <p:nvPicPr>
          <p:cNvPr id="5" name="Picture 4">
            <a:extLst>
              <a:ext uri="{FF2B5EF4-FFF2-40B4-BE49-F238E27FC236}">
                <a16:creationId xmlns:a16="http://schemas.microsoft.com/office/drawing/2014/main" id="{3AC9BBE5-C95E-2E47-3D05-B858F1B91B72}"/>
              </a:ext>
            </a:extLst>
          </p:cNvPr>
          <p:cNvPicPr>
            <a:picLocks noChangeAspect="1"/>
          </p:cNvPicPr>
          <p:nvPr/>
        </p:nvPicPr>
        <p:blipFill>
          <a:blip r:embed="rId4"/>
          <a:stretch>
            <a:fillRect/>
          </a:stretch>
        </p:blipFill>
        <p:spPr>
          <a:xfrm>
            <a:off x="1458401" y="6201713"/>
            <a:ext cx="640080" cy="640080"/>
          </a:xfrm>
          <a:prstGeom prst="rect">
            <a:avLst/>
          </a:prstGeom>
        </p:spPr>
      </p:pic>
      <p:pic>
        <p:nvPicPr>
          <p:cNvPr id="6" name="Picture 5">
            <a:extLst>
              <a:ext uri="{FF2B5EF4-FFF2-40B4-BE49-F238E27FC236}">
                <a16:creationId xmlns:a16="http://schemas.microsoft.com/office/drawing/2014/main" id="{37983DD8-23C2-7ED9-8B6D-77E635DF53CD}"/>
              </a:ext>
            </a:extLst>
          </p:cNvPr>
          <p:cNvPicPr>
            <a:picLocks noChangeAspect="1"/>
          </p:cNvPicPr>
          <p:nvPr/>
        </p:nvPicPr>
        <p:blipFill>
          <a:blip r:embed="rId5"/>
          <a:stretch>
            <a:fillRect/>
          </a:stretch>
        </p:blipFill>
        <p:spPr>
          <a:xfrm>
            <a:off x="40080" y="6201713"/>
            <a:ext cx="640080" cy="640080"/>
          </a:xfrm>
          <a:prstGeom prst="rect">
            <a:avLst/>
          </a:prstGeom>
        </p:spPr>
      </p:pic>
      <p:sp>
        <p:nvSpPr>
          <p:cNvPr id="9" name="TextBox 8">
            <a:extLst>
              <a:ext uri="{FF2B5EF4-FFF2-40B4-BE49-F238E27FC236}">
                <a16:creationId xmlns:a16="http://schemas.microsoft.com/office/drawing/2014/main" id="{47690992-0D8D-8510-681D-402D4284B3F3}"/>
              </a:ext>
            </a:extLst>
          </p:cNvPr>
          <p:cNvSpPr txBox="1"/>
          <p:nvPr/>
        </p:nvSpPr>
        <p:spPr>
          <a:xfrm>
            <a:off x="30569" y="-4238"/>
            <a:ext cx="8848739" cy="1077218"/>
          </a:xfrm>
          <a:prstGeom prst="rect">
            <a:avLst/>
          </a:prstGeom>
          <a:noFill/>
        </p:spPr>
        <p:txBody>
          <a:bodyPr wrap="square" rtlCol="0">
            <a:spAutoFit/>
          </a:bodyPr>
          <a:lstStyle/>
          <a:p>
            <a:r>
              <a:rPr lang="en-US" sz="3200" dirty="0">
                <a:solidFill>
                  <a:schemeClr val="accent1">
                    <a:lumMod val="50000"/>
                  </a:schemeClr>
                </a:solidFill>
                <a:latin typeface="Impact" panose="020B0806030902050204" pitchFamily="34" charset="0"/>
              </a:rPr>
              <a:t>Global field observations of tree die-off reveal hotter-drought fingerprint for Earth’s forests</a:t>
            </a:r>
          </a:p>
        </p:txBody>
      </p:sp>
      <p:sp>
        <p:nvSpPr>
          <p:cNvPr id="10" name="TextBox 9">
            <a:extLst>
              <a:ext uri="{FF2B5EF4-FFF2-40B4-BE49-F238E27FC236}">
                <a16:creationId xmlns:a16="http://schemas.microsoft.com/office/drawing/2014/main" id="{14B84544-2FF1-0FB4-8FD4-C56D5FF1A475}"/>
              </a:ext>
            </a:extLst>
          </p:cNvPr>
          <p:cNvSpPr txBox="1"/>
          <p:nvPr/>
        </p:nvSpPr>
        <p:spPr>
          <a:xfrm>
            <a:off x="30569" y="1072975"/>
            <a:ext cx="7028121" cy="646331"/>
          </a:xfrm>
          <a:prstGeom prst="rect">
            <a:avLst/>
          </a:prstGeom>
          <a:noFill/>
          <a:ln w="19050">
            <a:solidFill>
              <a:schemeClr val="accent1">
                <a:lumMod val="50000"/>
              </a:schemeClr>
            </a:solidFill>
          </a:ln>
        </p:spPr>
        <p:txBody>
          <a:bodyPr wrap="square" rtlCol="0">
            <a:spAutoFit/>
          </a:bodyPr>
          <a:lstStyle/>
          <a:p>
            <a:r>
              <a:rPr lang="en-US" dirty="0">
                <a:latin typeface="Arial" panose="020B0604020202020204" pitchFamily="34" charset="0"/>
                <a:cs typeface="Arial" panose="020B0604020202020204" pitchFamily="34" charset="0"/>
              </a:rPr>
              <a:t>Hammond, W.M., Williams, A.P., </a:t>
            </a:r>
            <a:r>
              <a:rPr lang="en-US" dirty="0" err="1">
                <a:latin typeface="Arial" panose="020B0604020202020204" pitchFamily="34" charset="0"/>
                <a:cs typeface="Arial" panose="020B0604020202020204" pitchFamily="34" charset="0"/>
              </a:rPr>
              <a:t>Abatzoglou</a:t>
            </a:r>
            <a:r>
              <a:rPr lang="en-US" dirty="0">
                <a:latin typeface="Arial" panose="020B0604020202020204" pitchFamily="34" charset="0"/>
                <a:cs typeface="Arial" panose="020B0604020202020204" pitchFamily="34" charset="0"/>
              </a:rPr>
              <a:t>, J.T. et al., 2022, </a:t>
            </a:r>
            <a:r>
              <a:rPr lang="en-US" i="1" dirty="0">
                <a:latin typeface="Arial" panose="020B0604020202020204" pitchFamily="34" charset="0"/>
                <a:cs typeface="Arial" panose="020B0604020202020204" pitchFamily="34" charset="0"/>
              </a:rPr>
              <a:t>Nature Communications</a:t>
            </a:r>
            <a:r>
              <a:rPr lang="en-US" dirty="0">
                <a:latin typeface="Arial" panose="020B0604020202020204" pitchFamily="34" charset="0"/>
                <a:cs typeface="Arial" panose="020B0604020202020204" pitchFamily="34" charset="0"/>
              </a:rPr>
              <a:t>, 13, 1761.</a:t>
            </a:r>
          </a:p>
        </p:txBody>
      </p:sp>
      <p:cxnSp>
        <p:nvCxnSpPr>
          <p:cNvPr id="14" name="Straight Connector 13">
            <a:extLst>
              <a:ext uri="{FF2B5EF4-FFF2-40B4-BE49-F238E27FC236}">
                <a16:creationId xmlns:a16="http://schemas.microsoft.com/office/drawing/2014/main" id="{21FBAB8D-F9BC-9FDD-7558-BED83C78CB02}"/>
              </a:ext>
            </a:extLst>
          </p:cNvPr>
          <p:cNvCxnSpPr/>
          <p:nvPr/>
        </p:nvCxnSpPr>
        <p:spPr>
          <a:xfrm>
            <a:off x="8509317" y="802996"/>
            <a:ext cx="0" cy="4635795"/>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FCC075-A36F-9B0A-C82A-6877AD725237}"/>
              </a:ext>
            </a:extLst>
          </p:cNvPr>
          <p:cNvSpPr txBox="1"/>
          <p:nvPr/>
        </p:nvSpPr>
        <p:spPr>
          <a:xfrm>
            <a:off x="5963126" y="3175609"/>
            <a:ext cx="2483924" cy="3046988"/>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Figure</a:t>
            </a:r>
            <a:r>
              <a:rPr lang="en-US" sz="1200" dirty="0">
                <a:latin typeface="Arial" panose="020B0604020202020204" pitchFamily="34" charset="0"/>
                <a:cs typeface="Arial" panose="020B0604020202020204" pitchFamily="34" charset="0"/>
              </a:rPr>
              <a:t>. (Top) Geo-referenced tree mortality plots (n = 1303) in the database. Dots are color coded according to the year of mortality. Insets show examples of dense plot networks in Canada, Central America, and Southwest Australia.  (Bottom) Whittaker biome plot of database locations, showing the mean annual temperature (°C) and mean annual precipitation (cm) for all 1303 database plots. Each point represents a plot from the global database where climate-induced tree mortality happened. </a:t>
            </a:r>
          </a:p>
        </p:txBody>
      </p:sp>
      <p:sp>
        <p:nvSpPr>
          <p:cNvPr id="16" name="TextBox 15">
            <a:extLst>
              <a:ext uri="{FF2B5EF4-FFF2-40B4-BE49-F238E27FC236}">
                <a16:creationId xmlns:a16="http://schemas.microsoft.com/office/drawing/2014/main" id="{4460C1CC-2016-7A4C-31C5-2CB42DE02961}"/>
              </a:ext>
            </a:extLst>
          </p:cNvPr>
          <p:cNvSpPr txBox="1"/>
          <p:nvPr/>
        </p:nvSpPr>
        <p:spPr>
          <a:xfrm>
            <a:off x="30569" y="1690194"/>
            <a:ext cx="8389300" cy="175432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Objective</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Earth’s forests face grave challenges in the Anthropocene, including hotter droughts increasingly associated with widespread forest die-off events. But despite the vital importance of forests to global ecosystem services, their fates in a warming world remain highly uncertain. Lacking is quantitative determination of commonality in climate anomalies associated with pulses of tree mortality—from published, field-documented mortality events—required for understanding the role of extreme climate events in overall global tree die-off patterns. </a:t>
            </a:r>
          </a:p>
        </p:txBody>
      </p:sp>
      <p:sp>
        <p:nvSpPr>
          <p:cNvPr id="17" name="TextBox 16">
            <a:extLst>
              <a:ext uri="{FF2B5EF4-FFF2-40B4-BE49-F238E27FC236}">
                <a16:creationId xmlns:a16="http://schemas.microsoft.com/office/drawing/2014/main" id="{15EEDA3A-540D-F75D-6202-E5E6E8EB24D3}"/>
              </a:ext>
            </a:extLst>
          </p:cNvPr>
          <p:cNvSpPr txBox="1"/>
          <p:nvPr/>
        </p:nvSpPr>
        <p:spPr>
          <a:xfrm>
            <a:off x="30569" y="3386897"/>
            <a:ext cx="5932557" cy="110799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Approach</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The study establishes a geo-referenced global database documenting climate-induced mortality events spanning all tree-supporting biomes and continents, from 154 peer-reviewed studies since 1970. </a:t>
            </a:r>
          </a:p>
        </p:txBody>
      </p:sp>
      <p:sp>
        <p:nvSpPr>
          <p:cNvPr id="18" name="TextBox 17">
            <a:extLst>
              <a:ext uri="{FF2B5EF4-FFF2-40B4-BE49-F238E27FC236}">
                <a16:creationId xmlns:a16="http://schemas.microsoft.com/office/drawing/2014/main" id="{80942F2D-9CC6-F276-06AC-7B30BC1C368E}"/>
              </a:ext>
            </a:extLst>
          </p:cNvPr>
          <p:cNvSpPr txBox="1"/>
          <p:nvPr/>
        </p:nvSpPr>
        <p:spPr>
          <a:xfrm>
            <a:off x="30567" y="4403393"/>
            <a:ext cx="6065433" cy="1754326"/>
          </a:xfrm>
          <a:prstGeom prst="rect">
            <a:avLst/>
          </a:prstGeom>
          <a:noFill/>
        </p:spPr>
        <p:txBody>
          <a:bodyPr wrap="square" rtlCol="0">
            <a:spAutoFit/>
          </a:bodyPr>
          <a:lstStyle/>
          <a:p>
            <a:r>
              <a:rPr lang="en-US" sz="2400" dirty="0">
                <a:solidFill>
                  <a:schemeClr val="accent1">
                    <a:lumMod val="50000"/>
                  </a:schemeClr>
                </a:solidFill>
                <a:latin typeface="Impact" panose="020B0806030902050204" pitchFamily="34" charset="0"/>
              </a:rPr>
              <a:t>Impact</a:t>
            </a:r>
            <a:endParaRPr lang="en-US" dirty="0">
              <a:solidFill>
                <a:schemeClr val="accent1">
                  <a:lumMod val="50000"/>
                </a:schemeClr>
              </a:solidFill>
              <a:latin typeface="Impact" panose="020B0806030902050204" pitchFamily="34" charset="0"/>
            </a:endParaRPr>
          </a:p>
          <a:p>
            <a:r>
              <a:rPr lang="en-US" sz="1400" dirty="0">
                <a:latin typeface="Arial" panose="020B0604020202020204" pitchFamily="34" charset="0"/>
                <a:cs typeface="Arial" panose="020B0604020202020204" pitchFamily="34" charset="0"/>
              </a:rPr>
              <a:t>The study quantifies a global “hotter-drought fingerprint” from tree-mortality sites—effectively a hotter and drier climate signal for tree mortality—across 675 locations encompassing 1,303 plots. Frequency of these observed mortality-year climate conditions strongly increases nonlinearly under projected warming. The study also provides footing for further community-developed, quantitative, ground-based monitoring of global tree mortality.</a:t>
            </a:r>
          </a:p>
        </p:txBody>
      </p:sp>
      <p:pic>
        <p:nvPicPr>
          <p:cNvPr id="3" name="Picture 2">
            <a:extLst>
              <a:ext uri="{FF2B5EF4-FFF2-40B4-BE49-F238E27FC236}">
                <a16:creationId xmlns:a16="http://schemas.microsoft.com/office/drawing/2014/main" id="{B2692B0C-3159-73DA-7055-CD4DABB5A3DA}"/>
              </a:ext>
            </a:extLst>
          </p:cNvPr>
          <p:cNvPicPr>
            <a:picLocks noChangeAspect="1"/>
          </p:cNvPicPr>
          <p:nvPr/>
        </p:nvPicPr>
        <p:blipFill>
          <a:blip r:embed="rId6"/>
          <a:stretch>
            <a:fillRect/>
          </a:stretch>
        </p:blipFill>
        <p:spPr>
          <a:xfrm>
            <a:off x="8558614" y="375264"/>
            <a:ext cx="3530237" cy="1841162"/>
          </a:xfrm>
          <a:prstGeom prst="rect">
            <a:avLst/>
          </a:prstGeom>
        </p:spPr>
      </p:pic>
      <p:pic>
        <p:nvPicPr>
          <p:cNvPr id="11" name="Picture 10">
            <a:extLst>
              <a:ext uri="{FF2B5EF4-FFF2-40B4-BE49-F238E27FC236}">
                <a16:creationId xmlns:a16="http://schemas.microsoft.com/office/drawing/2014/main" id="{6D24B11D-DB68-2DFA-A944-685E85E3F3B5}"/>
              </a:ext>
            </a:extLst>
          </p:cNvPr>
          <p:cNvPicPr>
            <a:picLocks noChangeAspect="1"/>
          </p:cNvPicPr>
          <p:nvPr/>
        </p:nvPicPr>
        <p:blipFill>
          <a:blip r:embed="rId7"/>
          <a:stretch>
            <a:fillRect/>
          </a:stretch>
        </p:blipFill>
        <p:spPr>
          <a:xfrm>
            <a:off x="8553489" y="2516172"/>
            <a:ext cx="3629895" cy="3619041"/>
          </a:xfrm>
          <a:prstGeom prst="rect">
            <a:avLst/>
          </a:prstGeom>
        </p:spPr>
      </p:pic>
      <p:pic>
        <p:nvPicPr>
          <p:cNvPr id="12" name="Picture 11">
            <a:extLst>
              <a:ext uri="{FF2B5EF4-FFF2-40B4-BE49-F238E27FC236}">
                <a16:creationId xmlns:a16="http://schemas.microsoft.com/office/drawing/2014/main" id="{285AAFB5-8393-4F78-4A91-C9E3C1EB00AD}"/>
              </a:ext>
            </a:extLst>
          </p:cNvPr>
          <p:cNvPicPr>
            <a:picLocks noChangeAspect="1"/>
          </p:cNvPicPr>
          <p:nvPr/>
        </p:nvPicPr>
        <p:blipFill>
          <a:blip r:embed="rId8"/>
          <a:stretch>
            <a:fillRect/>
          </a:stretch>
        </p:blipFill>
        <p:spPr>
          <a:xfrm>
            <a:off x="7354487" y="6158681"/>
            <a:ext cx="738912" cy="743363"/>
          </a:xfrm>
          <a:prstGeom prst="rect">
            <a:avLst/>
          </a:prstGeom>
        </p:spPr>
      </p:pic>
    </p:spTree>
    <p:extLst>
      <p:ext uri="{BB962C8B-B14F-4D97-AF65-F5344CB8AC3E}">
        <p14:creationId xmlns:p14="http://schemas.microsoft.com/office/powerpoint/2010/main" val="323504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7469</TotalTime>
  <Words>306</Words>
  <Application>Microsoft Macintosh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Impact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Smerdon</dc:creator>
  <cp:lastModifiedBy>Jason Smerdon</cp:lastModifiedBy>
  <cp:revision>11</cp:revision>
  <dcterms:created xsi:type="dcterms:W3CDTF">2022-07-01T17:05:59Z</dcterms:created>
  <dcterms:modified xsi:type="dcterms:W3CDTF">2022-07-25T13:45:54Z</dcterms:modified>
</cp:coreProperties>
</file>