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6" roundtripDataSignature="AMtx7miqdyC24y/CK7jDQ1QVhYzPZ+XAr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 Id="rId6"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4" name="Google Shape;94;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5" name="Google Shape;95;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 Id="rId3" Type="http://schemas.openxmlformats.org/officeDocument/2006/relationships/image" Target="../media/image2.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E-SC generic (BER or BES)">
  <p:cSld name="DOE-SC generic (BER or BES)">
    <p:bg>
      <p:bgPr>
        <a:blipFill>
          <a:blip r:embed="rId2">
            <a:alphaModFix/>
          </a:blip>
          <a:stretch>
            <a:fillRect/>
          </a:stretch>
        </a:blipFill>
      </p:bgPr>
    </p:bg>
    <p:spTree>
      <p:nvGrpSpPr>
        <p:cNvPr id="15" name="Shape 15"/>
        <p:cNvGrpSpPr/>
        <p:nvPr/>
      </p:nvGrpSpPr>
      <p:grpSpPr>
        <a:xfrm>
          <a:off x="0" y="0"/>
          <a:ext cx="0" cy="0"/>
          <a:chOff x="0" y="0"/>
          <a:chExt cx="0" cy="0"/>
        </a:xfrm>
      </p:grpSpPr>
      <p:sp>
        <p:nvSpPr>
          <p:cNvPr id="16" name="Google Shape;16;p3"/>
          <p:cNvSpPr txBox="1"/>
          <p:nvPr>
            <p:ph type="title"/>
          </p:nvPr>
        </p:nvSpPr>
        <p:spPr>
          <a:xfrm>
            <a:off x="488648" y="-4627"/>
            <a:ext cx="11190515" cy="70866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008000"/>
              </a:buClr>
              <a:buSzPts val="4400"/>
              <a:buFont typeface="Calibri"/>
              <a:buNone/>
              <a:defRPr b="1">
                <a:solidFill>
                  <a:srgbClr val="008000"/>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3"/>
          <p:cNvSpPr txBox="1"/>
          <p:nvPr>
            <p:ph idx="1" type="body"/>
          </p:nvPr>
        </p:nvSpPr>
        <p:spPr>
          <a:xfrm>
            <a:off x="18661" y="752475"/>
            <a:ext cx="5906278" cy="4801485"/>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008000"/>
              </a:buClr>
              <a:buSzPts val="1800"/>
              <a:buFont typeface="Calibri"/>
              <a:buNone/>
              <a:defRPr b="0" sz="1800">
                <a:solidFill>
                  <a:srgbClr val="008000"/>
                </a:solidFill>
              </a:defRPr>
            </a:lvl1pPr>
            <a:lvl2pPr indent="-317500" lvl="1" marL="914400" algn="l">
              <a:lnSpc>
                <a:spcPct val="90000"/>
              </a:lnSpc>
              <a:spcBef>
                <a:spcPts val="500"/>
              </a:spcBef>
              <a:spcAft>
                <a:spcPts val="0"/>
              </a:spcAft>
              <a:buClr>
                <a:schemeClr val="dk1"/>
              </a:buClr>
              <a:buSzPts val="1400"/>
              <a:buChar char="•"/>
              <a:defRPr sz="1400"/>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3"/>
          <p:cNvSpPr txBox="1"/>
          <p:nvPr>
            <p:ph idx="2" type="body"/>
          </p:nvPr>
        </p:nvSpPr>
        <p:spPr>
          <a:xfrm>
            <a:off x="488648" y="5360083"/>
            <a:ext cx="4500034" cy="688293"/>
          </a:xfrm>
          <a:prstGeom prst="rect">
            <a:avLst/>
          </a:prstGeom>
          <a:noFill/>
          <a:ln>
            <a:noFill/>
          </a:ln>
        </p:spPr>
        <p:txBody>
          <a:bodyPr anchorCtr="0" anchor="t" bIns="45700" lIns="91425" spcFirstLastPara="1" rIns="91425" wrap="square" tIns="45700">
            <a:noAutofit/>
          </a:bodyPr>
          <a:lstStyle>
            <a:lvl1pPr indent="-292100" lvl="0" marL="457200" algn="just">
              <a:lnSpc>
                <a:spcPct val="100000"/>
              </a:lnSpc>
              <a:spcBef>
                <a:spcPts val="0"/>
              </a:spcBef>
              <a:spcAft>
                <a:spcPts val="0"/>
              </a:spcAft>
              <a:buClr>
                <a:schemeClr val="dk1"/>
              </a:buClr>
              <a:buSzPts val="1000"/>
              <a:buChar char="•"/>
              <a:defRPr b="0" sz="1000"/>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9" name="Google Shape;19;p3"/>
          <p:cNvSpPr txBox="1"/>
          <p:nvPr>
            <p:ph idx="3" type="body"/>
          </p:nvPr>
        </p:nvSpPr>
        <p:spPr>
          <a:xfrm>
            <a:off x="5924939" y="1079049"/>
            <a:ext cx="6307215" cy="1214209"/>
          </a:xfrm>
          <a:prstGeom prst="rect">
            <a:avLst/>
          </a:prstGeom>
          <a:noFill/>
          <a:ln>
            <a:noFill/>
          </a:ln>
        </p:spPr>
        <p:txBody>
          <a:bodyPr anchorCtr="0" anchor="t" bIns="45700" lIns="91425" spcFirstLastPara="1" rIns="91425" wrap="square" tIns="45700">
            <a:normAutofit/>
          </a:bodyPr>
          <a:lstStyle>
            <a:lvl1pPr indent="-330200" lvl="0" marL="457200" algn="l">
              <a:lnSpc>
                <a:spcPct val="90000"/>
              </a:lnSpc>
              <a:spcBef>
                <a:spcPts val="1000"/>
              </a:spcBef>
              <a:spcAft>
                <a:spcPts val="0"/>
              </a:spcAft>
              <a:buClr>
                <a:schemeClr val="dk1"/>
              </a:buClr>
              <a:buSzPts val="1600"/>
              <a:buChar char="•"/>
              <a:defRPr b="0" sz="1600">
                <a:solidFill>
                  <a:schemeClr val="dk1"/>
                </a:solidFill>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3"/>
          <p:cNvSpPr txBox="1"/>
          <p:nvPr>
            <p:ph idx="4" type="body"/>
          </p:nvPr>
        </p:nvSpPr>
        <p:spPr>
          <a:xfrm>
            <a:off x="5924939" y="2641148"/>
            <a:ext cx="6307215" cy="1212396"/>
          </a:xfrm>
          <a:prstGeom prst="rect">
            <a:avLst/>
          </a:prstGeom>
          <a:noFill/>
          <a:ln>
            <a:noFill/>
          </a:ln>
        </p:spPr>
        <p:txBody>
          <a:bodyPr anchorCtr="0" anchor="t" bIns="45700" lIns="91425" spcFirstLastPara="1" rIns="91425" wrap="square" tIns="45700">
            <a:normAutofit/>
          </a:bodyPr>
          <a:lstStyle>
            <a:lvl1pPr indent="-330200" lvl="0" marL="457200" algn="l">
              <a:lnSpc>
                <a:spcPct val="90000"/>
              </a:lnSpc>
              <a:spcBef>
                <a:spcPts val="1000"/>
              </a:spcBef>
              <a:spcAft>
                <a:spcPts val="0"/>
              </a:spcAft>
              <a:buClr>
                <a:schemeClr val="dk1"/>
              </a:buClr>
              <a:buSzPts val="1600"/>
              <a:buChar char="•"/>
              <a:defRPr b="0" sz="1600">
                <a:solidFill>
                  <a:schemeClr val="dk1"/>
                </a:solidFill>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1" name="Google Shape;21;p3"/>
          <p:cNvSpPr txBox="1"/>
          <p:nvPr>
            <p:ph idx="5" type="body"/>
          </p:nvPr>
        </p:nvSpPr>
        <p:spPr>
          <a:xfrm>
            <a:off x="5991614" y="4014335"/>
            <a:ext cx="6307215" cy="2034041"/>
          </a:xfrm>
          <a:prstGeom prst="rect">
            <a:avLst/>
          </a:prstGeom>
          <a:noFill/>
          <a:ln>
            <a:noFill/>
          </a:ln>
        </p:spPr>
        <p:txBody>
          <a:bodyPr anchorCtr="0" anchor="t" bIns="45700" lIns="91425" spcFirstLastPara="1" rIns="91425" wrap="square" tIns="45700">
            <a:normAutofit/>
          </a:bodyPr>
          <a:lstStyle>
            <a:lvl1pPr indent="-317500" lvl="0" marL="457200" algn="l">
              <a:lnSpc>
                <a:spcPct val="90000"/>
              </a:lnSpc>
              <a:spcBef>
                <a:spcPts val="1000"/>
              </a:spcBef>
              <a:spcAft>
                <a:spcPts val="0"/>
              </a:spcAft>
              <a:buClr>
                <a:schemeClr val="dk1"/>
              </a:buClr>
              <a:buSzPts val="1400"/>
              <a:buFont typeface="Arial"/>
              <a:buChar char="‒"/>
              <a:defRPr b="0" sz="1400">
                <a:solidFill>
                  <a:schemeClr val="dk1"/>
                </a:solidFill>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descr="horizontal-logo-green-text.jpg" id="22" name="Google Shape;22;p3"/>
          <p:cNvPicPr preferRelativeResize="0"/>
          <p:nvPr/>
        </p:nvPicPr>
        <p:blipFill rotWithShape="1">
          <a:blip r:embed="rId3">
            <a:alphaModFix/>
          </a:blip>
          <a:srcRect b="0" l="0" r="0" t="0"/>
          <a:stretch/>
        </p:blipFill>
        <p:spPr>
          <a:xfrm>
            <a:off x="781053" y="6384940"/>
            <a:ext cx="2439785" cy="407987"/>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73" name="Shape 73"/>
        <p:cNvGrpSpPr/>
        <p:nvPr/>
      </p:nvGrpSpPr>
      <p:grpSpPr>
        <a:xfrm>
          <a:off x="0" y="0"/>
          <a:ext cx="0" cy="0"/>
          <a:chOff x="0" y="0"/>
          <a:chExt cx="0" cy="0"/>
        </a:xfrm>
      </p:grpSpPr>
      <p:sp>
        <p:nvSpPr>
          <p:cNvPr id="74" name="Google Shape;74;p12"/>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5" name="Google Shape;75;p12"/>
          <p:cNvSpPr/>
          <p:nvPr>
            <p:ph idx="2" type="pic"/>
          </p:nvPr>
        </p:nvSpPr>
        <p:spPr>
          <a:xfrm>
            <a:off x="5183188" y="987427"/>
            <a:ext cx="6172200" cy="4873625"/>
          </a:xfrm>
          <a:prstGeom prst="rect">
            <a:avLst/>
          </a:prstGeom>
          <a:noFill/>
          <a:ln>
            <a:noFill/>
          </a:ln>
        </p:spPr>
      </p:sp>
      <p:sp>
        <p:nvSpPr>
          <p:cNvPr id="76" name="Google Shape;76;p12"/>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77" name="Google Shape;77;p12"/>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80" name="Shape 80"/>
        <p:cNvGrpSpPr/>
        <p:nvPr/>
      </p:nvGrpSpPr>
      <p:grpSpPr>
        <a:xfrm>
          <a:off x="0" y="0"/>
          <a:ext cx="0" cy="0"/>
          <a:chOff x="0" y="0"/>
          <a:chExt cx="0" cy="0"/>
        </a:xfrm>
      </p:grpSpPr>
      <p:sp>
        <p:nvSpPr>
          <p:cNvPr id="81" name="Google Shape;81;p13"/>
          <p:cNvSpPr txBox="1"/>
          <p:nvPr>
            <p:ph type="title"/>
          </p:nvPr>
        </p:nvSpPr>
        <p:spPr>
          <a:xfrm>
            <a:off x="838200" y="365127"/>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2" name="Google Shape;82;p13"/>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3" name="Google Shape;83;p13"/>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13"/>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13"/>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86" name="Shape 86"/>
        <p:cNvGrpSpPr/>
        <p:nvPr/>
      </p:nvGrpSpPr>
      <p:grpSpPr>
        <a:xfrm>
          <a:off x="0" y="0"/>
          <a:ext cx="0" cy="0"/>
          <a:chOff x="0" y="0"/>
          <a:chExt cx="0" cy="0"/>
        </a:xfrm>
      </p:grpSpPr>
      <p:sp>
        <p:nvSpPr>
          <p:cNvPr id="87" name="Google Shape;87;p14"/>
          <p:cNvSpPr txBox="1"/>
          <p:nvPr>
            <p:ph type="title"/>
          </p:nvPr>
        </p:nvSpPr>
        <p:spPr>
          <a:xfrm rot="5400000">
            <a:off x="7133432"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8" name="Google Shape;88;p14"/>
          <p:cNvSpPr txBox="1"/>
          <p:nvPr>
            <p:ph idx="1" type="body"/>
          </p:nvPr>
        </p:nvSpPr>
        <p:spPr>
          <a:xfrm rot="5400000">
            <a:off x="1799432"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9" name="Google Shape;89;p14"/>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14"/>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1" name="Google Shape;91;p14"/>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3" name="Shape 23"/>
        <p:cNvGrpSpPr/>
        <p:nvPr/>
      </p:nvGrpSpPr>
      <p:grpSpPr>
        <a:xfrm>
          <a:off x="0" y="0"/>
          <a:ext cx="0" cy="0"/>
          <a:chOff x="0" y="0"/>
          <a:chExt cx="0" cy="0"/>
        </a:xfrm>
      </p:grpSpPr>
      <p:sp>
        <p:nvSpPr>
          <p:cNvPr id="24" name="Google Shape;24;p4"/>
          <p:cNvSpPr txBox="1"/>
          <p:nvPr>
            <p:ph type="ctrTitle"/>
          </p:nvPr>
        </p:nvSpPr>
        <p:spPr>
          <a:xfrm>
            <a:off x="914400" y="1122363"/>
            <a:ext cx="103632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4"/>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6" name="Google Shape;26;p4"/>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4"/>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4"/>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9" name="Shape 29"/>
        <p:cNvGrpSpPr/>
        <p:nvPr/>
      </p:nvGrpSpPr>
      <p:grpSpPr>
        <a:xfrm>
          <a:off x="0" y="0"/>
          <a:ext cx="0" cy="0"/>
          <a:chOff x="0" y="0"/>
          <a:chExt cx="0" cy="0"/>
        </a:xfrm>
      </p:grpSpPr>
      <p:sp>
        <p:nvSpPr>
          <p:cNvPr id="30" name="Google Shape;30;p5"/>
          <p:cNvSpPr txBox="1"/>
          <p:nvPr>
            <p:ph type="title"/>
          </p:nvPr>
        </p:nvSpPr>
        <p:spPr>
          <a:xfrm>
            <a:off x="838200" y="365127"/>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5"/>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5"/>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5"/>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5" name="Shape 35"/>
        <p:cNvGrpSpPr/>
        <p:nvPr/>
      </p:nvGrpSpPr>
      <p:grpSpPr>
        <a:xfrm>
          <a:off x="0" y="0"/>
          <a:ext cx="0" cy="0"/>
          <a:chOff x="0" y="0"/>
          <a:chExt cx="0" cy="0"/>
        </a:xfrm>
      </p:grpSpPr>
      <p:sp>
        <p:nvSpPr>
          <p:cNvPr id="36" name="Google Shape;36;p6"/>
          <p:cNvSpPr txBox="1"/>
          <p:nvPr>
            <p:ph type="title"/>
          </p:nvPr>
        </p:nvSpPr>
        <p:spPr>
          <a:xfrm>
            <a:off x="831851" y="1709740"/>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7" name="Google Shape;37;p6"/>
          <p:cNvSpPr txBox="1"/>
          <p:nvPr>
            <p:ph idx="1" type="body"/>
          </p:nvPr>
        </p:nvSpPr>
        <p:spPr>
          <a:xfrm>
            <a:off x="831851" y="4589465"/>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sz="2400">
                <a:solidFill>
                  <a:schemeClr val="dk1"/>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8" name="Google Shape;38;p6"/>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6"/>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6"/>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1" name="Shape 41"/>
        <p:cNvGrpSpPr/>
        <p:nvPr/>
      </p:nvGrpSpPr>
      <p:grpSpPr>
        <a:xfrm>
          <a:off x="0" y="0"/>
          <a:ext cx="0" cy="0"/>
          <a:chOff x="0" y="0"/>
          <a:chExt cx="0" cy="0"/>
        </a:xfrm>
      </p:grpSpPr>
      <p:sp>
        <p:nvSpPr>
          <p:cNvPr id="42" name="Google Shape;42;p7"/>
          <p:cNvSpPr txBox="1"/>
          <p:nvPr>
            <p:ph type="title"/>
          </p:nvPr>
        </p:nvSpPr>
        <p:spPr>
          <a:xfrm>
            <a:off x="838200" y="365127"/>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3" name="Google Shape;43;p7"/>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7"/>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5" name="Google Shape;45;p7"/>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6" name="Google Shape;46;p7"/>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7"/>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8" name="Shape 48"/>
        <p:cNvGrpSpPr/>
        <p:nvPr/>
      </p:nvGrpSpPr>
      <p:grpSpPr>
        <a:xfrm>
          <a:off x="0" y="0"/>
          <a:ext cx="0" cy="0"/>
          <a:chOff x="0" y="0"/>
          <a:chExt cx="0" cy="0"/>
        </a:xfrm>
      </p:grpSpPr>
      <p:sp>
        <p:nvSpPr>
          <p:cNvPr id="49" name="Google Shape;49;p8"/>
          <p:cNvSpPr txBox="1"/>
          <p:nvPr>
            <p:ph type="title"/>
          </p:nvPr>
        </p:nvSpPr>
        <p:spPr>
          <a:xfrm>
            <a:off x="839788" y="365127"/>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0" name="Google Shape;50;p8"/>
          <p:cNvSpPr txBox="1"/>
          <p:nvPr>
            <p:ph idx="1" type="body"/>
          </p:nvPr>
        </p:nvSpPr>
        <p:spPr>
          <a:xfrm>
            <a:off x="839789"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51" name="Google Shape;51;p8"/>
          <p:cNvSpPr txBox="1"/>
          <p:nvPr>
            <p:ph idx="2" type="body"/>
          </p:nvPr>
        </p:nvSpPr>
        <p:spPr>
          <a:xfrm>
            <a:off x="839789"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2" name="Google Shape;52;p8"/>
          <p:cNvSpPr txBox="1"/>
          <p:nvPr>
            <p:ph idx="3" type="body"/>
          </p:nvPr>
        </p:nvSpPr>
        <p:spPr>
          <a:xfrm>
            <a:off x="6172201"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53" name="Google Shape;53;p8"/>
          <p:cNvSpPr txBox="1"/>
          <p:nvPr>
            <p:ph idx="4" type="body"/>
          </p:nvPr>
        </p:nvSpPr>
        <p:spPr>
          <a:xfrm>
            <a:off x="6172201"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4" name="Google Shape;54;p8"/>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5" name="Google Shape;55;p8"/>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8"/>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7" name="Shape 57"/>
        <p:cNvGrpSpPr/>
        <p:nvPr/>
      </p:nvGrpSpPr>
      <p:grpSpPr>
        <a:xfrm>
          <a:off x="0" y="0"/>
          <a:ext cx="0" cy="0"/>
          <a:chOff x="0" y="0"/>
          <a:chExt cx="0" cy="0"/>
        </a:xfrm>
      </p:grpSpPr>
      <p:sp>
        <p:nvSpPr>
          <p:cNvPr id="58" name="Google Shape;58;p9"/>
          <p:cNvSpPr txBox="1"/>
          <p:nvPr>
            <p:ph type="title"/>
          </p:nvPr>
        </p:nvSpPr>
        <p:spPr>
          <a:xfrm>
            <a:off x="838200" y="365127"/>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9" name="Google Shape;59;p9"/>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9"/>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2" name="Shape 62"/>
        <p:cNvGrpSpPr/>
        <p:nvPr/>
      </p:nvGrpSpPr>
      <p:grpSpPr>
        <a:xfrm>
          <a:off x="0" y="0"/>
          <a:ext cx="0" cy="0"/>
          <a:chOff x="0" y="0"/>
          <a:chExt cx="0" cy="0"/>
        </a:xfrm>
      </p:grpSpPr>
      <p:sp>
        <p:nvSpPr>
          <p:cNvPr id="63" name="Google Shape;63;p10"/>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10"/>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10"/>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6" name="Shape 66"/>
        <p:cNvGrpSpPr/>
        <p:nvPr/>
      </p:nvGrpSpPr>
      <p:grpSpPr>
        <a:xfrm>
          <a:off x="0" y="0"/>
          <a:ext cx="0" cy="0"/>
          <a:chOff x="0" y="0"/>
          <a:chExt cx="0" cy="0"/>
        </a:xfrm>
      </p:grpSpPr>
      <p:sp>
        <p:nvSpPr>
          <p:cNvPr id="67" name="Google Shape;67;p11"/>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8" name="Google Shape;68;p11"/>
          <p:cNvSpPr txBox="1"/>
          <p:nvPr>
            <p:ph idx="1" type="body"/>
          </p:nvPr>
        </p:nvSpPr>
        <p:spPr>
          <a:xfrm>
            <a:off x="5183188" y="987427"/>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9" name="Google Shape;69;p11"/>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70" name="Google Shape;70;p11"/>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1"/>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2"/>
          <p:cNvSpPr txBox="1"/>
          <p:nvPr>
            <p:ph type="title"/>
          </p:nvPr>
        </p:nvSpPr>
        <p:spPr>
          <a:xfrm>
            <a:off x="838200" y="365127"/>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2"/>
          <p:cNvSpPr txBox="1"/>
          <p:nvPr>
            <p:ph idx="10" type="dt"/>
          </p:nvPr>
        </p:nvSpPr>
        <p:spPr>
          <a:xfrm>
            <a:off x="838200" y="6356352"/>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2"/>
          <p:cNvSpPr txBox="1"/>
          <p:nvPr>
            <p:ph idx="11" type="ftr"/>
          </p:nvPr>
        </p:nvSpPr>
        <p:spPr>
          <a:xfrm>
            <a:off x="4038600" y="6356352"/>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2"/>
          <p:cNvSpPr txBox="1"/>
          <p:nvPr>
            <p:ph idx="12" type="sldNum"/>
          </p:nvPr>
        </p:nvSpPr>
        <p:spPr>
          <a:xfrm>
            <a:off x="8610600" y="6356352"/>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
          <p:cNvSpPr txBox="1"/>
          <p:nvPr>
            <p:ph type="title"/>
          </p:nvPr>
        </p:nvSpPr>
        <p:spPr>
          <a:xfrm>
            <a:off x="144966" y="413381"/>
            <a:ext cx="11786839" cy="290651"/>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rgbClr val="008000"/>
              </a:buClr>
              <a:buSzPts val="2400"/>
              <a:buFont typeface="Arial"/>
              <a:buNone/>
            </a:pPr>
            <a:r>
              <a:rPr lang="en-US" sz="2400">
                <a:latin typeface="Arial"/>
                <a:ea typeface="Arial"/>
                <a:cs typeface="Arial"/>
                <a:sym typeface="Arial"/>
              </a:rPr>
              <a:t>El Niño and La Niña events in Central Pacific are a good proxy for future global precipitation increase</a:t>
            </a:r>
            <a:br>
              <a:rPr lang="en-US" sz="2400">
                <a:latin typeface="Arial"/>
                <a:ea typeface="Arial"/>
                <a:cs typeface="Arial"/>
                <a:sym typeface="Arial"/>
              </a:rPr>
            </a:br>
            <a:endParaRPr sz="2400">
              <a:latin typeface="Arial"/>
              <a:ea typeface="Arial"/>
              <a:cs typeface="Arial"/>
              <a:sym typeface="Arial"/>
            </a:endParaRPr>
          </a:p>
        </p:txBody>
      </p:sp>
      <p:sp>
        <p:nvSpPr>
          <p:cNvPr id="98" name="Google Shape;98;p1"/>
          <p:cNvSpPr txBox="1"/>
          <p:nvPr>
            <p:ph idx="3" type="body"/>
          </p:nvPr>
        </p:nvSpPr>
        <p:spPr>
          <a:xfrm>
            <a:off x="5293750" y="1079050"/>
            <a:ext cx="6719700" cy="4521300"/>
          </a:xfrm>
          <a:prstGeom prst="rect">
            <a:avLst/>
          </a:prstGeom>
          <a:noFill/>
          <a:ln>
            <a:noFill/>
          </a:ln>
        </p:spPr>
        <p:txBody>
          <a:bodyPr anchorCtr="0" anchor="t" bIns="45700" lIns="91425" spcFirstLastPara="1" rIns="91425" wrap="square" tIns="45700">
            <a:normAutofit fontScale="92500" lnSpcReduction="20000"/>
          </a:bodyPr>
          <a:lstStyle/>
          <a:p>
            <a:pPr indent="0" lvl="0" marL="0" rtl="0" algn="l">
              <a:lnSpc>
                <a:spcPct val="90000"/>
              </a:lnSpc>
              <a:spcBef>
                <a:spcPts val="0"/>
              </a:spcBef>
              <a:spcAft>
                <a:spcPts val="0"/>
              </a:spcAft>
              <a:buClr>
                <a:srgbClr val="008000"/>
              </a:buClr>
              <a:buSzPct val="100000"/>
              <a:buNone/>
            </a:pPr>
            <a:r>
              <a:rPr b="1" i="0" lang="en-US" sz="1800" u="none" cap="none" strike="noStrike">
                <a:solidFill>
                  <a:srgbClr val="008000"/>
                </a:solidFill>
                <a:latin typeface="Arial"/>
                <a:ea typeface="Arial"/>
                <a:cs typeface="Arial"/>
                <a:sym typeface="Arial"/>
              </a:rPr>
              <a:t>Scientific Achievement</a:t>
            </a:r>
            <a:endParaRPr/>
          </a:p>
          <a:p>
            <a:pPr indent="-195580" lvl="0" marL="228600" rtl="0" algn="l">
              <a:lnSpc>
                <a:spcPct val="90000"/>
              </a:lnSpc>
              <a:spcBef>
                <a:spcPts val="600"/>
              </a:spcBef>
              <a:spcAft>
                <a:spcPts val="0"/>
              </a:spcAft>
              <a:buClr>
                <a:schemeClr val="dk1"/>
              </a:buClr>
              <a:buSzPct val="100000"/>
              <a:buChar char="●"/>
            </a:pPr>
            <a:r>
              <a:rPr lang="en-US"/>
              <a:t>The rate of global hydrological intensification under future warming (hydrologic sensitivity, HS) is highly uncertain among climate models. Here, we show that it may be constrained by using El Niño and La Niña events as an </a:t>
            </a:r>
            <a:r>
              <a:rPr lang="en-US"/>
              <a:t>observable</a:t>
            </a:r>
            <a:r>
              <a:rPr lang="en-US"/>
              <a:t> analogue in the historical climate.</a:t>
            </a:r>
            <a:endParaRPr/>
          </a:p>
          <a:p>
            <a:pPr indent="-195580" lvl="0" marL="228600" rtl="0" algn="l">
              <a:lnSpc>
                <a:spcPct val="90000"/>
              </a:lnSpc>
              <a:spcBef>
                <a:spcPts val="600"/>
              </a:spcBef>
              <a:spcAft>
                <a:spcPts val="0"/>
              </a:spcAft>
              <a:buSzPct val="100000"/>
              <a:buChar char="●"/>
            </a:pPr>
            <a:r>
              <a:rPr lang="en-US"/>
              <a:t>El Niño and La Niña events centered in the Central Pacific are a proxy for future HS, but those centered in the East Pacific are not.</a:t>
            </a:r>
            <a:endParaRPr/>
          </a:p>
          <a:p>
            <a:pPr indent="0" lvl="0" marL="0" rtl="0" algn="l">
              <a:lnSpc>
                <a:spcPct val="90000"/>
              </a:lnSpc>
              <a:spcBef>
                <a:spcPts val="1600"/>
              </a:spcBef>
              <a:spcAft>
                <a:spcPts val="0"/>
              </a:spcAft>
              <a:buClr>
                <a:srgbClr val="008000"/>
              </a:buClr>
              <a:buSzPct val="100000"/>
              <a:buNone/>
            </a:pPr>
            <a:r>
              <a:rPr b="1" i="0" lang="en-US" sz="1800" u="none" cap="none" strike="noStrike">
                <a:solidFill>
                  <a:srgbClr val="008000"/>
                </a:solidFill>
                <a:latin typeface="Arial"/>
                <a:ea typeface="Arial"/>
                <a:cs typeface="Arial"/>
                <a:sym typeface="Arial"/>
              </a:rPr>
              <a:t>Significance and Impact</a:t>
            </a:r>
            <a:endParaRPr/>
          </a:p>
          <a:p>
            <a:pPr indent="-195580" lvl="0" marL="228600" rtl="0" algn="l">
              <a:lnSpc>
                <a:spcPct val="90000"/>
              </a:lnSpc>
              <a:spcBef>
                <a:spcPts val="600"/>
              </a:spcBef>
              <a:spcAft>
                <a:spcPts val="0"/>
              </a:spcAft>
              <a:buClr>
                <a:schemeClr val="dk1"/>
              </a:buClr>
              <a:buSzPct val="100000"/>
              <a:buChar char="●"/>
            </a:pPr>
            <a:r>
              <a:rPr lang="en-US"/>
              <a:t>Climate models all appear to underestimate HS, meaning that global precipitation is likely to intensify at a greater rate than previously predicted.</a:t>
            </a:r>
            <a:endParaRPr/>
          </a:p>
          <a:p>
            <a:pPr indent="-195580" lvl="0" marL="228600" rtl="0" algn="l">
              <a:lnSpc>
                <a:spcPct val="90000"/>
              </a:lnSpc>
              <a:spcBef>
                <a:spcPts val="600"/>
              </a:spcBef>
              <a:spcAft>
                <a:spcPts val="0"/>
              </a:spcAft>
              <a:buClr>
                <a:schemeClr val="dk1"/>
              </a:buClr>
              <a:buSzPct val="100000"/>
              <a:buFont typeface="Arial"/>
              <a:buChar char="●"/>
            </a:pPr>
            <a:r>
              <a:rPr lang="en-US"/>
              <a:t>With the observational record of global precipitation anomalies under El Niño and La Niña ever increasing, we will develop increasingly robust estimates for this metric, and thus for the rate of future global precipitation intensification.</a:t>
            </a:r>
            <a:endParaRPr/>
          </a:p>
          <a:p>
            <a:pPr indent="0" lvl="0" marL="0" rtl="0" algn="l">
              <a:lnSpc>
                <a:spcPct val="90000"/>
              </a:lnSpc>
              <a:spcBef>
                <a:spcPts val="600"/>
              </a:spcBef>
              <a:spcAft>
                <a:spcPts val="0"/>
              </a:spcAft>
              <a:buClr>
                <a:schemeClr val="dk1"/>
              </a:buClr>
              <a:buSzPct val="100000"/>
              <a:buNone/>
            </a:pPr>
            <a:r>
              <a:t/>
            </a:r>
            <a:endParaRPr/>
          </a:p>
          <a:p>
            <a:pPr indent="0" lvl="0" marL="0" rtl="0" algn="l">
              <a:lnSpc>
                <a:spcPct val="90000"/>
              </a:lnSpc>
              <a:spcBef>
                <a:spcPts val="1600"/>
              </a:spcBef>
              <a:spcAft>
                <a:spcPts val="0"/>
              </a:spcAft>
              <a:buClr>
                <a:srgbClr val="008000"/>
              </a:buClr>
              <a:buSzPct val="100000"/>
              <a:buNone/>
            </a:pPr>
            <a:r>
              <a:rPr b="1" i="0" lang="en-US" sz="1800" u="none" cap="none" strike="noStrike">
                <a:solidFill>
                  <a:srgbClr val="008000"/>
                </a:solidFill>
                <a:latin typeface="Arial"/>
                <a:ea typeface="Arial"/>
                <a:cs typeface="Arial"/>
                <a:sym typeface="Arial"/>
              </a:rPr>
              <a:t>Research Details</a:t>
            </a:r>
            <a:endParaRPr sz="1800"/>
          </a:p>
          <a:p>
            <a:pPr indent="-195580" lvl="0" marL="228600" rtl="0" algn="l">
              <a:lnSpc>
                <a:spcPct val="90000"/>
              </a:lnSpc>
              <a:spcBef>
                <a:spcPts val="600"/>
              </a:spcBef>
              <a:spcAft>
                <a:spcPts val="0"/>
              </a:spcAft>
              <a:buClr>
                <a:schemeClr val="dk1"/>
              </a:buClr>
              <a:buSzPct val="100000"/>
              <a:buFont typeface="Arial"/>
              <a:buChar char="●"/>
            </a:pPr>
            <a:r>
              <a:rPr lang="en-US"/>
              <a:t>For all available models in CMIP6 we calculated HS, both under El Niño and La Niña events of given thresholds (evaluated in piControl), and under future warming (evaluated in 1pctCO2, abrupt-4xCO2, and scenarioMIP).</a:t>
            </a:r>
            <a:endParaRPr/>
          </a:p>
          <a:p>
            <a:pPr indent="-195580" lvl="0" marL="228600" rtl="0" algn="l">
              <a:lnSpc>
                <a:spcPct val="90000"/>
              </a:lnSpc>
              <a:spcBef>
                <a:spcPts val="600"/>
              </a:spcBef>
              <a:spcAft>
                <a:spcPts val="0"/>
              </a:spcAft>
              <a:buClr>
                <a:schemeClr val="dk1"/>
              </a:buClr>
              <a:buSzPct val="100000"/>
              <a:buFont typeface="Arial"/>
              <a:buChar char="●"/>
            </a:pPr>
            <a:r>
              <a:rPr lang="en-US"/>
              <a:t>We performed the same analysis for satellite-era observations, using all available El Niño and La Niña events.</a:t>
            </a:r>
            <a:endParaRPr/>
          </a:p>
        </p:txBody>
      </p:sp>
      <p:sp>
        <p:nvSpPr>
          <p:cNvPr id="99" name="Google Shape;99;p1"/>
          <p:cNvSpPr txBox="1"/>
          <p:nvPr/>
        </p:nvSpPr>
        <p:spPr>
          <a:xfrm>
            <a:off x="5598550" y="5689150"/>
            <a:ext cx="6381900" cy="400200"/>
          </a:xfrm>
          <a:prstGeom prst="rect">
            <a:avLst/>
          </a:prstGeom>
          <a:noFill/>
          <a:ln cap="flat" cmpd="sng" w="12700">
            <a:solidFill>
              <a:schemeClr val="dk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chemeClr val="dk1"/>
                </a:solidFill>
                <a:latin typeface="Calibri"/>
                <a:ea typeface="Calibri"/>
                <a:cs typeface="Calibri"/>
                <a:sym typeface="Calibri"/>
              </a:rPr>
              <a:t>Norris, J., </a:t>
            </a:r>
            <a:r>
              <a:rPr b="0" i="0" lang="en-US" sz="1000" u="none" cap="none" strike="noStrike">
                <a:solidFill>
                  <a:schemeClr val="dk1"/>
                </a:solidFill>
                <a:latin typeface="Calibri"/>
                <a:ea typeface="Calibri"/>
                <a:cs typeface="Calibri"/>
                <a:sym typeface="Calibri"/>
              </a:rPr>
              <a:t>A. Hall, C. W. </a:t>
            </a:r>
            <a:r>
              <a:rPr lang="en-US" sz="1000">
                <a:solidFill>
                  <a:schemeClr val="dk1"/>
                </a:solidFill>
                <a:latin typeface="Calibri"/>
                <a:ea typeface="Calibri"/>
                <a:cs typeface="Calibri"/>
                <a:sym typeface="Calibri"/>
              </a:rPr>
              <a:t>Thackeray</a:t>
            </a:r>
            <a:r>
              <a:rPr b="0" i="0" lang="en-US" sz="1000" u="none" cap="none" strike="noStrike">
                <a:solidFill>
                  <a:schemeClr val="dk1"/>
                </a:solidFill>
                <a:latin typeface="Calibri"/>
                <a:ea typeface="Calibri"/>
                <a:cs typeface="Calibri"/>
                <a:sym typeface="Calibri"/>
              </a:rPr>
              <a:t>, D. Chen, and G. </a:t>
            </a:r>
            <a:r>
              <a:rPr lang="en-US" sz="1000">
                <a:solidFill>
                  <a:schemeClr val="dk1"/>
                </a:solidFill>
                <a:latin typeface="Calibri"/>
                <a:ea typeface="Calibri"/>
                <a:cs typeface="Calibri"/>
                <a:sym typeface="Calibri"/>
              </a:rPr>
              <a:t>D. Madakumbura,</a:t>
            </a:r>
            <a:r>
              <a:rPr b="0" i="0" lang="en-US" sz="1000" u="none" cap="none" strike="noStrike">
                <a:solidFill>
                  <a:schemeClr val="dk1"/>
                </a:solidFill>
                <a:latin typeface="Calibri"/>
                <a:ea typeface="Calibri"/>
                <a:cs typeface="Calibri"/>
                <a:sym typeface="Calibri"/>
              </a:rPr>
              <a:t> 2022: </a:t>
            </a:r>
            <a:r>
              <a:rPr lang="en-US" sz="1000">
                <a:solidFill>
                  <a:schemeClr val="dk1"/>
                </a:solidFill>
                <a:latin typeface="Calibri"/>
                <a:ea typeface="Calibri"/>
                <a:cs typeface="Calibri"/>
                <a:sym typeface="Calibri"/>
              </a:rPr>
              <a:t>Evaluating hydrologic sensitivity in CMIP6 models: anthropogenic forcing versus ENSO</a:t>
            </a:r>
            <a:r>
              <a:rPr b="0" i="0" lang="en-US" sz="1000" u="none" cap="none" strike="noStrike">
                <a:solidFill>
                  <a:schemeClr val="dk1"/>
                </a:solidFill>
                <a:latin typeface="Calibri"/>
                <a:ea typeface="Calibri"/>
                <a:cs typeface="Calibri"/>
                <a:sym typeface="Calibri"/>
              </a:rPr>
              <a:t>,</a:t>
            </a:r>
            <a:r>
              <a:rPr b="0" i="0" lang="en-US" sz="1000" u="none" cap="none" strike="noStrike">
                <a:solidFill>
                  <a:schemeClr val="dk1"/>
                </a:solidFill>
                <a:latin typeface="Calibri"/>
                <a:ea typeface="Calibri"/>
                <a:cs typeface="Calibri"/>
                <a:sym typeface="Calibri"/>
              </a:rPr>
              <a:t> </a:t>
            </a:r>
            <a:r>
              <a:rPr i="1" lang="en-US" sz="1000">
                <a:solidFill>
                  <a:schemeClr val="dk1"/>
                </a:solidFill>
                <a:latin typeface="Calibri"/>
                <a:ea typeface="Calibri"/>
                <a:cs typeface="Calibri"/>
                <a:sym typeface="Calibri"/>
              </a:rPr>
              <a:t>Journal of Climate</a:t>
            </a:r>
            <a:r>
              <a:rPr b="0" i="1" lang="en-US" sz="1000" u="none" cap="none" strike="noStrike">
                <a:solidFill>
                  <a:schemeClr val="dk1"/>
                </a:solidFill>
                <a:latin typeface="Calibri"/>
                <a:ea typeface="Calibri"/>
                <a:cs typeface="Calibri"/>
                <a:sym typeface="Calibri"/>
              </a:rPr>
              <a:t>, </a:t>
            </a:r>
            <a:r>
              <a:rPr b="0" i="0" lang="en-US" sz="1000" u="none" cap="none" strike="noStrike">
                <a:solidFill>
                  <a:schemeClr val="dk1"/>
                </a:solidFill>
                <a:latin typeface="Avenir"/>
                <a:ea typeface="Avenir"/>
                <a:cs typeface="Avenir"/>
                <a:sym typeface="Avenir"/>
              </a:rPr>
              <a:t>doi:</a:t>
            </a:r>
            <a:r>
              <a:rPr lang="en-US" sz="1000" u="none">
                <a:solidFill>
                  <a:schemeClr val="dk1"/>
                </a:solidFill>
                <a:latin typeface="Avenir"/>
                <a:ea typeface="Avenir"/>
                <a:cs typeface="Avenir"/>
                <a:sym typeface="Avenir"/>
              </a:rPr>
              <a:t>10.1175/JCLI-D-21-0842.1</a:t>
            </a:r>
            <a:endParaRPr/>
          </a:p>
        </p:txBody>
      </p:sp>
      <p:pic>
        <p:nvPicPr>
          <p:cNvPr descr="A picture containing text&#10;&#10;Description automatically generated" id="100" name="Google Shape;100;p1"/>
          <p:cNvPicPr preferRelativeResize="0"/>
          <p:nvPr/>
        </p:nvPicPr>
        <p:blipFill rotWithShape="1">
          <a:blip r:embed="rId3">
            <a:alphaModFix/>
          </a:blip>
          <a:srcRect b="0" l="0" r="0" t="0"/>
          <a:stretch/>
        </p:blipFill>
        <p:spPr>
          <a:xfrm>
            <a:off x="5587482" y="6327824"/>
            <a:ext cx="1017035" cy="508518"/>
          </a:xfrm>
          <a:prstGeom prst="rect">
            <a:avLst/>
          </a:prstGeom>
          <a:noFill/>
          <a:ln>
            <a:noFill/>
          </a:ln>
        </p:spPr>
      </p:pic>
      <p:pic>
        <p:nvPicPr>
          <p:cNvPr id="101" name="Google Shape;101;p1"/>
          <p:cNvPicPr preferRelativeResize="0"/>
          <p:nvPr/>
        </p:nvPicPr>
        <p:blipFill rotWithShape="1">
          <a:blip r:embed="rId4">
            <a:alphaModFix/>
          </a:blip>
          <a:srcRect b="0" l="0" r="0" t="0"/>
          <a:stretch/>
        </p:blipFill>
        <p:spPr>
          <a:xfrm>
            <a:off x="9299820" y="6341277"/>
            <a:ext cx="1196950" cy="481613"/>
          </a:xfrm>
          <a:prstGeom prst="rect">
            <a:avLst/>
          </a:prstGeom>
          <a:noFill/>
          <a:ln>
            <a:noFill/>
          </a:ln>
        </p:spPr>
      </p:pic>
      <p:pic>
        <p:nvPicPr>
          <p:cNvPr id="102" name="Google Shape;102;p1"/>
          <p:cNvPicPr preferRelativeResize="0"/>
          <p:nvPr/>
        </p:nvPicPr>
        <p:blipFill rotWithShape="1">
          <a:blip r:embed="rId5">
            <a:alphaModFix/>
          </a:blip>
          <a:srcRect b="0" l="0" r="0" t="0"/>
          <a:stretch/>
        </p:blipFill>
        <p:spPr>
          <a:xfrm>
            <a:off x="10831641" y="6402948"/>
            <a:ext cx="877643" cy="358270"/>
          </a:xfrm>
          <a:prstGeom prst="rect">
            <a:avLst/>
          </a:prstGeom>
          <a:noFill/>
          <a:ln>
            <a:noFill/>
          </a:ln>
        </p:spPr>
      </p:pic>
      <p:sp>
        <p:nvSpPr>
          <p:cNvPr id="103" name="Google Shape;103;p1"/>
          <p:cNvSpPr txBox="1"/>
          <p:nvPr/>
        </p:nvSpPr>
        <p:spPr>
          <a:xfrm>
            <a:off x="242800" y="4439775"/>
            <a:ext cx="45291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1000">
                <a:latin typeface="Calibri"/>
                <a:ea typeface="Calibri"/>
                <a:cs typeface="Calibri"/>
                <a:sym typeface="Calibri"/>
              </a:rPr>
              <a:t>Global hydrologic sensitivity (HS) evaluated under El Niño and La Niña events, centered in (left) Central and (right) East Pacific, versus HS under future warming. </a:t>
            </a:r>
            <a:endParaRPr sz="1000">
              <a:latin typeface="Calibri"/>
              <a:ea typeface="Calibri"/>
              <a:cs typeface="Calibri"/>
              <a:sym typeface="Calibri"/>
            </a:endParaRPr>
          </a:p>
        </p:txBody>
      </p:sp>
      <p:sp>
        <p:nvSpPr>
          <p:cNvPr id="104" name="Google Shape;104;p1"/>
          <p:cNvSpPr txBox="1"/>
          <p:nvPr/>
        </p:nvSpPr>
        <p:spPr>
          <a:xfrm>
            <a:off x="1757825" y="5183850"/>
            <a:ext cx="51636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latin typeface="Calibri"/>
              <a:ea typeface="Calibri"/>
              <a:cs typeface="Calibri"/>
              <a:sym typeface="Calibri"/>
            </a:endParaRPr>
          </a:p>
        </p:txBody>
      </p:sp>
      <p:pic>
        <p:nvPicPr>
          <p:cNvPr id="105" name="Google Shape;105;p1"/>
          <p:cNvPicPr preferRelativeResize="0"/>
          <p:nvPr/>
        </p:nvPicPr>
        <p:blipFill>
          <a:blip r:embed="rId6">
            <a:alphaModFix/>
          </a:blip>
          <a:stretch>
            <a:fillRect/>
          </a:stretch>
        </p:blipFill>
        <p:spPr>
          <a:xfrm>
            <a:off x="76200" y="1302125"/>
            <a:ext cx="4847673" cy="31376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2022-09-21T14:05:28Z</dcterms:created>
  <dc:creator>Vallario, Bob</dc:creator>
</cp:coreProperties>
</file>