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19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E1A0C-325D-2718-028C-2EF09A114F58}" name="Church, Michael (CONTR)" initials="C(" userId="S::michael.church@science.doe.gov::479f6357-057b-45eb-85ae-b0563a2bd212" providerId="AD"/>
  <p188:author id="{246F786B-FCDF-1919-4FE6-B6E91F74E9A6}" name="Houston, Karyn (EXT)" initials="HK(" userId="S::Karyn.Houston@science.doe.gov::9349e374-4c09-49c7-a2cb-2b4b72d75c3e" providerId="AD"/>
  <p188:author id="{233E85B2-6FE5-A7D4-E8C7-2EC7C2B7CC00}" name="Kinney, Adam" initials="RK" userId="S::Adam.Kinney@science.doe.gov::997506a0-0f54-4d76-990e-b5a50ed5f116" providerId="AD"/>
  <p188:author id="{C034EADE-F057-9E0E-4987-90EC67665423}" name="Michael Church" initials="MC" userId="S::Michael.Church@science.doe.gov::479f6357-057b-45eb-85ae-b0563a2bd212" providerId="AD"/>
  <p188:author id="{1E31F5E1-970A-03C2-A400-64CD0F4F79B1}" name="Mikhail Zhernenkov" initials="MZ" userId="S::Mikhail.Zhernenkov@science.doe.gov::7c953c3a-5f07-4f77-b7f7-b5dbf125bb71" providerId="AD"/>
  <p188:author id="{B2412FF7-AAA0-3732-506D-2D78470574D9}" name="Keavney, Dava" initials="KD" userId="S::Dava.Keavney@science.doe.gov::36a3175f-9503-446e-879c-6ad2048a5c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6A"/>
    <a:srgbClr val="333333"/>
    <a:srgbClr val="555555"/>
    <a:srgbClr val="3B5458"/>
    <a:srgbClr val="541D14"/>
    <a:srgbClr val="072815"/>
    <a:srgbClr val="0D212F"/>
    <a:srgbClr val="0B2C45"/>
    <a:srgbClr val="F8F8F8"/>
    <a:srgbClr val="16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54C03-F464-A633-3944-F591ECBA64AC}" v="27" dt="2024-01-16T19:29:52.218"/>
    <p1510:client id="{7C850C72-03DF-4F7D-96C8-A57D42EFC934}" v="160" dt="2024-01-16T19:26:1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405"/>
  </p:normalViewPr>
  <p:slideViewPr>
    <p:cSldViewPr snapToGrid="0">
      <p:cViewPr varScale="1">
        <p:scale>
          <a:sx n="104" d="100"/>
          <a:sy n="104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4AAC-AABB-4199-9EB4-05C09D18F96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856A-75D2-42A6-90A7-46D3019D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9637074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4117184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4130424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0343867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99249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881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79503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9172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6383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96260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1826819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8" r:id="rId5"/>
    <p:sldLayoutId id="2147483663" r:id="rId6"/>
    <p:sldLayoutId id="2147483659" r:id="rId7"/>
    <p:sldLayoutId id="2147483660" r:id="rId8"/>
    <p:sldLayoutId id="2147483657" r:id="rId9"/>
    <p:sldLayoutId id="2147483654" r:id="rId10"/>
    <p:sldLayoutId id="2147483655" r:id="rId11"/>
    <p:sldLayoutId id="214748366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11C0-0B4E-4A9B-9978-226831B3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78" y="168979"/>
            <a:ext cx="11317044" cy="8016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Global net climate effects of anthropogenic reactive nitrogen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6CA2777-A89F-4130-B308-73BB65955918}" type="slidenum">
              <a:rPr lang="en-US" smtClean="0"/>
              <a:pPr/>
              <a:t>1</a:t>
            </a:fld>
            <a:endParaRPr lang="en-US">
              <a:solidFill>
                <a:srgbClr val="0F3F66"/>
              </a:solidFill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E58DAE7-FAC5-48B9-861C-1B01EB5A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7" y="1066468"/>
            <a:ext cx="681663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Calibri" pitchFamily="34" charset="0"/>
                <a:cs typeface="Calibri"/>
              </a:rPr>
              <a:t>Scientific Achievement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study finds that in 2019, anthropogenic 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N</a:t>
            </a:r>
            <a:r>
              <a:rPr lang="en-US" altLang="ja-JP" sz="1400" baseline="-25000" dirty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O</a:t>
            </a:r>
            <a:r>
              <a:rPr lang="en-US" sz="1400" dirty="0">
                <a:latin typeface="+mj-lt"/>
              </a:rPr>
              <a:t> caused a net negative direct radiative forcing of -0.34 W m</a:t>
            </a:r>
            <a:r>
              <a:rPr lang="en-US" sz="1400" baseline="30000" dirty="0">
                <a:latin typeface="+mj-lt"/>
              </a:rPr>
              <a:t>-</a:t>
            </a:r>
            <a:r>
              <a:rPr lang="en-US" sz="1400" dirty="0">
                <a:latin typeface="+mj-lt"/>
              </a:rPr>
              <a:t>² compared to 1850, indicating a cooling effect.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This net cooling is a result of increased aerosol loading, reduced methane lifetime, and enhanced terrestrial carbon sequestration,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Calibri"/>
              </a:rPr>
              <a:t>a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lthough there are clear warming effects of increased atmospheric N</a:t>
            </a:r>
            <a:r>
              <a:rPr lang="en-US" altLang="ja-JP" sz="1400" baseline="-25000" dirty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AB4DC-C268-4277-A54D-5E68D1711C3C}"/>
              </a:ext>
            </a:extLst>
          </p:cNvPr>
          <p:cNvSpPr txBox="1"/>
          <p:nvPr/>
        </p:nvSpPr>
        <p:spPr>
          <a:xfrm>
            <a:off x="4976292" y="4136186"/>
            <a:ext cx="6933273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2200" b="1" dirty="0">
                <a:latin typeface="+mj-lt"/>
                <a:ea typeface="Calibri" pitchFamily="34" charset="0"/>
                <a:cs typeface="Calibri"/>
              </a:rPr>
              <a:t>Research Details</a:t>
            </a:r>
          </a:p>
          <a:p>
            <a:pPr marL="511175" lvl="1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This work quantifies the net climate effects of anthropogenic </a:t>
            </a:r>
            <a:r>
              <a:rPr lang="en-US" altLang="ja-JP" sz="1600" dirty="0">
                <a:solidFill>
                  <a:srgbClr val="000000"/>
                </a:solidFill>
                <a:latin typeface="+mj-lt"/>
                <a:cs typeface="Calibri"/>
              </a:rPr>
              <a:t>N</a:t>
            </a:r>
            <a:r>
              <a:rPr lang="en-US" altLang="ja-JP" sz="1600" baseline="-25000" dirty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altLang="ja-JP" sz="1600" dirty="0">
                <a:solidFill>
                  <a:srgbClr val="000000"/>
                </a:solidFill>
                <a:latin typeface="+mj-lt"/>
                <a:cs typeface="Calibri"/>
              </a:rPr>
              <a:t>O</a:t>
            </a:r>
            <a:r>
              <a:rPr lang="en-US" sz="1600" dirty="0">
                <a:latin typeface="+mj-lt"/>
              </a:rPr>
              <a:t>, considering both warming and cooling influences, by integrating terrestrial biogeochemistry models and atmospheric chemistry transport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5A144-7E9E-487C-8E31-0FE4415AA73E}"/>
              </a:ext>
            </a:extLst>
          </p:cNvPr>
          <p:cNvSpPr txBox="1"/>
          <p:nvPr/>
        </p:nvSpPr>
        <p:spPr>
          <a:xfrm>
            <a:off x="4976291" y="2536219"/>
            <a:ext cx="69332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+mj-lt"/>
                <a:ea typeface="Calibri" pitchFamily="34" charset="0"/>
                <a:cs typeface="Calibri"/>
              </a:rPr>
              <a:t>Significance and Impact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This work provides a comprehensive assessment of the global climate effects of anthropogenic 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N</a:t>
            </a:r>
            <a:r>
              <a:rPr lang="en-US" altLang="ja-JP" sz="1400" baseline="-25000" dirty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+mj-lt"/>
                <a:cs typeface="Calibri"/>
              </a:rPr>
              <a:t>O</a:t>
            </a:r>
            <a:r>
              <a:rPr lang="en-US" sz="1400" dirty="0">
                <a:latin typeface="+mj-lt"/>
              </a:rPr>
              <a:t>, highlighting a current net cooling effect due to various atmospheric and land processes.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However, this cooling effect is expected to diminish in the future, necessitating stronger reductions in greenhouse gas emissions to meet climate change mitigation goals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0" y="5379645"/>
            <a:ext cx="5283176" cy="95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>
                <a:cs typeface="Arial" panose="020B0604020202020204" pitchFamily="34" charset="0"/>
              </a:rPr>
              <a:t>Gong, C., et al. Global net climate effects of anthropogenic reactive nitrogen. Nature (2024). https://doi.org/10.1038/s41586-024-07714-4.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i-FI" sz="1050" dirty="0" err="1">
                <a:cs typeface="Arial" panose="020B0604020202020204" pitchFamily="34" charset="0"/>
              </a:rPr>
              <a:t>Work</a:t>
            </a:r>
            <a:r>
              <a:rPr lang="fi-FI" sz="1050" dirty="0">
                <a:cs typeface="Arial" panose="020B0604020202020204" pitchFamily="34" charset="0"/>
              </a:rPr>
              <a:t> is </a:t>
            </a:r>
            <a:r>
              <a:rPr lang="fi-FI" sz="1050" dirty="0" err="1">
                <a:cs typeface="Arial" panose="020B0604020202020204" pitchFamily="34" charset="0"/>
              </a:rPr>
              <a:t>supported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by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Reducing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Uncertainties</a:t>
            </a:r>
            <a:r>
              <a:rPr lang="fi-FI" sz="1050" dirty="0">
                <a:cs typeface="Arial" panose="020B0604020202020204" pitchFamily="34" charset="0"/>
              </a:rPr>
              <a:t> in </a:t>
            </a:r>
            <a:r>
              <a:rPr lang="fi-FI" sz="1050" dirty="0" err="1">
                <a:cs typeface="Arial" panose="020B0604020202020204" pitchFamily="34" charset="0"/>
              </a:rPr>
              <a:t>Biogeochemical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Interactions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through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Synthesis</a:t>
            </a:r>
            <a:r>
              <a:rPr lang="fi-FI" sz="1050" dirty="0">
                <a:cs typeface="Arial" panose="020B0604020202020204" pitchFamily="34" charset="0"/>
              </a:rPr>
              <a:t> and </a:t>
            </a:r>
            <a:r>
              <a:rPr lang="fi-FI" sz="1050" dirty="0" err="1">
                <a:cs typeface="Arial" panose="020B0604020202020204" pitchFamily="34" charset="0"/>
              </a:rPr>
              <a:t>Computation</a:t>
            </a:r>
            <a:r>
              <a:rPr lang="fi-FI" sz="1050" dirty="0">
                <a:cs typeface="Arial" panose="020B0604020202020204" pitchFamily="34" charset="0"/>
              </a:rPr>
              <a:t> (RUBISCO) </a:t>
            </a:r>
            <a:r>
              <a:rPr lang="fi-FI" sz="1050" dirty="0" err="1">
                <a:cs typeface="Arial" panose="020B0604020202020204" pitchFamily="34" charset="0"/>
              </a:rPr>
              <a:t>Scientific</a:t>
            </a:r>
            <a:r>
              <a:rPr lang="fi-FI" sz="1050" dirty="0">
                <a:cs typeface="Arial" panose="020B0604020202020204" pitchFamily="34" charset="0"/>
              </a:rPr>
              <a:t> Focus Area Project.</a:t>
            </a:r>
            <a:endParaRPr lang="en-US" sz="105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05734B-C473-4428-A1A0-2D2513B567F5}"/>
              </a:ext>
            </a:extLst>
          </p:cNvPr>
          <p:cNvSpPr txBox="1"/>
          <p:nvPr/>
        </p:nvSpPr>
        <p:spPr>
          <a:xfrm>
            <a:off x="0" y="4548648"/>
            <a:ext cx="48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Fig. Global direct radiative forcing associated with anthropogenic </a:t>
            </a:r>
            <a:r>
              <a:rPr lang="en-US" altLang="ja-JP" sz="1600" b="1" dirty="0">
                <a:solidFill>
                  <a:srgbClr val="000000"/>
                </a:solidFill>
                <a:latin typeface="+mj-lt"/>
                <a:cs typeface="Calibri"/>
              </a:rPr>
              <a:t>N</a:t>
            </a:r>
            <a:r>
              <a:rPr lang="en-US" altLang="ja-JP" sz="1600" b="1" baseline="-25000" dirty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altLang="ja-JP" sz="1600" b="1" dirty="0">
                <a:solidFill>
                  <a:srgbClr val="000000"/>
                </a:solidFill>
                <a:latin typeface="+mj-lt"/>
                <a:cs typeface="Calibri"/>
              </a:rPr>
              <a:t>O</a:t>
            </a:r>
            <a:r>
              <a:rPr lang="en-US" sz="1600" b="1" dirty="0"/>
              <a:t> from agricultural and non-agricultural 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28A4F-F1E9-8DEB-CBD2-CEE7C40A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358" y="5377225"/>
            <a:ext cx="1172252" cy="889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2F3AB-729C-70C6-498C-6A84A081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25" y="5317304"/>
            <a:ext cx="1639833" cy="1077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F17EA-22BA-BF90-4E59-A274B72D3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91" y="5368549"/>
            <a:ext cx="1747431" cy="889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A6905-CB71-A8B8-E997-0FCE256DE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0" y="996047"/>
            <a:ext cx="4423062" cy="36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6F177D6D67458FBB47B7752A5A77" ma:contentTypeVersion="5" ma:contentTypeDescription="Create a new document." ma:contentTypeScope="" ma:versionID="6114797fb1e0b26f3a9ae5c11e74391e">
  <xsd:schema xmlns:xsd="http://www.w3.org/2001/XMLSchema" xmlns:xs="http://www.w3.org/2001/XMLSchema" xmlns:p="http://schemas.microsoft.com/office/2006/metadata/properties" xmlns:ns2="d3abd939-9d94-49d1-925a-c93fb1ff4b6e" xmlns:ns3="bc761791-33a0-47b7-8145-9d3c2515a3a0" targetNamespace="http://schemas.microsoft.com/office/2006/metadata/properties" ma:root="true" ma:fieldsID="726faa9c30645863ec38f8cdf7f10856" ns2:_="" ns3:_="">
    <xsd:import namespace="d3abd939-9d94-49d1-925a-c93fb1ff4b6e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bd939-9d94-49d1-925a-c93fb1ff4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8BD266-3FB6-4E09-B402-9D62A4AD8DD3}">
  <ds:schemaRefs>
    <ds:schemaRef ds:uri="bc761791-33a0-47b7-8145-9d3c2515a3a0"/>
    <ds:schemaRef ds:uri="d3abd939-9d94-49d1-925a-c93fb1ff4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521C20-9E33-48A5-B56C-6DBE0ADA3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9A9CC-1221-4480-B719-A3FDECFA94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3abd939-9d94-49d1-925a-c93fb1ff4b6e"/>
    <ds:schemaRef ds:uri="http://purl.org/dc/elements/1.1/"/>
    <ds:schemaRef ds:uri="http://schemas.microsoft.com/office/2006/metadata/properties"/>
    <ds:schemaRef ds:uri="bc761791-33a0-47b7-8145-9d3c2515a3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229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Wingdings</vt:lpstr>
      <vt:lpstr>Office Theme</vt:lpstr>
      <vt:lpstr>Global net climate effects of anthropogenic reactive nitrogen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Houston, Karyn (EXT)</dc:creator>
  <cp:lastModifiedBy>Jacob Gimbel</cp:lastModifiedBy>
  <cp:revision>33</cp:revision>
  <dcterms:created xsi:type="dcterms:W3CDTF">2023-07-20T14:08:23Z</dcterms:created>
  <dcterms:modified xsi:type="dcterms:W3CDTF">2024-08-16T22:13:24Z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0x010100D0BF6F177D6D67458FBB47B7752A5A77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{"FileActivityType":"9","FileActivityTimeStamp":"2023-08-30T15:28:56.170Z","FileActivityUsersOnPage":[{"DisplayName":"Houston, Karyn (EXT)","Id":"karyn.houston@science.doe.gov"},{"DisplayName":"Klausing, Kathleen","Id":"kathleen.klausing@science.doe.gov"}],"FileActivityNavigationId":null}</vt:lpwstr>
  </property>
  <property fmtid="{D5CDD505-2E9C-101B-9397-08002B2CF9AE}" pid="7" name="TriggerFlowInfo">
    <vt:lpwstr/>
  </property>
</Properties>
</file>