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
  </p:notesMasterIdLst>
  <p:sldIdLst>
    <p:sldId id="256" r:id="rId2"/>
  </p:sldIdLst>
  <p:sldSz cx="9144000" cy="5143500" type="screen16x9"/>
  <p:notesSz cx="6858000" cy="9144000"/>
  <p:embeddedFontLst>
    <p:embeddedFont>
      <p:font typeface="Open Sans" panose="020B0606030504020204" pitchFamily="34" charset="0"/>
      <p:regular r:id="rId4"/>
      <p:bold r:id="rId5"/>
      <p:italic r:id="rId6"/>
      <p:boldItalic r:id="rId7"/>
    </p:embeddedFont>
    <p:embeddedFont>
      <p:font typeface="PT Sans Narrow" panose="020B0506020203020204" pitchFamily="34" charset="77"/>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2"/>
  </p:normalViewPr>
  <p:slideViewPr>
    <p:cSldViewPr snapToGrid="0" snapToObjects="1">
      <p:cViewPr varScale="1">
        <p:scale>
          <a:sx n="132" d="100"/>
          <a:sy n="132"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cxnSp>
        <p:nvCxnSpPr>
          <p:cNvPr id="10" name="Shape 10"/>
          <p:cNvCxnSpPr>
            <a:stCxn id="11" idx="3"/>
          </p:cNvCxnSpPr>
          <p:nvPr/>
        </p:nvCxnSpPr>
        <p:spPr>
          <a:xfrm rot="10800000" flipH="1">
            <a:off x="7558950" y="1881350"/>
            <a:ext cx="1382700" cy="4200"/>
          </a:xfrm>
          <a:prstGeom prst="straightConnector1">
            <a:avLst/>
          </a:prstGeom>
          <a:noFill/>
          <a:ln w="76200" cap="flat" cmpd="sng">
            <a:solidFill>
              <a:srgbClr val="AC940B"/>
            </a:solidFill>
            <a:prstDash val="solid"/>
            <a:round/>
            <a:headEnd type="none" w="sm" len="sm"/>
            <a:tailEnd type="none" w="sm" len="sm"/>
          </a:ln>
        </p:spPr>
      </p:cxnSp>
      <p:cxnSp>
        <p:nvCxnSpPr>
          <p:cNvPr id="12" name="Shape 12"/>
          <p:cNvCxnSpPr>
            <a:endCxn id="11" idx="1"/>
          </p:cNvCxnSpPr>
          <p:nvPr/>
        </p:nvCxnSpPr>
        <p:spPr>
          <a:xfrm rot="10800000" flipH="1">
            <a:off x="254250" y="1885550"/>
            <a:ext cx="1374000" cy="6900"/>
          </a:xfrm>
          <a:prstGeom prst="straightConnector1">
            <a:avLst/>
          </a:prstGeom>
          <a:noFill/>
          <a:ln w="76200" cap="flat" cmpd="sng">
            <a:solidFill>
              <a:srgbClr val="AC940B"/>
            </a:solidFill>
            <a:prstDash val="solid"/>
            <a:round/>
            <a:headEnd type="none" w="sm" len="sm"/>
            <a:tailEnd type="none" w="sm" len="sm"/>
          </a:ln>
        </p:spPr>
      </p:cxnSp>
      <p:grpSp>
        <p:nvGrpSpPr>
          <p:cNvPr id="13" name="Shape 13"/>
          <p:cNvGrpSpPr/>
          <p:nvPr/>
        </p:nvGrpSpPr>
        <p:grpSpPr>
          <a:xfrm>
            <a:off x="197688" y="183825"/>
            <a:ext cx="8780663" cy="152400"/>
            <a:chOff x="1346429" y="1011300"/>
            <a:chExt cx="6452100" cy="152400"/>
          </a:xfrm>
        </p:grpSpPr>
        <p:cxnSp>
          <p:nvCxnSpPr>
            <p:cNvPr id="14" name="Shape 14"/>
            <p:cNvCxnSpPr/>
            <p:nvPr/>
          </p:nvCxnSpPr>
          <p:spPr>
            <a:xfrm rot="10800000">
              <a:off x="1346429" y="1011300"/>
              <a:ext cx="6452100" cy="0"/>
            </a:xfrm>
            <a:prstGeom prst="straightConnector1">
              <a:avLst/>
            </a:prstGeom>
            <a:noFill/>
            <a:ln w="76200" cap="flat" cmpd="sng">
              <a:solidFill>
                <a:srgbClr val="0B74AC"/>
              </a:solidFill>
              <a:prstDash val="solid"/>
              <a:round/>
              <a:headEnd type="none" w="sm" len="sm"/>
              <a:tailEnd type="none" w="sm" len="sm"/>
            </a:ln>
          </p:spPr>
        </p:cxnSp>
        <p:cxnSp>
          <p:nvCxnSpPr>
            <p:cNvPr id="15" name="Shape 15"/>
            <p:cNvCxnSpPr/>
            <p:nvPr/>
          </p:nvCxnSpPr>
          <p:spPr>
            <a:xfrm rot="10800000">
              <a:off x="1346429" y="1163700"/>
              <a:ext cx="6452100" cy="0"/>
            </a:xfrm>
            <a:prstGeom prst="straightConnector1">
              <a:avLst/>
            </a:prstGeom>
            <a:noFill/>
            <a:ln w="9525" cap="flat" cmpd="sng">
              <a:solidFill>
                <a:srgbClr val="0B74AC"/>
              </a:solidFill>
              <a:prstDash val="solid"/>
              <a:round/>
              <a:headEnd type="none" w="sm" len="sm"/>
              <a:tailEnd type="none" w="sm" len="sm"/>
            </a:ln>
          </p:spPr>
        </p:cxnSp>
      </p:grpSp>
      <p:grpSp>
        <p:nvGrpSpPr>
          <p:cNvPr id="16" name="Shape 16"/>
          <p:cNvGrpSpPr/>
          <p:nvPr/>
        </p:nvGrpSpPr>
        <p:grpSpPr>
          <a:xfrm>
            <a:off x="211809" y="3969138"/>
            <a:ext cx="8758726" cy="152400"/>
            <a:chOff x="1346435" y="3969088"/>
            <a:chExt cx="6452100" cy="152400"/>
          </a:xfrm>
        </p:grpSpPr>
        <p:cxnSp>
          <p:nvCxnSpPr>
            <p:cNvPr id="17" name="Shape 17"/>
            <p:cNvCxnSpPr/>
            <p:nvPr/>
          </p:nvCxnSpPr>
          <p:spPr>
            <a:xfrm>
              <a:off x="1346435" y="4121488"/>
              <a:ext cx="6452100" cy="0"/>
            </a:xfrm>
            <a:prstGeom prst="straightConnector1">
              <a:avLst/>
            </a:prstGeom>
            <a:noFill/>
            <a:ln w="76200" cap="flat" cmpd="sng">
              <a:solidFill>
                <a:srgbClr val="0B74AC"/>
              </a:solidFill>
              <a:prstDash val="solid"/>
              <a:round/>
              <a:headEnd type="none" w="sm" len="sm"/>
              <a:tailEnd type="none" w="sm" len="sm"/>
            </a:ln>
          </p:spPr>
        </p:cxnSp>
        <p:cxnSp>
          <p:nvCxnSpPr>
            <p:cNvPr id="18" name="Shape 18"/>
            <p:cNvCxnSpPr/>
            <p:nvPr/>
          </p:nvCxnSpPr>
          <p:spPr>
            <a:xfrm>
              <a:off x="1346435" y="3969088"/>
              <a:ext cx="6452100" cy="0"/>
            </a:xfrm>
            <a:prstGeom prst="straightConnector1">
              <a:avLst/>
            </a:prstGeom>
            <a:noFill/>
            <a:ln w="9525" cap="flat" cmpd="sng">
              <a:solidFill>
                <a:srgbClr val="0B74AC"/>
              </a:solidFill>
              <a:prstDash val="solid"/>
              <a:round/>
              <a:headEnd type="none" w="sm" len="sm"/>
              <a:tailEnd type="none" w="sm" len="sm"/>
            </a:ln>
          </p:spPr>
        </p:cxnSp>
      </p:grpSp>
      <p:sp>
        <p:nvSpPr>
          <p:cNvPr id="19" name="Shape 19"/>
          <p:cNvSpPr txBox="1">
            <a:spLocks noGrp="1"/>
          </p:cNvSpPr>
          <p:nvPr>
            <p:ph type="ctrTitle"/>
          </p:nvPr>
        </p:nvSpPr>
        <p:spPr>
          <a:xfrm>
            <a:off x="247100" y="380175"/>
            <a:ext cx="8731500" cy="1183800"/>
          </a:xfrm>
          <a:prstGeom prst="rect">
            <a:avLst/>
          </a:prstGeom>
          <a:ln>
            <a:noFill/>
          </a:ln>
        </p:spPr>
        <p:txBody>
          <a:bodyPr spcFirstLastPara="1" wrap="square" lIns="91425" tIns="91425" rIns="91425" bIns="91425" anchor="b" anchorCtr="0"/>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1" name="Shape 11"/>
          <p:cNvSpPr txBox="1">
            <a:spLocks noGrp="1"/>
          </p:cNvSpPr>
          <p:nvPr>
            <p:ph type="subTitle" idx="1"/>
          </p:nvPr>
        </p:nvSpPr>
        <p:spPr>
          <a:xfrm>
            <a:off x="1628250" y="1603250"/>
            <a:ext cx="5930700" cy="564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696969"/>
              </a:buClr>
              <a:buSzPts val="2400"/>
              <a:buNone/>
              <a:defRPr sz="2400" i="1">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2" name="Shape 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Shape 94"/>
          <p:cNvSpPr/>
          <p:nvPr/>
        </p:nvSpPr>
        <p:spPr>
          <a:xfrm>
            <a:off x="-75" y="5045700"/>
            <a:ext cx="9144000" cy="97800"/>
          </a:xfrm>
          <a:prstGeom prst="rect">
            <a:avLst/>
          </a:prstGeom>
          <a:solidFill>
            <a:srgbClr val="AC940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Shape 96"/>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97" name="Shape 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TITLE_1">
    <p:bg>
      <p:bgPr>
        <a:blipFill>
          <a:blip r:embed="rId2">
            <a:alphaModFix/>
          </a:blip>
          <a:stretch>
            <a:fillRect/>
          </a:stretch>
        </a:blipFill>
        <a:effectLst/>
      </p:bgPr>
    </p:bg>
    <p:spTree>
      <p:nvGrpSpPr>
        <p:cNvPr id="1" name="Shape 21"/>
        <p:cNvGrpSpPr/>
        <p:nvPr/>
      </p:nvGrpSpPr>
      <p:grpSpPr>
        <a:xfrm>
          <a:off x="0" y="0"/>
          <a:ext cx="0" cy="0"/>
          <a:chOff x="0" y="0"/>
          <a:chExt cx="0" cy="0"/>
        </a:xfrm>
      </p:grpSpPr>
      <p:grpSp>
        <p:nvGrpSpPr>
          <p:cNvPr id="22" name="Shape 22"/>
          <p:cNvGrpSpPr/>
          <p:nvPr/>
        </p:nvGrpSpPr>
        <p:grpSpPr>
          <a:xfrm>
            <a:off x="247088" y="183825"/>
            <a:ext cx="8731627" cy="152400"/>
            <a:chOff x="1346429" y="1011300"/>
            <a:chExt cx="6452100" cy="152400"/>
          </a:xfrm>
        </p:grpSpPr>
        <p:cxnSp>
          <p:nvCxnSpPr>
            <p:cNvPr id="23" name="Shape 23"/>
            <p:cNvCxnSpPr/>
            <p:nvPr/>
          </p:nvCxnSpPr>
          <p:spPr>
            <a:xfrm rot="10800000">
              <a:off x="1346429" y="1011300"/>
              <a:ext cx="6452100" cy="0"/>
            </a:xfrm>
            <a:prstGeom prst="straightConnector1">
              <a:avLst/>
            </a:prstGeom>
            <a:noFill/>
            <a:ln w="76200" cap="flat" cmpd="sng">
              <a:solidFill>
                <a:srgbClr val="0B74AC"/>
              </a:solidFill>
              <a:prstDash val="solid"/>
              <a:round/>
              <a:headEnd type="none" w="sm" len="sm"/>
              <a:tailEnd type="none" w="sm" len="sm"/>
            </a:ln>
          </p:spPr>
        </p:cxnSp>
        <p:cxnSp>
          <p:nvCxnSpPr>
            <p:cNvPr id="24" name="Shape 24"/>
            <p:cNvCxnSpPr/>
            <p:nvPr/>
          </p:nvCxnSpPr>
          <p:spPr>
            <a:xfrm rot="10800000">
              <a:off x="1346429" y="1163700"/>
              <a:ext cx="6452100" cy="0"/>
            </a:xfrm>
            <a:prstGeom prst="straightConnector1">
              <a:avLst/>
            </a:prstGeom>
            <a:noFill/>
            <a:ln w="9525" cap="flat" cmpd="sng">
              <a:solidFill>
                <a:srgbClr val="0B74AC"/>
              </a:solidFill>
              <a:prstDash val="solid"/>
              <a:round/>
              <a:headEnd type="none" w="sm" len="sm"/>
              <a:tailEnd type="none" w="sm" len="sm"/>
            </a:ln>
          </p:spPr>
        </p:cxnSp>
      </p:grpSp>
      <p:grpSp>
        <p:nvGrpSpPr>
          <p:cNvPr id="25" name="Shape 25"/>
          <p:cNvGrpSpPr/>
          <p:nvPr/>
        </p:nvGrpSpPr>
        <p:grpSpPr>
          <a:xfrm>
            <a:off x="239002" y="3969125"/>
            <a:ext cx="8731627" cy="152400"/>
            <a:chOff x="1346435" y="3969088"/>
            <a:chExt cx="6452100" cy="152400"/>
          </a:xfrm>
        </p:grpSpPr>
        <p:cxnSp>
          <p:nvCxnSpPr>
            <p:cNvPr id="26" name="Shape 26"/>
            <p:cNvCxnSpPr/>
            <p:nvPr/>
          </p:nvCxnSpPr>
          <p:spPr>
            <a:xfrm>
              <a:off x="1346435" y="4121488"/>
              <a:ext cx="6452100" cy="0"/>
            </a:xfrm>
            <a:prstGeom prst="straightConnector1">
              <a:avLst/>
            </a:prstGeom>
            <a:noFill/>
            <a:ln w="76200" cap="flat" cmpd="sng">
              <a:solidFill>
                <a:srgbClr val="0B74AC"/>
              </a:solidFill>
              <a:prstDash val="solid"/>
              <a:round/>
              <a:headEnd type="none" w="sm" len="sm"/>
              <a:tailEnd type="none" w="sm" len="sm"/>
            </a:ln>
          </p:spPr>
        </p:cxnSp>
        <p:cxnSp>
          <p:nvCxnSpPr>
            <p:cNvPr id="27" name="Shape 27"/>
            <p:cNvCxnSpPr/>
            <p:nvPr/>
          </p:nvCxnSpPr>
          <p:spPr>
            <a:xfrm>
              <a:off x="1346435" y="3969088"/>
              <a:ext cx="6452100" cy="0"/>
            </a:xfrm>
            <a:prstGeom prst="straightConnector1">
              <a:avLst/>
            </a:prstGeom>
            <a:noFill/>
            <a:ln w="9525" cap="flat" cmpd="sng">
              <a:solidFill>
                <a:srgbClr val="0B74AC"/>
              </a:solidFill>
              <a:prstDash val="solid"/>
              <a:round/>
              <a:headEnd type="none" w="sm" len="sm"/>
              <a:tailEnd type="none" w="sm" len="sm"/>
            </a:ln>
          </p:spPr>
        </p:cxnSp>
      </p:grpSp>
      <p:sp>
        <p:nvSpPr>
          <p:cNvPr id="28" name="Shape 28"/>
          <p:cNvSpPr txBox="1">
            <a:spLocks noGrp="1"/>
          </p:cNvSpPr>
          <p:nvPr>
            <p:ph type="ctrTitle"/>
          </p:nvPr>
        </p:nvSpPr>
        <p:spPr>
          <a:xfrm>
            <a:off x="247100" y="380175"/>
            <a:ext cx="8731500" cy="1183800"/>
          </a:xfrm>
          <a:prstGeom prst="rect">
            <a:avLst/>
          </a:prstGeom>
          <a:ln>
            <a:noFill/>
          </a:ln>
        </p:spPr>
        <p:txBody>
          <a:bodyPr spcFirstLastPara="1" wrap="square" lIns="91425" tIns="91425" rIns="91425" bIns="91425" anchor="b" anchorCtr="0"/>
          <a:lstStyle>
            <a:lvl1pPr lvl="0" algn="ctr" rtl="0">
              <a:spcBef>
                <a:spcPts val="0"/>
              </a:spcBef>
              <a:spcAft>
                <a:spcPts val="0"/>
              </a:spcAft>
              <a:buClr>
                <a:srgbClr val="AC0B23"/>
              </a:buClr>
              <a:buSzPts val="3600"/>
              <a:buNone/>
              <a:defRPr>
                <a:solidFill>
                  <a:srgbClr val="AC0B23"/>
                </a:solidFill>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riginal section header" type="secHead">
  <p:cSld name="SECTION_HEADER">
    <p:spTree>
      <p:nvGrpSpPr>
        <p:cNvPr id="1" name="Shape 30"/>
        <p:cNvGrpSpPr/>
        <p:nvPr/>
      </p:nvGrpSpPr>
      <p:grpSpPr>
        <a:xfrm>
          <a:off x="0" y="0"/>
          <a:ext cx="0" cy="0"/>
          <a:chOff x="0" y="0"/>
          <a:chExt cx="0" cy="0"/>
        </a:xfrm>
      </p:grpSpPr>
      <p:sp>
        <p:nvSpPr>
          <p:cNvPr id="31" name="Shape 31"/>
          <p:cNvSpPr/>
          <p:nvPr/>
        </p:nvSpPr>
        <p:spPr>
          <a:xfrm>
            <a:off x="-50" y="2571900"/>
            <a:ext cx="9144000" cy="25716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Shape 35"/>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txBox="1">
            <a:spLocks noGrp="1"/>
          </p:cNvSpPr>
          <p:nvPr>
            <p:ph type="title"/>
          </p:nvPr>
        </p:nvSpPr>
        <p:spPr>
          <a:xfrm>
            <a:off x="1076300" y="20175"/>
            <a:ext cx="8049000" cy="677400"/>
          </a:xfrm>
          <a:prstGeom prst="rect">
            <a:avLst/>
          </a:prstGeom>
        </p:spPr>
        <p:txBody>
          <a:bodyPr spcFirstLastPara="1" wrap="square" lIns="91425" tIns="91425" rIns="91425" bIns="91425" anchor="ctr"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body" idx="1"/>
          </p:nvPr>
        </p:nvSpPr>
        <p:spPr>
          <a:xfrm>
            <a:off x="27900" y="697625"/>
            <a:ext cx="9097200" cy="3915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Shape 39"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40" name="Shape 40"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41" name="Shape 41"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42" name="Shape 42"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43" name="Shape 43"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44" name="Shape 44"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45" name="Shape 45"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46" name="Shape 46"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47" name="Shape 47"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076300" y="20175"/>
            <a:ext cx="8049000" cy="6318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0" name="Shape 50"/>
          <p:cNvSpPr txBox="1">
            <a:spLocks noGrp="1"/>
          </p:cNvSpPr>
          <p:nvPr>
            <p:ph type="body" idx="1"/>
          </p:nvPr>
        </p:nvSpPr>
        <p:spPr>
          <a:xfrm>
            <a:off x="27900" y="732775"/>
            <a:ext cx="4433700" cy="40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1" name="Shape 51"/>
          <p:cNvSpPr txBox="1">
            <a:spLocks noGrp="1"/>
          </p:cNvSpPr>
          <p:nvPr>
            <p:ph type="body" idx="2"/>
          </p:nvPr>
        </p:nvSpPr>
        <p:spPr>
          <a:xfrm>
            <a:off x="4603800" y="732775"/>
            <a:ext cx="4521600" cy="40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53" name="Shape 53"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54" name="Shape 54"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55" name="Shape 55"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56" name="Shape 56"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57" name="Shape 57"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58" name="Shape 58"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59" name="Shape 59"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60" name="Shape 60"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61" name="Shape 61"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Shape 62"/>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76300" y="20174"/>
            <a:ext cx="8049000" cy="6318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5" name="Shape 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66" name="Shape 66"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67" name="Shape 67"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68" name="Shape 68"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69" name="Shape 69"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70" name="Shape 70"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71" name="Shape 71"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72" name="Shape 72"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73" name="Shape 73"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74" name="Shape 74"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Shape 75"/>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8" name="Shape 7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9" name="Shape 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82" name="Shape 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Shape 84"/>
          <p:cNvSpPr/>
          <p:nvPr/>
        </p:nvSpPr>
        <p:spPr>
          <a:xfrm>
            <a:off x="4572000" y="0"/>
            <a:ext cx="4572000" cy="51435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85" name="Shape 8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6" name="Shape 86"/>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Shape 87"/>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Shape 8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89" name="Shape 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76300" y="27225"/>
            <a:ext cx="8049000" cy="70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AC0B23"/>
              </a:buClr>
              <a:buSzPts val="3600"/>
              <a:buFont typeface="PT Sans Narrow"/>
              <a:buNone/>
              <a:defRPr sz="3600" b="1">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27900" y="809125"/>
            <a:ext cx="90972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marL="914400" lvl="1"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marL="1371600" lvl="2"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marL="1828800" lvl="3"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marL="2286000" lvl="4"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marL="2743200" lvl="5"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marL="3200400" lvl="6"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marL="3657600" lvl="7"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marL="4114800" lvl="8" indent="-3175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body" idx="1"/>
          </p:nvPr>
        </p:nvSpPr>
        <p:spPr>
          <a:xfrm>
            <a:off x="92272" y="756603"/>
            <a:ext cx="5198193" cy="3367200"/>
          </a:xfrm>
          <a:prstGeom prst="rect">
            <a:avLst/>
          </a:prstGeom>
        </p:spPr>
        <p:txBody>
          <a:bodyPr spcFirstLastPara="1" wrap="square" lIns="91425" tIns="91425" rIns="91425" bIns="91425" anchor="ctr" anchorCtr="0">
            <a:noAutofit/>
          </a:bodyPr>
          <a:lstStyle/>
          <a:p>
            <a:pPr marL="0" lvl="0" indent="0">
              <a:buNone/>
            </a:pPr>
            <a:r>
              <a:rPr lang="en" sz="1300" b="1" dirty="0"/>
              <a:t>Objective:</a:t>
            </a:r>
            <a:r>
              <a:rPr lang="en" sz="1300" dirty="0"/>
              <a:t> To </a:t>
            </a:r>
            <a:r>
              <a:rPr lang="en-US" sz="1300" dirty="0"/>
              <a:t>improve our understanding of global fire dynamics and the driving mechanisms underlying annual fire changes for the period 2003–2019.</a:t>
            </a:r>
          </a:p>
          <a:p>
            <a:pPr marL="0" lvl="0" indent="0">
              <a:buNone/>
            </a:pPr>
            <a:r>
              <a:rPr lang="en" sz="1300" b="1" dirty="0"/>
              <a:t>Approach:</a:t>
            </a:r>
            <a:r>
              <a:rPr lang="en" sz="1300" dirty="0"/>
              <a:t> </a:t>
            </a:r>
            <a:r>
              <a:rPr lang="en-US" sz="1300" dirty="0"/>
              <a:t>Used ensemble machine learning and satellite data to model global fires and quantify driving mechanisms</a:t>
            </a:r>
            <a:r>
              <a:rPr lang="en" sz="1300" dirty="0"/>
              <a:t>. </a:t>
            </a:r>
          </a:p>
          <a:p>
            <a:pPr marL="0" marR="0" indent="0">
              <a:spcBef>
                <a:spcPts val="0"/>
              </a:spcBef>
              <a:spcAft>
                <a:spcPts val="0"/>
              </a:spcAft>
              <a:buNone/>
            </a:pPr>
            <a:r>
              <a:rPr lang="en" sz="1300" b="1" dirty="0"/>
              <a:t>Results/Impacts:</a:t>
            </a:r>
            <a:r>
              <a:rPr lang="en" sz="1300" dirty="0"/>
              <a:t> </a:t>
            </a:r>
            <a:r>
              <a:rPr lang="en-US" sz="1300" dirty="0"/>
              <a:t>We used an ensemble of five machine learning models to conduct global fire modeling for three fire metrics (area, size, number) and identified the dominant role of enhanced anthropogenic activity in reducing global burned area, followed by climate control. Climate dominated a much larger burned area than human or vegetation control. The study confirmed the feasibility and efficiency of ensemble machine learning in global fire modeling and control attributions, contributing to a better understanding of contemporary fire regimes and robust fire projections in a changing environment.</a:t>
            </a:r>
            <a:endParaRPr sz="1300" dirty="0"/>
          </a:p>
        </p:txBody>
      </p:sp>
      <p:sp>
        <p:nvSpPr>
          <p:cNvPr id="107" name="Shape 107"/>
          <p:cNvSpPr txBox="1"/>
          <p:nvPr/>
        </p:nvSpPr>
        <p:spPr>
          <a:xfrm>
            <a:off x="5081547" y="3528041"/>
            <a:ext cx="4024501" cy="677400"/>
          </a:xfrm>
          <a:prstGeom prst="rect">
            <a:avLst/>
          </a:prstGeom>
          <a:noFill/>
          <a:ln>
            <a:noFill/>
          </a:ln>
        </p:spPr>
        <p:txBody>
          <a:bodyPr spcFirstLastPara="1" wrap="square" lIns="91425" tIns="91425" rIns="91425" bIns="91425" anchor="ctr" anchorCtr="0">
            <a:noAutofit/>
          </a:bodyPr>
          <a:lstStyle/>
          <a:p>
            <a:pPr lvl="0" algn="ctr"/>
            <a:r>
              <a:rPr lang="en" sz="850" b="1" dirty="0">
                <a:solidFill>
                  <a:srgbClr val="0B74AC"/>
                </a:solidFill>
                <a:latin typeface="Open Sans" panose="020B0606030504020204" pitchFamily="34" charset="0"/>
                <a:ea typeface="Open Sans" panose="020B0606030504020204" pitchFamily="34" charset="0"/>
                <a:cs typeface="Open Sans" panose="020B0606030504020204" pitchFamily="34" charset="0"/>
                <a:sym typeface="Open Sans"/>
              </a:rPr>
              <a:t>Figure:</a:t>
            </a:r>
            <a:r>
              <a:rPr lang="en" sz="850" dirty="0">
                <a:solidFill>
                  <a:srgbClr val="0B74AC"/>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850" dirty="0">
                <a:solidFill>
                  <a:srgbClr val="0B74AC"/>
                </a:solidFill>
                <a:latin typeface="Open Sans" panose="020B0606030504020204" pitchFamily="34" charset="0"/>
                <a:ea typeface="Open Sans" panose="020B0606030504020204" pitchFamily="34" charset="0"/>
                <a:cs typeface="Open Sans" panose="020B0606030504020204" pitchFamily="34" charset="0"/>
              </a:rPr>
              <a:t>Spatial patterns of major fire control types (a) and magnitudes (b) for burned area. Six fire control types in (a) are: CLM+ (positive climate control), CLM- (negative climate control), VEG+ (positive vegetation control), VEG- (negative vegetation control), HUM+ (positive human control) and HUM- (negative human control).</a:t>
            </a:r>
            <a:endParaRPr sz="850" dirty="0">
              <a:solidFill>
                <a:srgbClr val="0B74AC"/>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 name="Rectangle 1">
            <a:extLst>
              <a:ext uri="{FF2B5EF4-FFF2-40B4-BE49-F238E27FC236}">
                <a16:creationId xmlns:a16="http://schemas.microsoft.com/office/drawing/2014/main" id="{4916CE89-8948-FD4C-B1DD-D7370B35CA7B}"/>
              </a:ext>
            </a:extLst>
          </p:cNvPr>
          <p:cNvSpPr/>
          <p:nvPr/>
        </p:nvSpPr>
        <p:spPr>
          <a:xfrm>
            <a:off x="233828" y="4205441"/>
            <a:ext cx="8676343" cy="430887"/>
          </a:xfrm>
          <a:prstGeom prst="rect">
            <a:avLst/>
          </a:prstGeom>
        </p:spPr>
        <p:txBody>
          <a:bodyPr wrap="square">
            <a:spAutoFit/>
          </a:bodyPr>
          <a:lstStyle/>
          <a:p>
            <a:r>
              <a:rPr lang="en-US" sz="1100" b="0" i="0" dirty="0">
                <a:solidFill>
                  <a:srgbClr val="222222"/>
                </a:solidFill>
                <a:effectLst/>
                <a:latin typeface="Arial" panose="020B0604020202020204" pitchFamily="34" charset="0"/>
              </a:rPr>
              <a:t>Zhang, Y., </a:t>
            </a:r>
            <a:r>
              <a:rPr lang="en-US" sz="1100" b="1" i="0" dirty="0">
                <a:solidFill>
                  <a:srgbClr val="222222"/>
                </a:solidFill>
                <a:effectLst/>
                <a:latin typeface="Arial" panose="020B0604020202020204" pitchFamily="34" charset="0"/>
              </a:rPr>
              <a:t>Mao, J.</a:t>
            </a:r>
            <a:r>
              <a:rPr lang="en-US" sz="1100" b="0" i="0" dirty="0">
                <a:solidFill>
                  <a:srgbClr val="222222"/>
                </a:solidFill>
                <a:effectLst/>
                <a:latin typeface="Arial" panose="020B0604020202020204" pitchFamily="34" charset="0"/>
              </a:rPr>
              <a:t>, </a:t>
            </a:r>
            <a:r>
              <a:rPr lang="en-US" sz="1100" b="0" i="0" dirty="0" err="1">
                <a:solidFill>
                  <a:srgbClr val="222222"/>
                </a:solidFill>
                <a:effectLst/>
                <a:latin typeface="Arial" panose="020B0604020202020204" pitchFamily="34" charset="0"/>
              </a:rPr>
              <a:t>Ricciuto</a:t>
            </a:r>
            <a:r>
              <a:rPr lang="en-US" sz="1100" b="0" i="0" dirty="0">
                <a:solidFill>
                  <a:srgbClr val="222222"/>
                </a:solidFill>
                <a:effectLst/>
                <a:latin typeface="Arial" panose="020B0604020202020204" pitchFamily="34" charset="0"/>
              </a:rPr>
              <a:t>, D.M., </a:t>
            </a:r>
            <a:r>
              <a:rPr lang="en-US" sz="1100" b="0" i="0" dirty="0" err="1">
                <a:solidFill>
                  <a:srgbClr val="222222"/>
                </a:solidFill>
                <a:effectLst/>
                <a:latin typeface="Arial" panose="020B0604020202020204" pitchFamily="34" charset="0"/>
              </a:rPr>
              <a:t>Jin</a:t>
            </a:r>
            <a:r>
              <a:rPr lang="en-US" sz="1100" b="0" i="0" dirty="0">
                <a:solidFill>
                  <a:srgbClr val="222222"/>
                </a:solidFill>
                <a:effectLst/>
                <a:latin typeface="Arial" panose="020B0604020202020204" pitchFamily="34" charset="0"/>
              </a:rPr>
              <a:t>, M., Yu, Y., </a:t>
            </a:r>
            <a:r>
              <a:rPr lang="en-US" sz="1100" b="1" i="0" dirty="0">
                <a:solidFill>
                  <a:srgbClr val="222222"/>
                </a:solidFill>
                <a:effectLst/>
                <a:latin typeface="Arial" panose="020B0604020202020204" pitchFamily="34" charset="0"/>
              </a:rPr>
              <a:t>Shi, X.</a:t>
            </a:r>
            <a:r>
              <a:rPr lang="en-US" sz="1100" b="0" i="0" dirty="0">
                <a:solidFill>
                  <a:srgbClr val="222222"/>
                </a:solidFill>
                <a:effectLst/>
                <a:latin typeface="Arial" panose="020B0604020202020204" pitchFamily="34" charset="0"/>
              </a:rPr>
              <a:t>, </a:t>
            </a:r>
            <a:r>
              <a:rPr lang="en-US" sz="1100" b="0" i="0" dirty="0" err="1">
                <a:solidFill>
                  <a:srgbClr val="222222"/>
                </a:solidFill>
                <a:effectLst/>
                <a:latin typeface="Arial" panose="020B0604020202020204" pitchFamily="34" charset="0"/>
              </a:rPr>
              <a:t>Wullschleger</a:t>
            </a:r>
            <a:r>
              <a:rPr lang="en-US" sz="1100" b="0" i="0" dirty="0">
                <a:solidFill>
                  <a:srgbClr val="222222"/>
                </a:solidFill>
                <a:effectLst/>
                <a:latin typeface="Arial" panose="020B0604020202020204" pitchFamily="34" charset="0"/>
              </a:rPr>
              <a:t>, S., Tang, R. and Liu, J., 2023. Global fire modelling and control attributions based on the ensemble machine learning and satellite observations. </a:t>
            </a:r>
            <a:r>
              <a:rPr lang="en-US" sz="1100" b="0" i="1" dirty="0">
                <a:solidFill>
                  <a:srgbClr val="222222"/>
                </a:solidFill>
                <a:effectLst/>
                <a:latin typeface="Arial" panose="020B0604020202020204" pitchFamily="34" charset="0"/>
              </a:rPr>
              <a:t>Science of Remote Sensing</a:t>
            </a:r>
            <a:r>
              <a:rPr lang="en-US" sz="1100" b="0" i="0" dirty="0">
                <a:solidFill>
                  <a:srgbClr val="222222"/>
                </a:solidFill>
                <a:effectLst/>
                <a:latin typeface="Arial" panose="020B0604020202020204" pitchFamily="34" charset="0"/>
              </a:rPr>
              <a:t>, p.100088.</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04380FA-005D-1943-ADDB-C211A83AB998}"/>
              </a:ext>
            </a:extLst>
          </p:cNvPr>
          <p:cNvSpPr txBox="1"/>
          <p:nvPr/>
        </p:nvSpPr>
        <p:spPr>
          <a:xfrm>
            <a:off x="6150385" y="597332"/>
            <a:ext cx="215693" cy="224469"/>
          </a:xfrm>
          <a:prstGeom prst="rect">
            <a:avLst/>
          </a:prstGeom>
          <a:solidFill>
            <a:schemeClr val="bg1"/>
          </a:solidFill>
        </p:spPr>
        <p:txBody>
          <a:bodyPr wrap="square" rtlCol="0">
            <a:spAutoFit/>
          </a:bodyPr>
          <a:lstStyle/>
          <a:p>
            <a:endParaRPr lang="en-US" dirty="0"/>
          </a:p>
        </p:txBody>
      </p:sp>
      <p:sp>
        <p:nvSpPr>
          <p:cNvPr id="5" name="Title 4">
            <a:extLst>
              <a:ext uri="{FF2B5EF4-FFF2-40B4-BE49-F238E27FC236}">
                <a16:creationId xmlns:a16="http://schemas.microsoft.com/office/drawing/2014/main" id="{C211D477-15B2-B947-9713-6C002AF146D3}"/>
              </a:ext>
            </a:extLst>
          </p:cNvPr>
          <p:cNvSpPr>
            <a:spLocks noGrp="1"/>
          </p:cNvSpPr>
          <p:nvPr>
            <p:ph type="title"/>
          </p:nvPr>
        </p:nvSpPr>
        <p:spPr>
          <a:xfrm>
            <a:off x="1134641" y="11874"/>
            <a:ext cx="8009359" cy="677400"/>
          </a:xfrm>
        </p:spPr>
        <p:txBody>
          <a:bodyPr/>
          <a:lstStyle/>
          <a:p>
            <a:r>
              <a:rPr lang="en-US" sz="2200" dirty="0"/>
              <a:t>Machine Learning-based Global Fire Modeling and Control Attributions </a:t>
            </a:r>
          </a:p>
        </p:txBody>
      </p:sp>
      <p:sp>
        <p:nvSpPr>
          <p:cNvPr id="7" name="TextBox 6">
            <a:extLst>
              <a:ext uri="{FF2B5EF4-FFF2-40B4-BE49-F238E27FC236}">
                <a16:creationId xmlns:a16="http://schemas.microsoft.com/office/drawing/2014/main" id="{30A66344-A0AE-DE21-279F-810A3D830CD7}"/>
              </a:ext>
            </a:extLst>
          </p:cNvPr>
          <p:cNvSpPr txBox="1"/>
          <p:nvPr/>
        </p:nvSpPr>
        <p:spPr>
          <a:xfrm>
            <a:off x="6101669" y="644962"/>
            <a:ext cx="215693" cy="182880"/>
          </a:xfrm>
          <a:prstGeom prst="rect">
            <a:avLst/>
          </a:prstGeom>
          <a:solidFill>
            <a:schemeClr val="bg1"/>
          </a:solidFill>
        </p:spPr>
        <p:txBody>
          <a:bodyPr wrap="square" rtlCol="0">
            <a:spAutoFit/>
          </a:bodyPr>
          <a:lstStyle/>
          <a:p>
            <a:endParaRPr lang="en-US" dirty="0"/>
          </a:p>
        </p:txBody>
      </p:sp>
      <p:pic>
        <p:nvPicPr>
          <p:cNvPr id="8" name="Picture 7" descr="A picture containing text, cartoon, map&#10;&#10;Description automatically generated">
            <a:extLst>
              <a:ext uri="{FF2B5EF4-FFF2-40B4-BE49-F238E27FC236}">
                <a16:creationId xmlns:a16="http://schemas.microsoft.com/office/drawing/2014/main" id="{6C6FC3E1-8CD2-359F-FBBF-5E2B06D03209}"/>
              </a:ext>
            </a:extLst>
          </p:cNvPr>
          <p:cNvPicPr>
            <a:picLocks noChangeAspect="1"/>
          </p:cNvPicPr>
          <p:nvPr/>
        </p:nvPicPr>
        <p:blipFill rotWithShape="1">
          <a:blip r:embed="rId3"/>
          <a:srcRect r="51718" b="67991"/>
          <a:stretch/>
        </p:blipFill>
        <p:spPr>
          <a:xfrm>
            <a:off x="5421166" y="572256"/>
            <a:ext cx="3019185" cy="1455716"/>
          </a:xfrm>
          <a:prstGeom prst="rect">
            <a:avLst/>
          </a:prstGeom>
        </p:spPr>
      </p:pic>
      <p:pic>
        <p:nvPicPr>
          <p:cNvPr id="9" name="Picture 8" descr="A picture containing text, cartoon, map&#10;&#10;Description automatically generated">
            <a:extLst>
              <a:ext uri="{FF2B5EF4-FFF2-40B4-BE49-F238E27FC236}">
                <a16:creationId xmlns:a16="http://schemas.microsoft.com/office/drawing/2014/main" id="{A01649A7-617A-2635-E833-B3DA45648FEE}"/>
              </a:ext>
            </a:extLst>
          </p:cNvPr>
          <p:cNvPicPr>
            <a:picLocks noChangeAspect="1"/>
          </p:cNvPicPr>
          <p:nvPr/>
        </p:nvPicPr>
        <p:blipFill rotWithShape="1">
          <a:blip r:embed="rId3"/>
          <a:srcRect l="50057" b="67991"/>
          <a:stretch/>
        </p:blipFill>
        <p:spPr>
          <a:xfrm>
            <a:off x="5421166" y="2066472"/>
            <a:ext cx="3123040" cy="1455716"/>
          </a:xfrm>
          <a:prstGeom prst="rect">
            <a:avLst/>
          </a:prstGeom>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285</Words>
  <Application>Microsoft Macintosh PowerPoint</Application>
  <PresentationFormat>On-screen Show (16:9)</PresentationFormat>
  <Paragraphs>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PT Sans Narrow</vt:lpstr>
      <vt:lpstr>Open Sans</vt:lpstr>
      <vt:lpstr>Arial</vt:lpstr>
      <vt:lpstr>Tropic</vt:lpstr>
      <vt:lpstr>Machine Learning-based Global Fire Modeling and Control Attributions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Observed changes in dry season water availability attributed to human-induced climate change </dc:title>
  <cp:lastModifiedBy>Mao, Jiafu</cp:lastModifiedBy>
  <cp:revision>48</cp:revision>
  <dcterms:modified xsi:type="dcterms:W3CDTF">2023-05-09T21:15:50Z</dcterms:modified>
</cp:coreProperties>
</file>