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1CD312-CF8A-13A0-D325-3450E226B68B}" name="Campbell, Holly M" initials="CHM" userId="S::holly.campbell@pnnl.gov::c4d0878e-c000-43c1-808f-30e12e26e7a4" providerId="AD"/>
  <p188:author id="{91A9895A-2F7A-A274-93E4-20272CFE8043}" name="Mundy, Beth E" initials="MBE" userId="S::beth.mundy@pnnl.gov::09c03546-1d2d-4d82-89e1-bb5e2a2e687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57" autoAdjust="0"/>
    <p:restoredTop sz="97739" autoAdjust="0"/>
  </p:normalViewPr>
  <p:slideViewPr>
    <p:cSldViewPr>
      <p:cViewPr varScale="1">
        <p:scale>
          <a:sx n="103" d="100"/>
          <a:sy n="103" d="100"/>
        </p:scale>
        <p:origin x="102" y="7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E5454C5C-054C-471C-8427-70968E1978D3}"/>
    <pc:docChg chg="">
      <pc:chgData name="Mundy, Beth E" userId="09c03546-1d2d-4d82-89e1-bb5e2a2e687b" providerId="ADAL" clId="{E5454C5C-054C-471C-8427-70968E1978D3}" dt="2023-06-23T14:47:22.704" v="1"/>
      <pc:docMkLst>
        <pc:docMk/>
      </pc:docMkLst>
      <pc:sldChg chg="delCm">
        <pc:chgData name="Mundy, Beth E" userId="09c03546-1d2d-4d82-89e1-bb5e2a2e687b" providerId="ADAL" clId="{E5454C5C-054C-471C-8427-70968E1978D3}" dt="2023-06-23T14:47:22.704" v="1"/>
        <pc:sldMkLst>
          <pc:docMk/>
          <pc:sldMk cId="0" sldId="258"/>
        </pc:sldMkLst>
      </pc:sldChg>
    </pc:docChg>
  </pc:docChgLst>
  <pc:docChgLst>
    <pc:chgData name="Campbell, Holly M" userId="c4d0878e-c000-43c1-808f-30e12e26e7a4" providerId="ADAL" clId="{432A539B-F651-4C43-873B-5A152EC4CEC5}"/>
    <pc:docChg chg="modSld">
      <pc:chgData name="Campbell, Holly M" userId="c4d0878e-c000-43c1-808f-30e12e26e7a4" providerId="ADAL" clId="{432A539B-F651-4C43-873B-5A152EC4CEC5}" dt="2023-06-20T16:21:02.325" v="3"/>
      <pc:docMkLst>
        <pc:docMk/>
      </pc:docMkLst>
      <pc:sldChg chg="modSp mod addCm modCm">
        <pc:chgData name="Campbell, Holly M" userId="c4d0878e-c000-43c1-808f-30e12e26e7a4" providerId="ADAL" clId="{432A539B-F651-4C43-873B-5A152EC4CEC5}" dt="2023-06-20T16:21:02.325" v="3"/>
        <pc:sldMkLst>
          <pc:docMk/>
          <pc:sldMk cId="0" sldId="258"/>
        </pc:sldMkLst>
        <pc:spChg chg="mod">
          <ac:chgData name="Campbell, Holly M" userId="c4d0878e-c000-43c1-808f-30e12e26e7a4" providerId="ADAL" clId="{432A539B-F651-4C43-873B-5A152EC4CEC5}" dt="2023-06-20T16:20:57.039" v="2" actId="20577"/>
          <ac:spMkLst>
            <pc:docMk/>
            <pc:sldMk cId="0" sldId="258"/>
            <ac:spMk id="307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6/23/2023</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6/23/2023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6/23/2023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6/23/2023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6/23/2023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6/23/2023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6/23/2023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6/23/2023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6/23/2023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6/23/2023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6/23/2023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6/23/2023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6/23/2023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osti.gov/pages/biblio/1972745-emulating-aerosol-optics-randomly-generated-neural-networks"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400" y="1143000"/>
            <a:ext cx="5834666"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Use machine learning to develop a new, significantly more accurate representation of aerosol optical properties for the Energy Exascale Earth System Model (E3SM).</a:t>
            </a:r>
          </a:p>
          <a:p>
            <a:pPr>
              <a:spcBef>
                <a:spcPct val="15000"/>
              </a:spcBef>
              <a:defRPr/>
            </a:pPr>
            <a:endParaRPr lang="en-US" sz="14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Model the optical properties of a representative range of aerosol populations that might occur in E3SM using computationally expensive, but accurate, Mie theory.</a:t>
            </a:r>
          </a:p>
          <a:p>
            <a:pPr marL="285750" indent="-285750">
              <a:spcBef>
                <a:spcPct val="15000"/>
              </a:spcBef>
              <a:buFont typeface="Arial" pitchFamily="34" charset="0"/>
              <a:buChar char="●"/>
              <a:defRPr/>
            </a:pPr>
            <a:r>
              <a:rPr lang="en-US" sz="1400" dirty="0">
                <a:solidFill>
                  <a:prstClr val="black"/>
                </a:solidFill>
              </a:rPr>
              <a:t>Train a deep neural network to emulate the optical properties computed using Mie theory.</a:t>
            </a:r>
          </a:p>
          <a:p>
            <a:pPr marL="285750" indent="-285750">
              <a:spcBef>
                <a:spcPct val="15000"/>
              </a:spcBef>
              <a:buFont typeface="Arial" pitchFamily="34" charset="0"/>
              <a:buChar char="●"/>
              <a:defRPr/>
            </a:pPr>
            <a:r>
              <a:rPr lang="en-US" sz="1400" dirty="0">
                <a:solidFill>
                  <a:prstClr val="black"/>
                </a:solidFill>
              </a:rPr>
              <a:t>Use a novel architecture search scheme to find a neural network that provides a good balance between accuracy and computational expense.</a:t>
            </a:r>
          </a:p>
          <a:p>
            <a:pPr>
              <a:spcBef>
                <a:spcPct val="15000"/>
              </a:spcBef>
              <a:defRPr/>
            </a:pPr>
            <a:endParaRPr lang="en-US" sz="1400" dirty="0">
              <a:solidFill>
                <a:prstClr val="black"/>
              </a:solidFill>
            </a:endParaRPr>
          </a:p>
          <a:p>
            <a:pPr algn="ctr" eaLnBrk="1" hangingPunct="1">
              <a:spcBef>
                <a:spcPct val="15000"/>
              </a:spcBef>
              <a:buFontTx/>
              <a:buNone/>
            </a:pPr>
            <a:r>
              <a:rPr lang="en-US" altLang="en-US" sz="1400" b="1" dirty="0">
                <a:solidFill>
                  <a:srgbClr val="000000"/>
                </a:solidFill>
              </a:rPr>
              <a:t>Impact</a:t>
            </a:r>
          </a:p>
          <a:p>
            <a:pPr marL="283464" indent="-283464">
              <a:spcBef>
                <a:spcPct val="15000"/>
              </a:spcBef>
              <a:buFont typeface="Arial" panose="020B0604020202020204" pitchFamily="34" charset="0"/>
              <a:buChar char="●"/>
            </a:pPr>
            <a:r>
              <a:rPr lang="en-US" altLang="en-US" sz="1400" dirty="0">
                <a:solidFill>
                  <a:srgbClr val="000000"/>
                </a:solidFill>
              </a:rPr>
              <a:t>Aerosols are a significant source of uncertainty in climate simulations and accurately representing how aerosol populations interact with atmospheric radiation is critical for overall model results.</a:t>
            </a:r>
          </a:p>
          <a:p>
            <a:pPr marL="285750" indent="-285750">
              <a:spcBef>
                <a:spcPct val="15000"/>
              </a:spcBef>
              <a:buFont typeface="Arial" pitchFamily="34" charset="0"/>
              <a:buChar char="●"/>
              <a:defRPr/>
            </a:pPr>
            <a:r>
              <a:rPr lang="en-US" sz="1400" dirty="0">
                <a:solidFill>
                  <a:prstClr val="black"/>
                </a:solidFill>
              </a:rPr>
              <a:t>Machine learning can enable significantly more accurate representation of direct aerosol radiative effects.</a:t>
            </a:r>
          </a:p>
          <a:p>
            <a:pPr marL="285750" indent="-285750">
              <a:spcBef>
                <a:spcPct val="15000"/>
              </a:spcBef>
              <a:buFont typeface="Arial" pitchFamily="34" charset="0"/>
              <a:buChar char="●"/>
              <a:defRPr/>
            </a:pPr>
            <a:r>
              <a:rPr lang="en-US" sz="1400" dirty="0">
                <a:solidFill>
                  <a:prstClr val="black"/>
                </a:solidFill>
              </a:rPr>
              <a:t>This approach lays the groundwork for future integration of more sophisticated representations of aerosol optical properties into E3SM.</a:t>
            </a:r>
          </a:p>
        </p:txBody>
      </p:sp>
      <p:sp>
        <p:nvSpPr>
          <p:cNvPr id="3076" name="Rectangle 5"/>
          <p:cNvSpPr>
            <a:spLocks noChangeArrowheads="1"/>
          </p:cNvSpPr>
          <p:nvPr/>
        </p:nvSpPr>
        <p:spPr bwMode="auto">
          <a:xfrm>
            <a:off x="160106" y="99938"/>
            <a:ext cx="1203189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Emulating Interactions Between Atmospheric Particles and Light with Machine Learning</a:t>
            </a:r>
          </a:p>
        </p:txBody>
      </p:sp>
      <p:sp>
        <p:nvSpPr>
          <p:cNvPr id="3077" name="Text Box 6"/>
          <p:cNvSpPr txBox="1">
            <a:spLocks noChangeArrowheads="1"/>
          </p:cNvSpPr>
          <p:nvPr/>
        </p:nvSpPr>
        <p:spPr bwMode="auto">
          <a:xfrm>
            <a:off x="6400800" y="6019800"/>
            <a:ext cx="5410200"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A. Geiss, P.-L. Ma, B. Singh, and J. C. Hardin, “</a:t>
            </a:r>
            <a:r>
              <a:rPr lang="en-US" altLang="en-US" sz="1000" dirty="0">
                <a:solidFill>
                  <a:srgbClr val="000000"/>
                </a:solidFill>
                <a:latin typeface="+mn-lt"/>
                <a:hlinkClick r:id="rId3"/>
              </a:rPr>
              <a:t>Emulating aerosol optics with randomly generated neural networks</a:t>
            </a:r>
            <a:r>
              <a:rPr lang="en-US" altLang="en-US" sz="1000" dirty="0">
                <a:solidFill>
                  <a:srgbClr val="000000"/>
                </a:solidFill>
                <a:latin typeface="+mn-lt"/>
              </a:rPr>
              <a:t>.” Geoscientific Model Development 16, 2355–2370 (2023). [DOI: 10.5194/gmd-16-2355-2023]</a:t>
            </a:r>
          </a:p>
        </p:txBody>
      </p:sp>
      <p:sp>
        <p:nvSpPr>
          <p:cNvPr id="3078" name="TextBox 9"/>
          <p:cNvSpPr txBox="1">
            <a:spLocks noChangeArrowheads="1"/>
          </p:cNvSpPr>
          <p:nvPr/>
        </p:nvSpPr>
        <p:spPr bwMode="auto">
          <a:xfrm>
            <a:off x="6330244" y="4725881"/>
            <a:ext cx="5410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A randomized search of neural network architectures was used to identify optimal models for representing aerosol optical properties. The neural networks can significantly improve the accuracy of simulated aerosol optical properties in E3SM with minimal computational </a:t>
            </a:r>
            <a:r>
              <a:rPr lang="en-US" altLang="en-US" sz="1200" b="1">
                <a:solidFill>
                  <a:srgbClr val="0000FF"/>
                </a:solidFill>
                <a:latin typeface="Arial" panose="020B0604020202020204" pitchFamily="34" charset="0"/>
              </a:rPr>
              <a:t>cost.</a:t>
            </a:r>
            <a:endParaRPr lang="en-US" altLang="en-US" sz="1200" b="1" dirty="0">
              <a:solidFill>
                <a:srgbClr val="0000FF"/>
              </a:solidFill>
              <a:latin typeface="Arial" panose="020B0604020202020204" pitchFamily="34" charset="0"/>
            </a:endParaRPr>
          </a:p>
        </p:txBody>
      </p:sp>
      <p:pic>
        <p:nvPicPr>
          <p:cNvPr id="8" name="Picture 7" descr="A picture containing drawing, sketch, line, diagram&#10;&#10;Description automatically generated">
            <a:extLst>
              <a:ext uri="{FF2B5EF4-FFF2-40B4-BE49-F238E27FC236}">
                <a16:creationId xmlns:a16="http://schemas.microsoft.com/office/drawing/2014/main" id="{594C880E-E8DD-46C2-E056-26A57AD7A58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33443" y="1198134"/>
            <a:ext cx="6086401" cy="3293481"/>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522C35C9ABB64B81B56AE93BD8121A" ma:contentTypeVersion="6" ma:contentTypeDescription="Create a new document." ma:contentTypeScope="" ma:versionID="9d624290c367736fe56a967e31f7a987">
  <xsd:schema xmlns:xsd="http://www.w3.org/2001/XMLSchema" xmlns:xs="http://www.w3.org/2001/XMLSchema" xmlns:p="http://schemas.microsoft.com/office/2006/metadata/properties" xmlns:ns2="34ce37e6-51e5-4700-bc4a-ee453d0b2e1a" targetNamespace="http://schemas.microsoft.com/office/2006/metadata/properties" ma:root="true" ma:fieldsID="2db02a63a5a8a8ad5401177501251ca7" ns2:_="">
    <xsd:import namespace="34ce37e6-51e5-4700-bc4a-ee453d0b2e1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ce37e6-51e5-4700-bc4a-ee453d0b2e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E20CC44-E570-40E8-8322-8BE88B7D66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ce37e6-51e5-4700-bc4a-ee453d0b2e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8A57D9F0-2B85-430B-8843-0027C0E6F07C}">
  <ds:schemaRefs>
    <ds:schemaRef ds:uri="http://purl.org/dc/dcmitype/"/>
    <ds:schemaRef ds:uri="http://purl.org/dc/elements/1.1/"/>
    <ds:schemaRef ds:uri="http://purl.org/dc/terms/"/>
    <ds:schemaRef ds:uri="http://schemas.microsoft.com/office/2006/metadata/properties"/>
    <ds:schemaRef ds:uri="http://schemas.openxmlformats.org/package/2006/metadata/core-properties"/>
    <ds:schemaRef ds:uri="http://schemas.microsoft.com/office/2006/documentManagement/types"/>
    <ds:schemaRef ds:uri="34ce37e6-51e5-4700-bc4a-ee453d0b2e1a"/>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7598</TotalTime>
  <Words>249</Words>
  <Application>Microsoft Office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15</cp:revision>
  <cp:lastPrinted>2011-05-11T17:30:12Z</cp:lastPrinted>
  <dcterms:created xsi:type="dcterms:W3CDTF">2017-11-02T21:19:41Z</dcterms:created>
  <dcterms:modified xsi:type="dcterms:W3CDTF">2023-06-23T14:47:31Z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0x010100C4522C35C9ABB64B81B56AE93BD8121A</vt:lpwstr>
  </property>
  <property fmtid="{D5CDD505-2E9C-101B-9397-08002B2CF9AE}" pid="4" name="Order">
    <vt:r8>3400</vt:r8>
  </property>
</Properties>
</file>