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B12022-46BE-65BB-543B-4293F4725A25}" name="Waller, Anita J" initials="WAJ" userId="S::anita.waller@pnnl.gov::b52ba0f1-61b2-4c97-815d-658d9b39bfb1" providerId="AD"/>
  <p188:author id="{5E5B1A60-6A0E-C4C7-A44B-AAE154336DFF}" name="Brettman, Allan E" initials="AB" userId="S::allan.brettman@pnnl.gov::da25bcae-0f5e-4d73-ba0d-80097dd92b7e" providerId="AD"/>
  <p188:author id="{74162162-F7D7-9E92-6FA3-BEA96BCCE464}" name="Garuba, Oluwayemi A" initials="" userId="S::oluwayemi.garuba@pnnl.gov::8b0fe91c-5e90-4416-9de0-22bc770b84af" providerId="AD"/>
  <p188:author id="{6C2E4488-A9E4-8035-331A-0F4EC2F7C071}" name="Wang, Hailong" initials="" userId="S::hailong.wang@pnnl.gov::ed96a7c6-a97f-4a75-bc42-4e66834aff0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6" autoAdjust="0"/>
    <p:restoredTop sz="95542" autoAdjust="0"/>
  </p:normalViewPr>
  <p:slideViewPr>
    <p:cSldViewPr>
      <p:cViewPr varScale="1">
        <p:scale>
          <a:sx n="111" d="100"/>
          <a:sy n="111" d="100"/>
        </p:scale>
        <p:origin x="2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416454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7/24/24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400" y="1143000"/>
            <a:ext cx="5562601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Evaluate and demonstrate the use of the Slab Ocean Model (SOM) capability in the Energy Exascale Earth System Model version 2 (E3SMv2)</a:t>
            </a:r>
          </a:p>
          <a:p>
            <a:pPr>
              <a:spcBef>
                <a:spcPct val="15000"/>
              </a:spcBef>
              <a:defRPr/>
            </a:pP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Implement the SOM capability within the Model for Prediction Across Scales Ocean (MPAS-O) dynamic ocean model framework of E3SMv2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Evaluate the SOM by comparing the equilibrium baseline climate and climate sensitivity in the E3SMv2-SOM with those of the fully coupled E3SMv2 that uses its dynamic ocean model component MPAS-O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Use E3SMv2-SOM sensitivity experiments to test the response of modeled climate to varying ocean heat transport strengths</a:t>
            </a:r>
          </a:p>
          <a:p>
            <a:pPr>
              <a:spcBef>
                <a:spcPct val="15000"/>
              </a:spcBef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E3SMv2-SOM reproduces the equilibrium baseline climate and sea surface temperature warming to CO</a:t>
            </a:r>
            <a:r>
              <a:rPr lang="en-US" altLang="en-US" sz="1400" baseline="-25000" dirty="0">
                <a:solidFill>
                  <a:srgbClr val="000000"/>
                </a:solidFill>
              </a:rPr>
              <a:t>2</a:t>
            </a:r>
            <a:r>
              <a:rPr lang="en-US" altLang="en-US" sz="1400" dirty="0">
                <a:solidFill>
                  <a:srgbClr val="000000"/>
                </a:solidFill>
              </a:rPr>
              <a:t> doubling that is simulated in the E3SMv2 model with the dynamic ocean model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E3SMv2-SOM sensitivity experiments indicate E3SMv2 has a large sensitivity to ocean heat transport change due to marine low-level cloud changes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E3SMv2-SOM adds a new capability to the hierarchical modeling framework of E3SM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Slab Ocean Model Shows Efficient, </a:t>
            </a:r>
            <a:r>
              <a:rPr lang="en-US" altLang="en-US" sz="3000" b="1">
                <a:solidFill>
                  <a:srgbClr val="000000"/>
                </a:solidFill>
                <a:latin typeface="Arial" panose="020B0604020202020204" pitchFamily="34" charset="0"/>
              </a:rPr>
              <a:t>Accurate Way of </a:t>
            </a:r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Assessing Ocean Temperature Changes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4599" y="6110504"/>
            <a:ext cx="5410200" cy="584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800" dirty="0" err="1">
                <a:effectLst/>
                <a:latin typeface="Helvetica" pitchFamily="2" charset="0"/>
              </a:rPr>
              <a:t>Garuba</a:t>
            </a:r>
            <a:r>
              <a:rPr lang="en-US" sz="800" dirty="0">
                <a:effectLst/>
                <a:latin typeface="Helvetica" pitchFamily="2" charset="0"/>
              </a:rPr>
              <a:t>, O., Rasch, P. J., Leung, L. R., Wang, H., Hagos, S., &amp; Singh, B. (2024). Slab ocean component of the energy exascale Earth system model (E3SM): Development, evaluation, and application to understanding Earth system sensitivity. Journal of Advances in Modeling Earth Systems, 16, e2023MS003910. </a:t>
            </a:r>
            <a:r>
              <a:rPr lang="en-US" sz="800" dirty="0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https://</a:t>
            </a:r>
            <a:r>
              <a:rPr lang="en-US" sz="800" dirty="0" err="1">
                <a:solidFill>
                  <a:srgbClr val="0000FF"/>
                </a:solidFill>
                <a:effectLst/>
                <a:latin typeface="Helvetica" pitchFamily="2" charset="0"/>
                <a:hlinkClick r:id="rId3"/>
              </a:rPr>
              <a:t>doi</a:t>
            </a:r>
            <a:r>
              <a:rPr lang="en-US" sz="800" dirty="0" err="1">
                <a:solidFill>
                  <a:srgbClr val="0000FF"/>
                </a:solidFill>
                <a:effectLst/>
                <a:latin typeface="Helvetica" pitchFamily="2" charset="0"/>
              </a:rPr>
              <a:t>.org</a:t>
            </a:r>
            <a:r>
              <a:rPr lang="en-US" sz="800" dirty="0">
                <a:solidFill>
                  <a:srgbClr val="0000FF"/>
                </a:solidFill>
                <a:effectLst/>
                <a:latin typeface="Helvetica" pitchFamily="2" charset="0"/>
              </a:rPr>
              <a:t>/10.1029/2023MS003910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324598" y="5237585"/>
            <a:ext cx="5562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E3SMv2 slab ocean model (SOM) can reproduce sea surface temperature (left) and precipitation (right) as well as sea ice extent and volume of the fully coupled E3SMv2 with a dynamic ocean model   </a:t>
            </a:r>
          </a:p>
        </p:txBody>
      </p:sp>
      <p:pic>
        <p:nvPicPr>
          <p:cNvPr id="2" name="Main graphic">
            <a:extLst>
              <a:ext uri="{FF2B5EF4-FFF2-40B4-BE49-F238E27FC236}">
                <a16:creationId xmlns:a16="http://schemas.microsoft.com/office/drawing/2014/main" id="{51C0D0F2-A0D4-0E75-9D4C-A47247E6D4D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381439" y="1117600"/>
            <a:ext cx="2635560" cy="3809880"/>
          </a:xfrm>
          <a:prstGeom prst="rect">
            <a:avLst/>
          </a:prstGeom>
          <a:ln>
            <a:noFill/>
          </a:ln>
        </p:spPr>
      </p:pic>
      <p:pic>
        <p:nvPicPr>
          <p:cNvPr id="3" name="Main graphic">
            <a:extLst>
              <a:ext uri="{FF2B5EF4-FFF2-40B4-BE49-F238E27FC236}">
                <a16:creationId xmlns:a16="http://schemas.microsoft.com/office/drawing/2014/main" id="{25C2379C-8B64-2961-2E1D-B06C1D6A92E5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148590" y="1143000"/>
            <a:ext cx="2675880" cy="3809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343408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22C35C9ABB64B81B56AE93BD8121A" ma:contentTypeVersion="6" ma:contentTypeDescription="Create a new document." ma:contentTypeScope="" ma:versionID="9d624290c367736fe56a967e31f7a987">
  <xsd:schema xmlns:xsd="http://www.w3.org/2001/XMLSchema" xmlns:xs="http://www.w3.org/2001/XMLSchema" xmlns:p="http://schemas.microsoft.com/office/2006/metadata/properties" xmlns:ns2="34ce37e6-51e5-4700-bc4a-ee453d0b2e1a" targetNamespace="http://schemas.microsoft.com/office/2006/metadata/properties" ma:root="true" ma:fieldsID="2db02a63a5a8a8ad5401177501251ca7" ns2:_="">
    <xsd:import namespace="34ce37e6-51e5-4700-bc4a-ee453d0b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e37e6-51e5-4700-bc4a-ee453d0b2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4ce37e6-51e5-4700-bc4a-ee453d0b2e1a"/>
    <ds:schemaRef ds:uri="http://purl.org/dc/elements/1.1/"/>
    <ds:schemaRef ds:uri="http://purl.org/dc/dcmitype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20CC44-E570-40E8-8322-8BE88B7D6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e37e6-51e5-4700-bc4a-ee453d0b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11051</TotalTime>
  <Words>303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Brettman, Allan E</cp:lastModifiedBy>
  <cp:revision>13</cp:revision>
  <cp:lastPrinted>2011-05-11T17:30:12Z</cp:lastPrinted>
  <dcterms:created xsi:type="dcterms:W3CDTF">2017-11-02T21:19:41Z</dcterms:created>
  <dcterms:modified xsi:type="dcterms:W3CDTF">2024-07-24T21:08:35Z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0x010100C4522C35C9ABB64B81B56AE93BD8121A</vt:lpwstr>
  </property>
  <property fmtid="{D5CDD505-2E9C-101B-9397-08002B2CF9AE}" pid="4" name="Order">
    <vt:r8>3400</vt:r8>
  </property>
</Properties>
</file>