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5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3"/>
    <p:restoredTop sz="96197"/>
  </p:normalViewPr>
  <p:slideViewPr>
    <p:cSldViewPr snapToGrid="0" snapToObjects="1">
      <p:cViewPr varScale="1">
        <p:scale>
          <a:sx n="110" d="100"/>
          <a:sy n="110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3FE9B-BBC3-4048-A7FB-58961FCED885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21739-8FA9-E44A-8DF7-5E89748A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3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259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F39DF-D8BD-1A4F-A560-B25FA2867D5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316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0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2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5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41314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510018"/>
            <a:ext cx="5486400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510018"/>
            <a:ext cx="5486400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633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7212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696" y="1510018"/>
            <a:ext cx="3610478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510018"/>
            <a:ext cx="3608418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510018"/>
            <a:ext cx="3608418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498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3788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1243272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760453"/>
            <a:ext cx="5512904" cy="385615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92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2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L) green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19" y="1061548"/>
            <a:ext cx="11487913" cy="579645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2903" y="1061548"/>
            <a:ext cx="4569329" cy="5476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327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78" y="1352479"/>
            <a:ext cx="656944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A4A8ECE-C685-4987-A5C3-58EECB462B72}"/>
              </a:ext>
            </a:extLst>
          </p:cNvPr>
          <p:cNvSpPr/>
          <p:nvPr userDrawn="1"/>
        </p:nvSpPr>
        <p:spPr>
          <a:xfrm>
            <a:off x="7192903" y="0"/>
            <a:ext cx="4999097" cy="6537960"/>
          </a:xfrm>
          <a:custGeom>
            <a:avLst/>
            <a:gdLst>
              <a:gd name="connsiteX0" fmla="*/ 0 w 4999097"/>
              <a:gd name="connsiteY0" fmla="*/ 0 h 6537960"/>
              <a:gd name="connsiteX1" fmla="*/ 4999097 w 4999097"/>
              <a:gd name="connsiteY1" fmla="*/ 0 h 6537960"/>
              <a:gd name="connsiteX2" fmla="*/ 4999097 w 4999097"/>
              <a:gd name="connsiteY2" fmla="*/ 6537960 h 6537960"/>
              <a:gd name="connsiteX3" fmla="*/ 4569328 w 4999097"/>
              <a:gd name="connsiteY3" fmla="*/ 6537960 h 6537960"/>
              <a:gd name="connsiteX4" fmla="*/ 4569328 w 4999097"/>
              <a:gd name="connsiteY4" fmla="*/ 1099648 h 6537960"/>
              <a:gd name="connsiteX5" fmla="*/ 0 w 4999097"/>
              <a:gd name="connsiteY5" fmla="*/ 1099648 h 6537960"/>
              <a:gd name="connsiteX6" fmla="*/ 0 w 4999097"/>
              <a:gd name="connsiteY6" fmla="*/ 0 h 653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9097" h="6537960">
                <a:moveTo>
                  <a:pt x="0" y="0"/>
                </a:moveTo>
                <a:lnTo>
                  <a:pt x="4999097" y="0"/>
                </a:lnTo>
                <a:lnTo>
                  <a:pt x="4999097" y="6537960"/>
                </a:lnTo>
                <a:lnTo>
                  <a:pt x="4569328" y="6537960"/>
                </a:lnTo>
                <a:lnTo>
                  <a:pt x="4569328" y="1099648"/>
                </a:lnTo>
                <a:lnTo>
                  <a:pt x="0" y="10996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3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20" y="1061548"/>
            <a:ext cx="11917681" cy="547641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769" y="1061548"/>
            <a:ext cx="4569329" cy="5476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2843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143" y="1352479"/>
            <a:ext cx="656944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40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20" y="1061548"/>
            <a:ext cx="11917681" cy="547641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263" y="1061548"/>
            <a:ext cx="4569329" cy="5476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5105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05" y="1352479"/>
            <a:ext cx="656944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47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19"/>
            <a:ext cx="11000232" cy="1014984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4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204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011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171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74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3FB8-F89B-40EB-8520-2BAE22560CE1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E9E9-A218-42A2-A250-DBD70B7BC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19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5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412218" y="340126"/>
            <a:ext cx="11779783" cy="71433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48057" y="629727"/>
            <a:ext cx="1164234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48057" y="340126"/>
            <a:ext cx="11642344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34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05" y="1653735"/>
            <a:ext cx="11425049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071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21A498-C0AD-3949-9412-E99B1BB5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470" y="6395964"/>
            <a:ext cx="2227944" cy="3713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7140ED-747E-46B4-BCEC-F56F8C273771}"/>
              </a:ext>
            </a:extLst>
          </p:cNvPr>
          <p:cNvSpPr/>
          <p:nvPr userDrawn="1"/>
        </p:nvSpPr>
        <p:spPr>
          <a:xfrm>
            <a:off x="412218" y="143456"/>
            <a:ext cx="11779783" cy="64008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7" y="243117"/>
            <a:ext cx="11642344" cy="4247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2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10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7140ED-747E-46B4-BCEC-F56F8C273771}"/>
              </a:ext>
            </a:extLst>
          </p:cNvPr>
          <p:cNvSpPr/>
          <p:nvPr userDrawn="1"/>
        </p:nvSpPr>
        <p:spPr>
          <a:xfrm>
            <a:off x="412218" y="340126"/>
            <a:ext cx="11779783" cy="71433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7" y="1381126"/>
            <a:ext cx="11372771" cy="4733925"/>
          </a:xfrm>
        </p:spPr>
        <p:txBody>
          <a:bodyPr/>
          <a:lstStyle>
            <a:lvl1pPr>
              <a:buClr>
                <a:schemeClr val="tx1"/>
              </a:buClr>
              <a:defRPr sz="2000"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tx1"/>
              </a:buClr>
              <a:defRPr sz="1800">
                <a:latin typeface="+mn-lt"/>
                <a:cs typeface="Arial" panose="020B0604020202020204" pitchFamily="34" charset="0"/>
              </a:defRPr>
            </a:lvl2pPr>
            <a:lvl3pPr>
              <a:buClr>
                <a:schemeClr val="tx1"/>
              </a:buClr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 sz="1400"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7" y="629727"/>
            <a:ext cx="11642344" cy="4247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2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59C2EC-B21A-4676-BD13-37FB4F89D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057" y="340126"/>
            <a:ext cx="11642344" cy="2476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6075" indent="0">
              <a:buNone/>
              <a:defRPr sz="1400"/>
            </a:lvl2pPr>
            <a:lvl3pPr marL="684212" indent="0">
              <a:buNone/>
              <a:defRPr sz="1400"/>
            </a:lvl3pPr>
            <a:lvl4pPr marL="971550" indent="0">
              <a:buNone/>
              <a:defRPr sz="1400"/>
            </a:lvl4pPr>
            <a:lvl5pPr marL="1260475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8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0149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5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504904" cy="1014984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04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381931" cy="1014984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810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5236" cy="1017586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7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101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sp>
        <p:nvSpPr>
          <p:cNvPr id="11" name="Rectangle 256">
            <a:extLst>
              <a:ext uri="{FF2B5EF4-FFF2-40B4-BE49-F238E27FC236}">
                <a16:creationId xmlns:a16="http://schemas.microsoft.com/office/drawing/2014/main" id="{A85AB704-7369-3D40-80EF-D2A1CEE7FB3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836639" y="6583680"/>
            <a:ext cx="5147733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endParaRPr lang="en-US" sz="1100" dirty="0">
              <a:solidFill>
                <a:srgbClr val="BFBFB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3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accent2">
            <a:lumMod val="50000"/>
          </a:schemeClr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>
            <a:lumMod val="50000"/>
          </a:schemeClr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>
            <a:lumMod val="50000"/>
          </a:schemeClr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45692"/>
              </p:ext>
            </p:extLst>
          </p:nvPr>
        </p:nvGraphicFramePr>
        <p:xfrm>
          <a:off x="414168" y="931380"/>
          <a:ext cx="6949440" cy="5265272"/>
        </p:xfrm>
        <a:graphic>
          <a:graphicData uri="http://schemas.openxmlformats.org/drawingml/2006/table">
            <a:tbl>
              <a:tblPr firstCol="1">
                <a:tableStyleId>{85BE263C-DBD7-4A20-BB59-AAB30ACAA65A}</a:tableStyleId>
              </a:tblPr>
              <a:tblGrid>
                <a:gridCol w="122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3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6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High-Impact Publication: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ryosuction is a crucial yet commonly ignored process in field-scale permafrost modeling.</a:t>
                      </a:r>
                    </a:p>
                  </a:txBody>
                  <a:tcPr marL="45720" marR="4572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Objective</a:t>
                      </a:r>
                    </a:p>
                  </a:txBody>
                  <a:tcPr marL="45720" marR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Assess the validity of several physical process simplifications that are commonly used in permafrost modeling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New science</a:t>
                      </a:r>
                    </a:p>
                  </a:txBody>
                  <a:tcPr marL="45720" marR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Cryosuction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– whereby water is pulled into a freezing front in unsaturated soils – was found to have a crucial role in field-scale permafrost predictions: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neglecting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cryosuction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causes significant biases in evaporation, discharge, and thaw depth.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234950" indent="-23495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Accurately capturing ice density and heat advection at field-scales were found to be less important when modeling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key hydrological metrics under varying sites conditions.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Impact</a:t>
                      </a:r>
                    </a:p>
                  </a:txBody>
                  <a:tcPr marL="45720" marR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This study provides key information for permafrost modelers to understand how model process uncertainty governs field-scale hydrologic predictions.</a:t>
                      </a:r>
                    </a:p>
                    <a:p>
                      <a:pPr marL="285750" indent="-28575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It challenges the commonly held assumption that </a:t>
                      </a:r>
                      <a:r>
                        <a:rPr lang="en-US" sz="1400" dirty="0" err="1"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cryosuction</a:t>
                      </a:r>
                      <a:r>
                        <a:rPr lang="en-US" sz="1400" dirty="0"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is not a strong control on field-scale metrics, suggesting a need for more measurements and models to quantify </a:t>
                      </a:r>
                      <a:r>
                        <a:rPr lang="en-US" sz="1400" dirty="0" err="1"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cryosuction</a:t>
                      </a:r>
                      <a:r>
                        <a:rPr lang="en-US" sz="1400" dirty="0"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in ice-rich soils.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397">
                <a:tc gridSpan="2">
                  <a:txBody>
                    <a:bodyPr/>
                    <a:lstStyle/>
                    <a:p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Gao, B. and Coon, E. T.: Evaluating simplifications of subsurface process representations for field-scale permafrost hydrology models, The Cryosphere, 16, 4141–4162, https://</a:t>
                      </a:r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/10.5194/tc-16-4141-2022, 2022.</a:t>
                      </a:r>
                      <a:endParaRPr lang="en-US" sz="10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69863" indent="-169863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itle 7">
            <a:extLst>
              <a:ext uri="{FF2B5EF4-FFF2-40B4-BE49-F238E27FC236}">
                <a16:creationId xmlns:a16="http://schemas.microsoft.com/office/drawing/2014/main" id="{006AFB66-F175-4D6D-9EAB-7EFACE66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7" y="293039"/>
            <a:ext cx="10143744" cy="424732"/>
          </a:xfrm>
        </p:spPr>
        <p:txBody>
          <a:bodyPr/>
          <a:lstStyle/>
          <a:p>
            <a:r>
              <a:rPr lang="en-US" dirty="0"/>
              <a:t>Quantifying the Importance of </a:t>
            </a:r>
            <a:r>
              <a:rPr lang="en-US" dirty="0" err="1"/>
              <a:t>Cryosuction</a:t>
            </a:r>
            <a:r>
              <a:rPr lang="en-US" dirty="0"/>
              <a:t> in Permafrost-Rich Soils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1D63C-93C6-42AF-9A0A-259A802F41F2}"/>
              </a:ext>
            </a:extLst>
          </p:cNvPr>
          <p:cNvSpPr txBox="1"/>
          <p:nvPr/>
        </p:nvSpPr>
        <p:spPr>
          <a:xfrm>
            <a:off x="7701437" y="5410500"/>
            <a:ext cx="429101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effectLst/>
              </a:rPr>
              <a:t>A comparison of thaw depth across three sites shows that neglecting </a:t>
            </a:r>
            <a:r>
              <a:rPr lang="en-US" sz="1100" b="0" i="0" dirty="0" err="1">
                <a:effectLst/>
              </a:rPr>
              <a:t>cryosuction</a:t>
            </a:r>
            <a:r>
              <a:rPr lang="en-US" sz="1100" b="0" i="0" dirty="0">
                <a:effectLst/>
              </a:rPr>
              <a:t> results in a clear bias where thaw depth is systematically underpredicted by 10-30</a:t>
            </a:r>
            <a:r>
              <a:rPr lang="en-US" sz="1100" b="0" i="0">
                <a:effectLst/>
              </a:rPr>
              <a:t>% (4-12 </a:t>
            </a:r>
            <a:r>
              <a:rPr lang="en-US" sz="1100" b="0" i="0" dirty="0">
                <a:effectLst/>
              </a:rPr>
              <a:t>cm).  This bias would result in a comparable underprediction of carbon decomposition and other cascading errors.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95C37-3D0D-4974-98B7-504036049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356" y="780927"/>
            <a:ext cx="466344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7083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color palette 181112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BER template 16x9_1907" id="{6295DA71-DB9F-400D-A1DD-DB61F3C52358}" vid="{17A8C4F7-6940-4C77-BEC0-0A9D369F42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248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Century Gothic</vt:lpstr>
      <vt:lpstr>ORNL</vt:lpstr>
      <vt:lpstr>Quantifying the Importance of Cryosuction in Permafrost-Rich Soils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Heinz, Susan L.</dc:creator>
  <cp:lastModifiedBy>Coon, Ethan</cp:lastModifiedBy>
  <cp:revision>12</cp:revision>
  <dcterms:created xsi:type="dcterms:W3CDTF">2019-10-16T13:09:54Z</dcterms:created>
  <dcterms:modified xsi:type="dcterms:W3CDTF">2023-05-08T18:52:00Z</dcterms:modified>
</cp:coreProperties>
</file>