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j5RZDoR+78YUOH/D51t2b2jN9M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95"/>
    <p:restoredTop sz="94049"/>
  </p:normalViewPr>
  <p:slideViewPr>
    <p:cSldViewPr snapToGrid="0">
      <p:cViewPr varScale="1">
        <p:scale>
          <a:sx n="112" d="100"/>
          <a:sy n="112" d="100"/>
        </p:scale>
        <p:origin x="7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presProps" Target="presProps.xml"/><Relationship Id="rId10" Type="http://customschemas.google.com/relationships/presentationmetadata" Target="meta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Google Shape;2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 name="Google Shape;2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11"/>
        <p:cNvGrpSpPr/>
        <p:nvPr/>
      </p:nvGrpSpPr>
      <p:grpSpPr>
        <a:xfrm>
          <a:off x="0" y="0"/>
          <a:ext cx="0" cy="0"/>
          <a:chOff x="0" y="0"/>
          <a:chExt cx="0" cy="0"/>
        </a:xfrm>
      </p:grpSpPr>
      <p:sp>
        <p:nvSpPr>
          <p:cNvPr id="12" name="Google Shape;12;p7"/>
          <p:cNvSpPr/>
          <p:nvPr/>
        </p:nvSpPr>
        <p:spPr>
          <a:xfrm>
            <a:off x="1" y="0"/>
            <a:ext cx="12192000" cy="970028"/>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 name="Google Shape;13;p7"/>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lt1"/>
              </a:buClr>
              <a:buSzPts val="2800"/>
              <a:buNone/>
              <a:defRPr b="1">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7"/>
          <p:cNvSpPr txBox="1">
            <a:spLocks noGrp="1"/>
          </p:cNvSpPr>
          <p:nvPr>
            <p:ph type="body" idx="2"/>
          </p:nvPr>
        </p:nvSpPr>
        <p:spPr>
          <a:xfrm>
            <a:off x="228600" y="1173164"/>
            <a:ext cx="7046843" cy="418402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000"/>
              </a:spcBef>
              <a:spcAft>
                <a:spcPts val="0"/>
              </a:spcAft>
              <a:buClr>
                <a:schemeClr val="dk1"/>
              </a:buClr>
              <a:buSzPts val="2800"/>
              <a:buChar char="•"/>
              <a:defRPr/>
            </a:lvl1pPr>
            <a:lvl2pPr marL="914400" lvl="1" indent="-381000" algn="l">
              <a:lnSpc>
                <a:spcPct val="100000"/>
              </a:lnSpc>
              <a:spcBef>
                <a:spcPts val="500"/>
              </a:spcBef>
              <a:spcAft>
                <a:spcPts val="0"/>
              </a:spcAft>
              <a:buClr>
                <a:schemeClr val="dk1"/>
              </a:buClr>
              <a:buSzPts val="2400"/>
              <a:buChar char="•"/>
              <a:defRPr/>
            </a:lvl2pPr>
            <a:lvl3pPr marL="1371600" lvl="2" indent="-355600" algn="l">
              <a:lnSpc>
                <a:spcPct val="100000"/>
              </a:lnSpc>
              <a:spcBef>
                <a:spcPts val="500"/>
              </a:spcBef>
              <a:spcAft>
                <a:spcPts val="0"/>
              </a:spcAft>
              <a:buClr>
                <a:schemeClr val="dk1"/>
              </a:buClr>
              <a:buSzPts val="2000"/>
              <a:buChar char="•"/>
              <a:defRPr/>
            </a:lvl3pPr>
            <a:lvl4pPr marL="1828800" lvl="3" indent="-342900" algn="l">
              <a:lnSpc>
                <a:spcPct val="100000"/>
              </a:lnSpc>
              <a:spcBef>
                <a:spcPts val="500"/>
              </a:spcBef>
              <a:spcAft>
                <a:spcPts val="0"/>
              </a:spcAft>
              <a:buClr>
                <a:schemeClr val="dk1"/>
              </a:buClr>
              <a:buSzPts val="1800"/>
              <a:buChar char="•"/>
              <a:defRPr/>
            </a:lvl4pPr>
            <a:lvl5pPr marL="2286000" lvl="4" indent="-342900" algn="l">
              <a:lnSpc>
                <a:spcPct val="10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7"/>
          <p:cNvSpPr>
            <a:spLocks noGrp="1"/>
          </p:cNvSpPr>
          <p:nvPr>
            <p:ph type="pic" idx="3"/>
          </p:nvPr>
        </p:nvSpPr>
        <p:spPr>
          <a:xfrm>
            <a:off x="7345018" y="1173162"/>
            <a:ext cx="4642196" cy="4995293"/>
          </a:xfrm>
          <a:prstGeom prst="rect">
            <a:avLst/>
          </a:prstGeom>
          <a:noFill/>
          <a:ln>
            <a:noFill/>
          </a:ln>
        </p:spPr>
      </p:sp>
      <p:sp>
        <p:nvSpPr>
          <p:cNvPr id="16" name="Google Shape;16;p7"/>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1"/>
              </a:buClr>
              <a:buSzPts val="1200"/>
              <a:buNone/>
              <a:defRPr sz="1200"/>
            </a:lvl1pPr>
            <a:lvl2pPr marL="914400" lvl="1" indent="-304800" algn="l">
              <a:lnSpc>
                <a:spcPct val="90000"/>
              </a:lnSpc>
              <a:spcBef>
                <a:spcPts val="500"/>
              </a:spcBef>
              <a:spcAft>
                <a:spcPts val="0"/>
              </a:spcAft>
              <a:buClr>
                <a:schemeClr val="dk1"/>
              </a:buClr>
              <a:buSzPts val="1200"/>
              <a:buChar char="•"/>
              <a:defRPr sz="1200"/>
            </a:lvl2pPr>
            <a:lvl3pPr marL="1371600" lvl="2" indent="-304800" algn="l">
              <a:lnSpc>
                <a:spcPct val="90000"/>
              </a:lnSpc>
              <a:spcBef>
                <a:spcPts val="500"/>
              </a:spcBef>
              <a:spcAft>
                <a:spcPts val="0"/>
              </a:spcAft>
              <a:buClr>
                <a:schemeClr val="dk1"/>
              </a:buClr>
              <a:buSzPts val="1200"/>
              <a:buChar char="•"/>
              <a:defRPr sz="1200"/>
            </a:lvl3pPr>
            <a:lvl4pPr marL="1828800" lvl="3" indent="-304800" algn="l">
              <a:lnSpc>
                <a:spcPct val="90000"/>
              </a:lnSpc>
              <a:spcBef>
                <a:spcPts val="500"/>
              </a:spcBef>
              <a:spcAft>
                <a:spcPts val="0"/>
              </a:spcAft>
              <a:buClr>
                <a:schemeClr val="dk1"/>
              </a:buClr>
              <a:buSzPts val="1200"/>
              <a:buChar char="•"/>
              <a:defRPr sz="1200"/>
            </a:lvl4pPr>
            <a:lvl5pPr marL="2286000" lvl="4" indent="-304800" algn="l">
              <a:lnSpc>
                <a:spcPct val="90000"/>
              </a:lnSpc>
              <a:spcBef>
                <a:spcPts val="500"/>
              </a:spcBef>
              <a:spcAft>
                <a:spcPts val="0"/>
              </a:spcAft>
              <a:buClr>
                <a:schemeClr val="dk1"/>
              </a:buClr>
              <a:buSzPts val="1200"/>
              <a:buChar char="•"/>
              <a:defRPr sz="12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7" name="Google Shape;17;p7" descr="A picture containing text, clipart&#10;&#10;Description automatically generated"/>
          <p:cNvPicPr preferRelativeResize="0"/>
          <p:nvPr/>
        </p:nvPicPr>
        <p:blipFill rotWithShape="1">
          <a:blip r:embed="rId2">
            <a:alphaModFix/>
          </a:blip>
          <a:srcRect/>
          <a:stretch/>
        </p:blipFill>
        <p:spPr>
          <a:xfrm>
            <a:off x="9228222" y="6303466"/>
            <a:ext cx="2935186" cy="481333"/>
          </a:xfrm>
          <a:prstGeom prst="rect">
            <a:avLst/>
          </a:prstGeom>
          <a:noFill/>
          <a:ln>
            <a:noFill/>
          </a:ln>
        </p:spPr>
      </p:pic>
      <p:sp>
        <p:nvSpPr>
          <p:cNvPr id="18" name="Google Shape;18;p7"/>
          <p:cNvSpPr/>
          <p:nvPr/>
        </p:nvSpPr>
        <p:spPr>
          <a:xfrm>
            <a:off x="0" y="6217749"/>
            <a:ext cx="8347934" cy="640251"/>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7"/>
          <p:cNvSpPr/>
          <p:nvPr/>
        </p:nvSpPr>
        <p:spPr>
          <a:xfrm>
            <a:off x="7648688" y="6217749"/>
            <a:ext cx="1301638" cy="640251"/>
          </a:xfrm>
          <a:prstGeom prst="parallelogram">
            <a:avLst>
              <a:gd name="adj" fmla="val 2152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20;p7"/>
          <p:cNvSpPr/>
          <p:nvPr/>
        </p:nvSpPr>
        <p:spPr>
          <a:xfrm>
            <a:off x="8832850" y="6217749"/>
            <a:ext cx="200827" cy="640251"/>
          </a:xfrm>
          <a:prstGeom prst="parallelogram">
            <a:avLst>
              <a:gd name="adj" fmla="val 7053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1" name="Google Shape;21;p7" descr="SC Logos | U.S. DOE Office of Science (SC)"/>
          <p:cNvPicPr preferRelativeResize="0"/>
          <p:nvPr/>
        </p:nvPicPr>
        <p:blipFill rotWithShape="1">
          <a:blip r:embed="rId3">
            <a:alphaModFix/>
          </a:blip>
          <a:srcRect/>
          <a:stretch/>
        </p:blipFill>
        <p:spPr>
          <a:xfrm>
            <a:off x="152400" y="6294956"/>
            <a:ext cx="2969250" cy="49835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Google Shape;27;p1"/>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800"/>
              <a:buNone/>
            </a:pPr>
            <a:r>
              <a:rPr lang="en-US" dirty="0"/>
              <a:t>Urban Land Patterns Can Moderate Population Exposures to Climate Extremes</a:t>
            </a:r>
          </a:p>
        </p:txBody>
      </p:sp>
      <p:sp>
        <p:nvSpPr>
          <p:cNvPr id="28" name="Google Shape;28;p1"/>
          <p:cNvSpPr txBox="1">
            <a:spLocks noGrp="1"/>
          </p:cNvSpPr>
          <p:nvPr>
            <p:ph type="body" idx="2"/>
          </p:nvPr>
        </p:nvSpPr>
        <p:spPr>
          <a:xfrm>
            <a:off x="228600" y="1047434"/>
            <a:ext cx="7046843" cy="446966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Objective</a:t>
            </a:r>
            <a:endParaRPr dirty="0"/>
          </a:p>
          <a:p>
            <a:pPr marL="0" lvl="0" indent="0" algn="l" rtl="0">
              <a:lnSpc>
                <a:spcPct val="100000"/>
              </a:lnSpc>
              <a:spcBef>
                <a:spcPts val="600"/>
              </a:spcBef>
              <a:spcAft>
                <a:spcPts val="0"/>
              </a:spcAft>
              <a:buClr>
                <a:schemeClr val="dk1"/>
              </a:buClr>
              <a:buSzPts val="1400"/>
              <a:buNone/>
            </a:pPr>
            <a:r>
              <a:rPr lang="en-US" sz="1400" dirty="0"/>
              <a:t>We examine how two factors – climate change and urbanization – influence the future population exposure to four types of climate extremes in the continental U.S.: hot days, cold days, heavy rainfalls, and severe thunderstorm environments. Unlike previous studies, we consider how urban land change affects regional climate projections nationally. </a:t>
            </a:r>
            <a:endParaRPr sz="1400" b="0" dirty="0">
              <a:solidFill>
                <a:schemeClr val="dk1"/>
              </a:solidFill>
              <a:latin typeface="Calibri"/>
              <a:ea typeface="Calibri"/>
              <a:cs typeface="Calibri"/>
              <a:sym typeface="Calibri"/>
            </a:endParaRPr>
          </a:p>
          <a:p>
            <a:pPr marL="285750" lvl="0" indent="-247650" algn="l" rtl="0">
              <a:lnSpc>
                <a:spcPct val="100000"/>
              </a:lnSpc>
              <a:spcBef>
                <a:spcPts val="0"/>
              </a:spcBef>
              <a:spcAft>
                <a:spcPts val="0"/>
              </a:spcAft>
              <a:buClr>
                <a:schemeClr val="dk1"/>
              </a:buClr>
              <a:buSzPts val="600"/>
              <a:buFont typeface="Arial"/>
              <a:buNone/>
            </a:pPr>
            <a:endParaRPr sz="600" b="0" dirty="0">
              <a:solidFill>
                <a:schemeClr val="dk1"/>
              </a:solidFill>
            </a:endParaRPr>
          </a:p>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Approach</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We analyze three future scenarios combining different climate, land use, and population conditions at the end of the 21st century (EOC; 2075–2100) for SSP5-RCP8.5 vs. historical conditions (1980-2005), and we examine </a:t>
            </a:r>
            <a:r>
              <a:rPr lang="en-US" sz="1400" dirty="0"/>
              <a:t>national, regional, and city-scale exposures.</a:t>
            </a:r>
            <a:endParaRPr sz="1400" b="0" dirty="0">
              <a:solidFill>
                <a:schemeClr val="dk1"/>
              </a:solidFill>
              <a:latin typeface="Calibri"/>
              <a:ea typeface="Calibri"/>
              <a:cs typeface="Calibri"/>
              <a:sym typeface="Calibri"/>
            </a:endParaRPr>
          </a:p>
          <a:p>
            <a:pPr marL="285750" lvl="0" indent="-247650" algn="l" rtl="0">
              <a:lnSpc>
                <a:spcPct val="100000"/>
              </a:lnSpc>
              <a:spcBef>
                <a:spcPts val="0"/>
              </a:spcBef>
              <a:spcAft>
                <a:spcPts val="0"/>
              </a:spcAft>
              <a:buClr>
                <a:schemeClr val="dk1"/>
              </a:buClr>
              <a:buSzPts val="600"/>
              <a:buFont typeface="Arial"/>
              <a:buNone/>
            </a:pPr>
            <a:endParaRPr sz="600" b="0" dirty="0">
              <a:solidFill>
                <a:schemeClr val="dk1"/>
              </a:solidFill>
              <a:latin typeface="Calibri"/>
              <a:ea typeface="Calibri"/>
              <a:cs typeface="Calibri"/>
              <a:sym typeface="Calibri"/>
            </a:endParaRPr>
          </a:p>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Impact</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dirty="0"/>
              <a:t>Importantly, w</a:t>
            </a:r>
            <a:r>
              <a:rPr lang="en-US" sz="1400" b="0" dirty="0">
                <a:solidFill>
                  <a:schemeClr val="dk1"/>
                </a:solidFill>
                <a:latin typeface="Calibri"/>
                <a:ea typeface="Calibri"/>
                <a:cs typeface="Calibri"/>
                <a:sym typeface="Calibri"/>
              </a:rPr>
              <a:t>e find that urban land effects can decrease as well as increase population exposures to climate extremes, and urban land effects can decrease population exposures in urban centers where climate effects increase exposures, including for heat extremes at the city-scale. We also conclude that the city-scale urban effect seen here can only be a result of urban land patterns and changing climate-urban-land interactions.</a:t>
            </a:r>
          </a:p>
          <a:p>
            <a:pPr marL="285750" lvl="0" indent="-285750" algn="l" rtl="0">
              <a:lnSpc>
                <a:spcPct val="100000"/>
              </a:lnSpc>
              <a:spcBef>
                <a:spcPts val="600"/>
              </a:spcBef>
              <a:spcAft>
                <a:spcPts val="0"/>
              </a:spcAft>
              <a:buClr>
                <a:schemeClr val="dk1"/>
              </a:buClr>
              <a:buSzPts val="1400"/>
              <a:buFont typeface="Arial"/>
              <a:buChar char="•"/>
            </a:pPr>
            <a:r>
              <a:rPr lang="en-US" sz="1400" dirty="0"/>
              <a:t>Next steps include identifying</a:t>
            </a:r>
            <a:r>
              <a:rPr lang="en-US" sz="1400" b="0" dirty="0">
                <a:solidFill>
                  <a:schemeClr val="dk1"/>
                </a:solidFill>
                <a:latin typeface="Calibri"/>
                <a:ea typeface="Calibri"/>
                <a:cs typeface="Calibri"/>
                <a:sym typeface="Calibri"/>
              </a:rPr>
              <a:t> the characteristics of the spatial arrangement of a city that makes it more or less resilient to future climate extremes so that this information can be used in future urban planning. </a:t>
            </a:r>
            <a:endParaRPr dirty="0"/>
          </a:p>
        </p:txBody>
      </p:sp>
      <p:sp>
        <p:nvSpPr>
          <p:cNvPr id="30" name="Google Shape;30;p1"/>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p>
            <a:pPr marL="0" indent="0">
              <a:spcBef>
                <a:spcPts val="0"/>
              </a:spcBef>
            </a:pPr>
            <a:r>
              <a:rPr lang="en-US" dirty="0"/>
              <a:t>Gao, J., Bukovsky, M.S., 2023: Urban land patterns can moderate population exposures to climate extremes over the 21st century. </a:t>
            </a:r>
            <a:r>
              <a:rPr lang="en-US" i="1" dirty="0"/>
              <a:t>Nature Communications</a:t>
            </a:r>
            <a:r>
              <a:rPr lang="en-US" dirty="0"/>
              <a:t>, 14, 6536. https://</a:t>
            </a:r>
            <a:r>
              <a:rPr lang="en-US" dirty="0" err="1"/>
              <a:t>doi.org</a:t>
            </a:r>
            <a:r>
              <a:rPr lang="en-US" dirty="0"/>
              <a:t>/10.1038/s41467-023-42084-x</a:t>
            </a:r>
            <a:endParaRPr dirty="0"/>
          </a:p>
        </p:txBody>
      </p:sp>
      <p:sp>
        <p:nvSpPr>
          <p:cNvPr id="31" name="Google Shape;31;p1"/>
          <p:cNvSpPr txBox="1"/>
          <p:nvPr/>
        </p:nvSpPr>
        <p:spPr>
          <a:xfrm>
            <a:off x="7464287" y="3592156"/>
            <a:ext cx="4499113" cy="21236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b="0" i="0" u="none" strike="noStrike" cap="none" dirty="0">
                <a:solidFill>
                  <a:srgbClr val="416284"/>
                </a:solidFill>
                <a:latin typeface="Arial"/>
                <a:ea typeface="Arial"/>
                <a:cs typeface="Arial"/>
                <a:sym typeface="Arial"/>
              </a:rPr>
              <a:t>Fig. 1. </a:t>
            </a:r>
            <a:r>
              <a:rPr lang="en-US" sz="1100" dirty="0">
                <a:solidFill>
                  <a:srgbClr val="416284"/>
                </a:solidFill>
              </a:rPr>
              <a:t>U.S. national average e</a:t>
            </a:r>
            <a:r>
              <a:rPr lang="en-US" sz="1100" b="0" i="0" u="none" strike="noStrike" cap="none" dirty="0">
                <a:solidFill>
                  <a:srgbClr val="416284"/>
                </a:solidFill>
                <a:latin typeface="Arial"/>
                <a:ea typeface="Arial"/>
                <a:cs typeface="Arial"/>
                <a:sym typeface="Arial"/>
              </a:rPr>
              <a:t>ffects of 21st-century climate, population, and urban land changes on population exposures to four climate extremes in areas with different urban land development densities. For example, the climate effects for hot days across all land development densities is 4.5, meaning that, over the 21st century, climate change alone increases the U.S. total population exposure to hot days to 4.5 times the historical total exposure; in contrast, the climate effects for cold days across areas with low development densities is −2.1, meaning that, over the 21st century, climate change alone reduces population exposure to cold days in areas with low-density development by 1/2.1, i.e., about half. A ratio of 1 or −1 means there is no change in exposure counts, i.e. no effect. </a:t>
            </a:r>
          </a:p>
        </p:txBody>
      </p:sp>
      <p:pic>
        <p:nvPicPr>
          <p:cNvPr id="4" name="Picture 3">
            <a:extLst>
              <a:ext uri="{FF2B5EF4-FFF2-40B4-BE49-F238E27FC236}">
                <a16:creationId xmlns:a16="http://schemas.microsoft.com/office/drawing/2014/main" id="{1EB1B353-5DFA-677B-79B5-1814EAF27467}"/>
              </a:ext>
            </a:extLst>
          </p:cNvPr>
          <p:cNvPicPr>
            <a:picLocks noChangeAspect="1"/>
          </p:cNvPicPr>
          <p:nvPr/>
        </p:nvPicPr>
        <p:blipFill rotWithShape="1">
          <a:blip r:embed="rId3"/>
          <a:srcRect t="935" r="1624"/>
          <a:stretch/>
        </p:blipFill>
        <p:spPr>
          <a:xfrm>
            <a:off x="7178041" y="1080509"/>
            <a:ext cx="4937760" cy="2478572"/>
          </a:xfrm>
          <a:prstGeom prst="rect">
            <a:avLst/>
          </a:prstGeom>
        </p:spPr>
      </p:pic>
      <p:pic>
        <p:nvPicPr>
          <p:cNvPr id="1026" name="Picture 2" descr="University of Delaware Word Mark Logo Flag - Royal">
            <a:extLst>
              <a:ext uri="{FF2B5EF4-FFF2-40B4-BE49-F238E27FC236}">
                <a16:creationId xmlns:a16="http://schemas.microsoft.com/office/drawing/2014/main" id="{9692D4B9-EC15-7F4B-C6C1-F7649E22EA5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4445" t="34825" r="15056" b="34209"/>
          <a:stretch/>
        </p:blipFill>
        <p:spPr bwMode="auto">
          <a:xfrm>
            <a:off x="4548310" y="6218981"/>
            <a:ext cx="1385515" cy="60855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A black and yellow text&#10;&#10;Description automatically generated">
            <a:extLst>
              <a:ext uri="{FF2B5EF4-FFF2-40B4-BE49-F238E27FC236}">
                <a16:creationId xmlns:a16="http://schemas.microsoft.com/office/drawing/2014/main" id="{F403227F-30C3-4604-3495-5C50465768D1}"/>
              </a:ext>
            </a:extLst>
          </p:cNvPr>
          <p:cNvPicPr>
            <a:picLocks noChangeAspect="1"/>
          </p:cNvPicPr>
          <p:nvPr/>
        </p:nvPicPr>
        <p:blipFill rotWithShape="1">
          <a:blip r:embed="rId5"/>
          <a:srcRect t="14375" r="47202" b="16250"/>
          <a:stretch/>
        </p:blipFill>
        <p:spPr>
          <a:xfrm>
            <a:off x="6095999" y="6218981"/>
            <a:ext cx="1657350" cy="622207"/>
          </a:xfrm>
          <a:prstGeom prst="rect">
            <a:avLst/>
          </a:prstGeom>
        </p:spPr>
      </p:pic>
      <p:pic>
        <p:nvPicPr>
          <p:cNvPr id="9" name="Picture 6" descr="NCAR + UCAR - Atmospheric &amp; Earth System Science">
            <a:extLst>
              <a:ext uri="{FF2B5EF4-FFF2-40B4-BE49-F238E27FC236}">
                <a16:creationId xmlns:a16="http://schemas.microsoft.com/office/drawing/2014/main" id="{0C0435F4-57D7-FD22-69CA-D2A4DD5FBF4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15523" y="6235793"/>
            <a:ext cx="608558" cy="6085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426</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Melissa S. Bukovsky</cp:lastModifiedBy>
  <cp:revision>7</cp:revision>
  <dcterms:created xsi:type="dcterms:W3CDTF">2023-03-22T21:09:49Z</dcterms:created>
  <dcterms:modified xsi:type="dcterms:W3CDTF">2023-11-20T20:17:08Z</dcterms:modified>
</cp:coreProperties>
</file>