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382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hes, Mike" initials="RM" lastIdx="10" clrIdx="0">
    <p:extLst>
      <p:ext uri="{19B8F6BF-5375-455C-9EA6-DF929625EA0E}">
        <p15:presenceInfo xmlns:p15="http://schemas.microsoft.com/office/powerpoint/2012/main" userId="S-1-5-21-414935543-1342250053-1793291686-4960" providerId="AD"/>
      </p:ext>
    </p:extLst>
  </p:cmAuthor>
  <p:cmAuthor id="2" name="Geernaert, Gerald" initials="GG" lastIdx="2" clrIdx="1">
    <p:extLst>
      <p:ext uri="{19B8F6BF-5375-455C-9EA6-DF929625EA0E}">
        <p15:presenceInfo xmlns:p15="http://schemas.microsoft.com/office/powerpoint/2012/main" userId="S-1-5-21-414935543-1342250053-1793291686-4723" providerId="AD"/>
      </p:ext>
    </p:extLst>
  </p:cmAuthor>
  <p:cmAuthor id="3" name="Anderson, Todd" initials="AT" lastIdx="6" clrIdx="2">
    <p:extLst>
      <p:ext uri="{19B8F6BF-5375-455C-9EA6-DF929625EA0E}">
        <p15:presenceInfo xmlns:p15="http://schemas.microsoft.com/office/powerpoint/2012/main" userId="S-1-5-21-414935543-1342250053-1793291686-4898" providerId="AD"/>
      </p:ext>
    </p:extLst>
  </p:cmAuthor>
  <p:cmAuthor id="4" name="Isakson, Linda U" initials="ILU" lastIdx="11" clrIdx="3">
    <p:extLst>
      <p:ext uri="{19B8F6BF-5375-455C-9EA6-DF929625EA0E}">
        <p15:presenceInfo xmlns:p15="http://schemas.microsoft.com/office/powerpoint/2012/main" userId="S::linda.isakson@pnnl.gov::2fb9b16b-847b-429e-b1d1-183f47ce9d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36"/>
    <a:srgbClr val="007837"/>
    <a:srgbClr val="FEFFE5"/>
    <a:srgbClr val="F2F2F2"/>
    <a:srgbClr val="06612F"/>
    <a:srgbClr val="6AAD89"/>
    <a:srgbClr val="106433"/>
    <a:srgbClr val="11134A"/>
    <a:srgbClr val="FFFFC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7" autoAdjust="0"/>
    <p:restoredTop sz="93537" autoAdjust="0"/>
  </p:normalViewPr>
  <p:slideViewPr>
    <p:cSldViewPr>
      <p:cViewPr varScale="1">
        <p:scale>
          <a:sx n="89" d="100"/>
          <a:sy n="89" d="100"/>
        </p:scale>
        <p:origin x="200" y="7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1"/>
            <a:ext cx="3077739" cy="47105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76432D7D-4958-459C-A757-1B834665ED1E}" type="datetimeFigureOut">
              <a:rPr lang="en-US" smtClean="0"/>
              <a:t>10/4/24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917422"/>
            <a:ext cx="3077739" cy="471053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5FC274D9-AA59-431F-9AAD-4F2419B530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42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1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/>
          <a:lstStyle>
            <a:lvl1pPr algn="r">
              <a:defRPr sz="1200"/>
            </a:lvl1pPr>
          </a:lstStyle>
          <a:p>
            <a:fld id="{D7505EE2-20AE-4EC6-B79A-9BC949FFC34E}" type="datetimeFigureOut">
              <a:rPr lang="en-US" smtClean="0"/>
              <a:t>10/4/24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704850"/>
            <a:ext cx="6261100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13" tIns="47107" rIns="94213" bIns="471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8"/>
            <a:ext cx="5681980" cy="4224814"/>
          </a:xfrm>
          <a:prstGeom prst="rect">
            <a:avLst/>
          </a:prstGeom>
        </p:spPr>
        <p:txBody>
          <a:bodyPr vert="horz" lIns="94213" tIns="47107" rIns="94213" bIns="4710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917423"/>
            <a:ext cx="3077739" cy="469424"/>
          </a:xfrm>
          <a:prstGeom prst="rect">
            <a:avLst/>
          </a:prstGeom>
        </p:spPr>
        <p:txBody>
          <a:bodyPr vert="horz" lIns="94213" tIns="47107" rIns="94213" bIns="47107" rtlCol="0" anchor="b"/>
          <a:lstStyle>
            <a:lvl1pPr algn="r">
              <a:defRPr sz="1200"/>
            </a:lvl1pPr>
          </a:lstStyle>
          <a:p>
            <a:fld id="{1BB79768-6CD1-4274-8D6F-55F7E56E67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457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4063" indent="-28892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60463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25600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90738" indent="-231775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479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30051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623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19538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F705FAF-829E-4395-B8B6-B498D53B3B43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800" b="1" kern="1800" dirty="0">
                <a:solidFill>
                  <a:srgbClr val="10663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 highlight text here.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85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406400" y="6248400"/>
            <a:ext cx="35560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828800" y="3200400"/>
            <a:ext cx="8534400" cy="1752600"/>
          </a:xfrm>
        </p:spPr>
        <p:txBody>
          <a:bodyPr/>
          <a:lstStyle>
            <a:lvl1pPr marL="0" indent="0" algn="ctr">
              <a:buNone/>
              <a:defRPr b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 b="1">
                <a:solidFill>
                  <a:srgbClr val="14673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E50CC-E570-4C4C-A87C-24787CB3AD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52800" y="304800"/>
            <a:ext cx="5105400" cy="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3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1029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91677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-219075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9901" y="866775"/>
            <a:ext cx="11214100" cy="525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18333" y="6351589"/>
            <a:ext cx="508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10663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F8A97BA-DB9B-4291-87AE-AF89EA7F18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69901" y="6297596"/>
            <a:ext cx="2759807" cy="47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37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106636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146737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ChangeArrowheads="1"/>
          </p:cNvSpPr>
          <p:nvPr/>
        </p:nvSpPr>
        <p:spPr bwMode="auto">
          <a:xfrm>
            <a:off x="1676400" y="3352800"/>
            <a:ext cx="3429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1775" indent="-231775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15000"/>
              </a:spcBef>
              <a:buFontTx/>
              <a:buNone/>
            </a:pPr>
            <a:endParaRPr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76203" y="914400"/>
            <a:ext cx="6400797" cy="1265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defRPr/>
            </a:pPr>
            <a:r>
              <a:rPr lang="en-US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Scientific Challenge </a:t>
            </a:r>
          </a:p>
          <a:p>
            <a:pPr>
              <a:defRPr/>
            </a:pPr>
            <a:r>
              <a:rPr lang="en-US" sz="14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an essential meteorological control on hydrologic processes, t</a:t>
            </a:r>
            <a:r>
              <a:rPr lang="en-US" sz="14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water vapor pressure (</a:t>
            </a:r>
            <a:r>
              <a:rPr lang="en-US" sz="14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relative humidity) </a:t>
            </a:r>
            <a:r>
              <a:rPr lang="en-US" sz="14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﻿is usually derived through empirical formulations by assuming equivalent dewpoint and minimum air temperature or by additionally applying an aridity correction.  Both methods result in </a:t>
            </a:r>
            <a:r>
              <a:rPr lang="en-US" sz="14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questionable</a:t>
            </a:r>
            <a:r>
              <a:rPr lang="en-US" sz="14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accuracy across space and time. 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185474" y="135745"/>
            <a:ext cx="11700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6600"/>
                </a:solidFill>
                <a:latin typeface="Arial" panose="020B0604020202020204" pitchFamily="34" charset="0"/>
              </a:rPr>
              <a:t>Estimating Atmospheric Water Vapor Pressure Using Machine Learning</a:t>
            </a:r>
          </a:p>
        </p:txBody>
      </p:sp>
      <p:sp>
        <p:nvSpPr>
          <p:cNvPr id="3078" name="TextBox 9"/>
          <p:cNvSpPr txBox="1">
            <a:spLocks noChangeArrowheads="1"/>
          </p:cNvSpPr>
          <p:nvPr/>
        </p:nvSpPr>
        <p:spPr bwMode="auto">
          <a:xfrm>
            <a:off x="6934200" y="3975217"/>
            <a:ext cx="49986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ts val="0"/>
              </a:spcBef>
              <a:buNone/>
            </a:pPr>
            <a:r>
              <a:rPr lang="en-US" altLang="en-US" sz="1400" dirty="0">
                <a:latin typeface="Arial" panose="020B0604020202020204" pitchFamily="34" charset="0"/>
              </a:rPr>
              <a:t>﻿Difference of KGE (a measure of accuracy where 1 indicates a perfect fit) between </a:t>
            </a:r>
            <a:r>
              <a:rPr lang="en-US" altLang="en-US" sz="1400" dirty="0" err="1">
                <a:latin typeface="Arial" panose="020B0604020202020204" pitchFamily="34" charset="0"/>
              </a:rPr>
              <a:t>iLSTM</a:t>
            </a:r>
            <a:r>
              <a:rPr lang="en-US" altLang="en-US" sz="1400" dirty="0">
                <a:latin typeface="Arial" panose="020B0604020202020204" pitchFamily="34" charset="0"/>
              </a:rPr>
              <a:t> and two empirical methods: </a:t>
            </a:r>
            <a:r>
              <a:rPr lang="en-US" altLang="en-US" sz="1400" dirty="0" err="1">
                <a:latin typeface="Arial" panose="020B0604020202020204" pitchFamily="34" charset="0"/>
              </a:rPr>
              <a:t>T</a:t>
            </a:r>
            <a:r>
              <a:rPr lang="en-US" altLang="en-US" sz="1400" baseline="-25000" dirty="0" err="1">
                <a:latin typeface="Arial" panose="020B0604020202020204" pitchFamily="34" charset="0"/>
              </a:rPr>
              <a:t>dew</a:t>
            </a:r>
            <a:r>
              <a:rPr lang="en-US" altLang="en-US" sz="1400" dirty="0">
                <a:latin typeface="Arial" panose="020B0604020202020204" pitchFamily="34" charset="0"/>
              </a:rPr>
              <a:t>=</a:t>
            </a:r>
            <a:r>
              <a:rPr lang="en-US" altLang="en-US" sz="1400" dirty="0" err="1">
                <a:latin typeface="Arial" panose="020B0604020202020204" pitchFamily="34" charset="0"/>
              </a:rPr>
              <a:t>T</a:t>
            </a:r>
            <a:r>
              <a:rPr lang="en-US" altLang="en-US" sz="1400" baseline="-25000" dirty="0" err="1">
                <a:latin typeface="Arial" panose="020B0604020202020204" pitchFamily="34" charset="0"/>
              </a:rPr>
              <a:t>min</a:t>
            </a:r>
            <a:r>
              <a:rPr lang="en-US" altLang="en-US" sz="1400" baseline="-25000" dirty="0">
                <a:latin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</a:rPr>
              <a:t>(Fig. 1) and aridity corrected </a:t>
            </a:r>
            <a:r>
              <a:rPr lang="en-US" altLang="en-US" sz="1400" dirty="0" err="1">
                <a:latin typeface="Arial" panose="020B0604020202020204" pitchFamily="34" charset="0"/>
              </a:rPr>
              <a:t>T</a:t>
            </a:r>
            <a:r>
              <a:rPr lang="en-US" altLang="en-US" sz="1400" baseline="-25000" dirty="0" err="1">
                <a:latin typeface="Arial" panose="020B0604020202020204" pitchFamily="34" charset="0"/>
              </a:rPr>
              <a:t>dew</a:t>
            </a:r>
            <a:r>
              <a:rPr lang="en-US" altLang="en-US" sz="1400" dirty="0">
                <a:latin typeface="Arial" panose="020B0604020202020204" pitchFamily="34" charset="0"/>
              </a:rPr>
              <a:t>=</a:t>
            </a:r>
            <a:r>
              <a:rPr lang="en-US" altLang="en-US" sz="1400" dirty="0" err="1">
                <a:latin typeface="Arial" panose="020B0604020202020204" pitchFamily="34" charset="0"/>
              </a:rPr>
              <a:t>T</a:t>
            </a:r>
            <a:r>
              <a:rPr lang="en-US" altLang="en-US" sz="1400" baseline="-25000" dirty="0" err="1">
                <a:latin typeface="Arial" panose="020B0604020202020204" pitchFamily="34" charset="0"/>
              </a:rPr>
              <a:t>min</a:t>
            </a:r>
            <a:r>
              <a:rPr lang="en-US" altLang="en-US" sz="1400" baseline="-25000" dirty="0">
                <a:latin typeface="Arial" panose="020B0604020202020204" pitchFamily="34" charset="0"/>
              </a:rPr>
              <a:t> </a:t>
            </a:r>
            <a:r>
              <a:rPr lang="en-US" altLang="en-US" sz="1400" dirty="0">
                <a:latin typeface="Arial" panose="020B0604020202020204" pitchFamily="34" charset="0"/>
              </a:rPr>
              <a:t>(Fig. 2) for vapor pressure estimation at 83 study sites. Red points show sites where the KGE of </a:t>
            </a:r>
            <a:r>
              <a:rPr lang="en-US" altLang="en-US" sz="1400" dirty="0" err="1">
                <a:latin typeface="Arial" panose="020B0604020202020204" pitchFamily="34" charset="0"/>
              </a:rPr>
              <a:t>iLSTM</a:t>
            </a:r>
            <a:r>
              <a:rPr lang="en-US" altLang="en-US" sz="1400" dirty="0">
                <a:latin typeface="Arial" panose="020B0604020202020204" pitchFamily="34" charset="0"/>
              </a:rPr>
              <a:t> is better than that of empirical methods; blue shows the reverse. </a:t>
            </a: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D711938-5F57-4CD6-8D4E-B80CB7329B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4461751"/>
            <a:ext cx="6400797" cy="1024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 and Impact</a:t>
            </a:r>
          </a:p>
          <a:p>
            <a:pPr eaLnBrk="1" hangingPunct="1"/>
            <a:r>
              <a:rPr lang="en-US" sz="1400" b="0" i="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iLSTM</a:t>
            </a:r>
            <a:r>
              <a:rPr lang="en-US" sz="14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networks ﻿can significantly improve empirical algorithms for estimating vapor pressure, and can be leveraged to improve </a:t>
            </a:r>
            <a:r>
              <a:rPr lang="en-US" sz="1400" b="0" i="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gridden</a:t>
            </a:r>
            <a:r>
              <a:rPr lang="en-US" sz="14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vapor pressure products across space and time.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625690" y="5639892"/>
            <a:ext cx="10820400" cy="52322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Gao, B., Coon, E. T., Thornton, P. E., &amp; Lu, D. (2024). Improving the estimation of atmospheric water vapor pressure using interpretable long short-term memory networks. </a:t>
            </a:r>
            <a:r>
              <a:rPr lang="en-US" sz="14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Agricultural and Forest Meteorology</a:t>
            </a:r>
            <a:r>
              <a:rPr lang="en-US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 347, 109907. https://</a:t>
            </a:r>
            <a:r>
              <a:rPr lang="en-US" sz="1400" b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doi.org</a:t>
            </a:r>
            <a:r>
              <a:rPr lang="en-US" sz="1400" b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/10.1016/j.agrformet.2024.109907</a:t>
            </a:r>
            <a:endParaRPr lang="en-US" alt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235">
            <a:extLst>
              <a:ext uri="{FF2B5EF4-FFF2-40B4-BE49-F238E27FC236}">
                <a16:creationId xmlns:a16="http://schemas.microsoft.com/office/drawing/2014/main" id="{21B71F70-0558-4303-9547-B61E5C4618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7825" y="6465071"/>
            <a:ext cx="6564313" cy="22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171450" indent="-171450" algn="r" eaLnBrk="0" hangingPunct="0">
              <a:lnSpc>
                <a:spcPct val="90000"/>
              </a:lnSpc>
            </a:pPr>
            <a:r>
              <a:rPr lang="en-US" sz="1200" b="1" dirty="0">
                <a:solidFill>
                  <a:srgbClr val="106433"/>
                </a:solidFill>
                <a:latin typeface="Arial Nova" panose="020B0504020202020204" pitchFamily="34" charset="0"/>
                <a:ea typeface="Rod" charset="0"/>
                <a:cs typeface="Rod" charset="0"/>
              </a:rPr>
              <a:t>Department of Energy  •  Office of Science  •  Biological and Environmental Research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98C57E-8CB0-D7F4-698A-16DD8D302667}"/>
              </a:ext>
            </a:extLst>
          </p:cNvPr>
          <p:cNvGrpSpPr/>
          <p:nvPr/>
        </p:nvGrpSpPr>
        <p:grpSpPr>
          <a:xfrm>
            <a:off x="6629400" y="1066800"/>
            <a:ext cx="5470868" cy="2591850"/>
            <a:chOff x="6721132" y="952366"/>
            <a:chExt cx="5470868" cy="259185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31487B5-325E-E433-4275-B0DA924B9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1870" y="956498"/>
              <a:ext cx="2743200" cy="2286000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8CCA5D6-3A52-2D79-976A-1826F96FA7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1132" y="952366"/>
              <a:ext cx="2743200" cy="2286000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C4973A9-7C43-C4B0-C02D-52F38758C9E2}"/>
                </a:ext>
              </a:extLst>
            </p:cNvPr>
            <p:cNvSpPr txBox="1"/>
            <p:nvPr/>
          </p:nvSpPr>
          <p:spPr>
            <a:xfrm>
              <a:off x="7074229" y="3266751"/>
              <a:ext cx="231390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(1) KGE of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iLSTM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vs.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2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dew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2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endParaRPr lang="en-US" sz="1200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A6F13AD-52D3-92FF-2E59-CF074CB1837D}"/>
                </a:ext>
              </a:extLst>
            </p:cNvPr>
            <p:cNvSpPr txBox="1"/>
            <p:nvPr/>
          </p:nvSpPr>
          <p:spPr>
            <a:xfrm>
              <a:off x="9650470" y="3267217"/>
              <a:ext cx="254153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(2)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iLSTM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vs. 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2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dew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  <a:r>
                <a:rPr lang="en-US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en-US" sz="1200" baseline="-25000" dirty="0" err="1">
                  <a:latin typeface="Arial" panose="020B0604020202020204" pitchFamily="34" charset="0"/>
                  <a:cs typeface="Arial" panose="020B0604020202020204" pitchFamily="34" charset="0"/>
                </a:rPr>
                <a:t>min</a:t>
              </a:r>
              <a: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  <a:t> with aridity</a:t>
              </a:r>
            </a:p>
          </p:txBody>
        </p:sp>
      </p:grpSp>
      <p:sp>
        <p:nvSpPr>
          <p:cNvPr id="10" name="Rectangle 4">
            <a:extLst>
              <a:ext uri="{FF2B5EF4-FFF2-40B4-BE49-F238E27FC236}">
                <a16:creationId xmlns:a16="http://schemas.microsoft.com/office/drawing/2014/main" id="{8B1C6242-7ACF-4806-8730-C141EE5921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1" y="2351847"/>
            <a:ext cx="6400797" cy="214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spcAft>
                <a:spcPts val="400"/>
              </a:spcAft>
              <a:defRPr/>
            </a:pPr>
            <a:r>
              <a:rPr lang="en-US" sz="16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Approach and Findings</a:t>
            </a:r>
          </a:p>
          <a:p>
            <a:pPr marL="274320" indent="-274320">
              <a:spcAft>
                <a:spcPts val="400"/>
              </a:spcAft>
              <a:buFont typeface="Arial" pitchFamily="34" charset="0"/>
              <a:buChar char="●"/>
              <a:defRPr/>
            </a:pPr>
            <a:r>
              <a:rPr lang="en-US" sz="14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﻿An interpretable Long Short Memory (</a:t>
            </a:r>
            <a:r>
              <a:rPr lang="en-US" sz="1400" b="0" i="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iLSTM</a:t>
            </a:r>
            <a:r>
              <a:rPr lang="en-US" sz="14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 network </a:t>
            </a:r>
            <a:r>
              <a:rPr lang="en-US" sz="14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configured with static attributes </a:t>
            </a:r>
            <a:r>
              <a:rPr lang="en-US" sz="14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was utilized to derive the atmospheric vapor pressure at 83 FLUXNET sites in the US and Canada.</a:t>
            </a:r>
          </a:p>
          <a:p>
            <a:pPr marL="274320" indent="-274320">
              <a:spcAft>
                <a:spcPts val="400"/>
              </a:spcAft>
              <a:buFont typeface="Arial" pitchFamily="34" charset="0"/>
              <a:buChar char="●"/>
              <a:defRPr/>
            </a:pPr>
            <a:r>
              <a:rPr lang="en-US" sz="14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﻿The </a:t>
            </a:r>
            <a:r>
              <a:rPr lang="en-US" sz="1400" b="0" i="0" dirty="0" err="1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iLSTM</a:t>
            </a:r>
            <a:r>
              <a:rPr lang="en-US" sz="14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network ﻿noticeably improves the estimation accuracy by decreasing the failure rate (KGE &lt; 0.7) from 32% of sites by empirical </a:t>
            </a:r>
            <a:r>
              <a:rPr lang="en-US" sz="14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 </a:t>
            </a:r>
            <a:r>
              <a:rPr lang="en-US" sz="14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19.4% of sites </a:t>
            </a:r>
            <a:r>
              <a:rPr lang="en-US" sz="1400" dirty="0">
                <a:solidFill>
                  <a:srgbClr val="1C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without </a:t>
            </a:r>
            <a:r>
              <a:rPr lang="en-US" sz="1400" b="0" i="0" dirty="0">
                <a:solidFill>
                  <a:srgbClr val="1C1D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static attributes, and 16.5% and 10.9% when taking mean precipitation and leaf area index as the static attribute, respectively.</a:t>
            </a:r>
            <a:endParaRPr lang="en-US" sz="1400" dirty="0">
              <a:solidFill>
                <a:srgbClr val="1C1D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99235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Y 2017 BER Transition briefing MRR 02102017 Gary Tris Todd.pptx" id="{950876FA-45CC-4CBB-8EB8-94848769055F}" vid="{E060FB21-235D-4E61-AB69-C8AF0AE30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f1a08c3-14da-4669-a81b-4822034d70c2">
      <Terms xmlns="http://schemas.microsoft.com/office/infopath/2007/PartnerControls"/>
    </lcf76f155ced4ddcb4097134ff3c332f>
    <TaxCatchAll xmlns="5cece13e-3376-4417-9525-be60b11a89a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EE2EA1CCEDFE42ABC93D9292C873B0" ma:contentTypeVersion="15" ma:contentTypeDescription="Create a new document." ma:contentTypeScope="" ma:versionID="d0e421adeeb29216af584de8cfaaa04a">
  <xsd:schema xmlns:xsd="http://www.w3.org/2001/XMLSchema" xmlns:xs="http://www.w3.org/2001/XMLSchema" xmlns:p="http://schemas.microsoft.com/office/2006/metadata/properties" xmlns:ns2="c984396b-6b2b-4702-b0ed-ddd4650c9569" xmlns:ns3="df1a08c3-14da-4669-a81b-4822034d70c2" xmlns:ns4="5cece13e-3376-4417-9525-be60b11a89a8" targetNamespace="http://schemas.microsoft.com/office/2006/metadata/properties" ma:root="true" ma:fieldsID="2635d5d37e702e062bf6f3db5e2ece6e" ns2:_="" ns3:_="" ns4:_="">
    <xsd:import namespace="c984396b-6b2b-4702-b0ed-ddd4650c9569"/>
    <xsd:import namespace="df1a08c3-14da-4669-a81b-4822034d70c2"/>
    <xsd:import namespace="5cece13e-3376-4417-9525-be60b11a89a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LengthInSeconds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84396b-6b2b-4702-b0ed-ddd4650c956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f1a08c3-14da-4669-a81b-4822034d70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60f1aaf-6244-4bb9-9bf9-38bf373853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ece13e-3376-4417-9525-be60b11a89a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1dbef186-2c9c-465c-b98c-3ee97403fb82}" ma:internalName="TaxCatchAll" ma:showField="CatchAllData" ma:web="c984396b-6b2b-4702-b0ed-ddd4650c956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165C4C2-4478-4D9E-A6A1-E2DBA1C29A2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0913A82-260E-4EE4-B3B5-558A6A351E7F}">
  <ds:schemaRefs>
    <ds:schemaRef ds:uri="http://purl.org/dc/terms/"/>
    <ds:schemaRef ds:uri="5cece13e-3376-4417-9525-be60b11a89a8"/>
    <ds:schemaRef ds:uri="http://schemas.microsoft.com/office/infopath/2007/PartnerControls"/>
    <ds:schemaRef ds:uri="http://schemas.microsoft.com/office/2006/documentManagement/types"/>
    <ds:schemaRef ds:uri="c984396b-6b2b-4702-b0ed-ddd4650c9569"/>
    <ds:schemaRef ds:uri="http://schemas.openxmlformats.org/package/2006/metadata/core-properties"/>
    <ds:schemaRef ds:uri="http://purl.org/dc/elements/1.1/"/>
    <ds:schemaRef ds:uri="http://purl.org/dc/dcmitype/"/>
    <ds:schemaRef ds:uri="df1a08c3-14da-4669-a81b-4822034d70c2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26A0052-45CF-4915-8A3A-5A80A05D34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84396b-6b2b-4702-b0ed-ddd4650c9569"/>
    <ds:schemaRef ds:uri="df1a08c3-14da-4669-a81b-4822034d70c2"/>
    <ds:schemaRef ds:uri="5cece13e-3376-4417-9525-be60b11a89a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 template</Template>
  <TotalTime>3160</TotalTime>
  <Words>357</Words>
  <Application>Microsoft Macintosh PowerPoint</Application>
  <PresentationFormat>Widescreen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Nova</vt:lpstr>
      <vt:lpstr>Calibri</vt:lpstr>
      <vt:lpstr>Times New Roman</vt:lpstr>
      <vt:lpstr>1_Office Theme</vt:lpstr>
      <vt:lpstr>PowerPoint Presentation</vt:lpstr>
    </vt:vector>
  </TitlesOfParts>
  <Company>US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West, Tristram</dc:creator>
  <cp:lastModifiedBy>Coon, Ethan</cp:lastModifiedBy>
  <cp:revision>137</cp:revision>
  <cp:lastPrinted>2022-03-28T16:23:10Z</cp:lastPrinted>
  <dcterms:created xsi:type="dcterms:W3CDTF">2019-02-27T15:57:00Z</dcterms:created>
  <dcterms:modified xsi:type="dcterms:W3CDTF">2024-10-04T17:34:26Z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0x01010007EE2EA1CCEDFE42ABC93D9292C873B0</vt:lpwstr>
  </property>
  <property fmtid="{D5CDD505-2E9C-101B-9397-08002B2CF9AE}" pid="3" name="MediaServiceImageTags">
    <vt:lpwstr/>
  </property>
</Properties>
</file>