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B12022-46BE-65BB-543B-4293F4725A25}" name="Waller, Anita J" initials="WAJ" userId="S::anita.waller@pnnl.gov::b52ba0f1-61b2-4c97-815d-658d9b39bfb1" providerId="AD"/>
  <p188:author id="{5E5B1A60-6A0E-C4C7-A44B-AAE154336DFF}" name="Brettman, Allan E" initials="AB" userId="S::allan.brettman@pnnl.gov::da25bcae-0f5e-4d73-ba0d-80097dd92b7e" providerId="AD"/>
  <p188:author id="{67DD7A8B-7914-EF45-194D-63C47381F611}" name="Tackett, Susan M" initials="TSM" userId="S::susan.tackett@pnnl.gov::167ce18c-b39f-4abc-bc03-028e1caa66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68" autoAdjust="0"/>
    <p:restoredTop sz="95900" autoAdjust="0"/>
  </p:normalViewPr>
  <p:slideViewPr>
    <p:cSldViewPr>
      <p:cViewPr varScale="1">
        <p:scale>
          <a:sx n="113" d="100"/>
          <a:sy n="113" d="100"/>
        </p:scale>
        <p:origin x="12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17D0F-C32D-0977-A184-DD2B8C815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729DFB0-3B63-6153-50FB-69C64551E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AF19EE7-EB46-D6F2-AC55-7131BDE22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2CFE034-17D5-0D0C-875A-20FEEA122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22172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jaerosci.2024.1063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FB5E-FFDA-DEE7-649D-C81737621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1BE5D353-0AB5-4F41-879D-D305549C2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5EB80B60-081C-01C3-EDB8-3FAA53DCC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0375"/>
            <a:ext cx="6123803" cy="53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Quantify structural errors in the numerical representation of aerosol size distributions in the 4-mode version of the Modal Aerosol Module (MAM4) in Energy Exascale Earth System Model (E3SM).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Assess the impacts of aerosol size distribution errors on predicting cloud droplet nucleation.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Use the detailed particle-resolved aerosol model </a:t>
            </a:r>
            <a:r>
              <a:rPr lang="en-US" sz="1600" dirty="0" err="1">
                <a:solidFill>
                  <a:prstClr val="black"/>
                </a:solidFill>
              </a:rPr>
              <a:t>PartMC</a:t>
            </a:r>
            <a:r>
              <a:rPr lang="en-US" sz="1600" dirty="0">
                <a:solidFill>
                  <a:prstClr val="black"/>
                </a:solidFill>
              </a:rPr>
              <a:t>-MOSAIC to evaluate MAM4.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Perform identical simulations with MAM4 and </a:t>
            </a:r>
            <a:r>
              <a:rPr lang="en-US" sz="1600" dirty="0" err="1">
                <a:solidFill>
                  <a:prstClr val="black"/>
                </a:solidFill>
              </a:rPr>
              <a:t>PartMC</a:t>
            </a:r>
            <a:r>
              <a:rPr lang="en-US" sz="1600" dirty="0">
                <a:solidFill>
                  <a:prstClr val="black"/>
                </a:solidFill>
              </a:rPr>
              <a:t>-MOSAIC to ensure that process parameters and inputs between the two models are the same.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Quantify errors in aerosol size distributions and cloud condensation nuclei (CCN) in MAM4 as aerosols age.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  <a:endParaRPr lang="en-US" sz="1600" dirty="0">
              <a:solidFill>
                <a:srgbClr val="000000"/>
              </a:solidFill>
            </a:endParaRP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solidFill>
                  <a:srgbClr val="000000"/>
                </a:solidFill>
              </a:rPr>
              <a:t>Inaccurate aerosol size distribution in MAM4 contributes to the errors in predicting aerosol effects on clouds.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solidFill>
                  <a:srgbClr val="000000"/>
                </a:solidFill>
              </a:rPr>
              <a:t>The new benchmarking framework can be used to assess other aerosol process representations, providing insights into development of better aerosol models in the future. 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F2225D6D-90C1-F2A2-EA04-AEE908C72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427" y="5294246"/>
            <a:ext cx="4581712" cy="116955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+mj-lt"/>
              </a:rPr>
              <a:t>Fierce, L., Yao, Y., Easter, R., Ma, P.-L., Sun, J., Wan, H., &amp; Zhang, K. (2024). Quantifying structural errors in cloud condensation nuclei activity from reduced representation of aerosol size distributions. </a:t>
            </a:r>
            <a:r>
              <a:rPr lang="en-US" sz="1400" i="1" dirty="0">
                <a:solidFill>
                  <a:srgbClr val="000000"/>
                </a:solidFill>
                <a:effectLst/>
                <a:latin typeface="+mj-lt"/>
              </a:rPr>
              <a:t>Journal of Aerosol Science</a:t>
            </a:r>
            <a:r>
              <a:rPr lang="en-US" sz="1400" dirty="0">
                <a:solidFill>
                  <a:srgbClr val="000000"/>
                </a:solidFill>
                <a:effectLst/>
                <a:latin typeface="+mj-lt"/>
              </a:rPr>
              <a:t>, 106388. </a:t>
            </a:r>
            <a:r>
              <a:rPr lang="en-US" sz="1400" b="0" i="0" u="none" strike="noStrike" dirty="0">
                <a:solidFill>
                  <a:srgbClr val="0272B1"/>
                </a:solidFill>
                <a:effectLst/>
                <a:latin typeface="+mj-lt"/>
                <a:hlinkClick r:id="rId3" tooltip="Persistent link using digital object identifier"/>
              </a:rPr>
              <a:t>https://doi.org/10.1016/j.jaerosci.2024.106388</a:t>
            </a:r>
            <a:endParaRPr lang="en-US" sz="140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516FF186-B2AD-9A02-400C-96EA7E90D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037987"/>
            <a:ext cx="56453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+mj-lt"/>
              </a:rPr>
              <a:t>Benchmarking study reveals large errors in aerosol size distributions simulated by MAM4 in comparison with the particle-resolved model </a:t>
            </a:r>
            <a:r>
              <a:rPr lang="en-US" altLang="en-US" sz="1400" b="1" dirty="0" err="1">
                <a:solidFill>
                  <a:srgbClr val="0000FF"/>
                </a:solidFill>
                <a:latin typeface="+mj-lt"/>
              </a:rPr>
              <a:t>PartMC</a:t>
            </a:r>
            <a:r>
              <a:rPr lang="en-US" altLang="en-US" sz="1400" b="1" dirty="0">
                <a:solidFill>
                  <a:srgbClr val="0000FF"/>
                </a:solidFill>
                <a:latin typeface="+mj-lt"/>
              </a:rPr>
              <a:t>-MOSAIC (left). These errors in the size distribution cause large errors in aerosol activation (right).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84AC34-AC4D-CE7A-F0D4-5A75FF0E3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6036"/>
            <a:ext cx="112408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Climate model approximations of aerosol sizes lead to inaccurate cloud droplet nucleation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F9E737-324D-E357-C874-869A1B75B665}"/>
              </a:ext>
            </a:extLst>
          </p:cNvPr>
          <p:cNvGrpSpPr/>
          <p:nvPr/>
        </p:nvGrpSpPr>
        <p:grpSpPr>
          <a:xfrm>
            <a:off x="9624237" y="2274991"/>
            <a:ext cx="2354433" cy="1641298"/>
            <a:chOff x="9365715" y="1852457"/>
            <a:chExt cx="2354433" cy="164129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71FADC6-D7DC-6473-28E2-0CB10AA7B9A4}"/>
                </a:ext>
              </a:extLst>
            </p:cNvPr>
            <p:cNvGrpSpPr/>
            <p:nvPr/>
          </p:nvGrpSpPr>
          <p:grpSpPr>
            <a:xfrm>
              <a:off x="9602637" y="1980315"/>
              <a:ext cx="2117511" cy="1513440"/>
              <a:chOff x="8305092" y="3780786"/>
              <a:chExt cx="1447800" cy="931081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2C16BC89-F64A-8484-32CF-28AA8BDD5B4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393" t="16797" r="28602" b="70306"/>
              <a:stretch/>
            </p:blipFill>
            <p:spPr>
              <a:xfrm>
                <a:off x="8305092" y="3780786"/>
                <a:ext cx="1447800" cy="562614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C0B3669D-9038-8C9A-5871-2DD755A1608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741" t="91428" r="30508"/>
              <a:stretch/>
            </p:blipFill>
            <p:spPr>
              <a:xfrm>
                <a:off x="8334909" y="4337878"/>
                <a:ext cx="1342492" cy="373989"/>
              </a:xfrm>
              <a:prstGeom prst="rect">
                <a:avLst/>
              </a:prstGeom>
            </p:spPr>
          </p:pic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6DBA94E-EB39-473C-2EB1-EC88695339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39063" r="95435" b="31245"/>
            <a:stretch/>
          </p:blipFill>
          <p:spPr>
            <a:xfrm>
              <a:off x="9365715" y="1852457"/>
              <a:ext cx="213188" cy="1295399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9050EB-5997-E48C-5D85-B0A9BD95D4B7}"/>
              </a:ext>
            </a:extLst>
          </p:cNvPr>
          <p:cNvGrpSpPr/>
          <p:nvPr/>
        </p:nvGrpSpPr>
        <p:grpSpPr>
          <a:xfrm>
            <a:off x="6745658" y="2336639"/>
            <a:ext cx="2778995" cy="1602460"/>
            <a:chOff x="6660169" y="1897921"/>
            <a:chExt cx="2778995" cy="160246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7D57033-EF40-C337-63BB-3281A00B162F}"/>
                </a:ext>
              </a:extLst>
            </p:cNvPr>
            <p:cNvGrpSpPr/>
            <p:nvPr/>
          </p:nvGrpSpPr>
          <p:grpSpPr>
            <a:xfrm>
              <a:off x="6821342" y="1897921"/>
              <a:ext cx="2617822" cy="1602460"/>
              <a:chOff x="8246315" y="2057399"/>
              <a:chExt cx="1659686" cy="977348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17A5405A-D5B0-E328-1804-8A19E4B980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210" t="15723" r="30975" b="69769"/>
              <a:stretch/>
            </p:blipFill>
            <p:spPr>
              <a:xfrm>
                <a:off x="8334909" y="2057399"/>
                <a:ext cx="1342492" cy="632799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A4C21E92-6F97-9BA1-B00B-03386ADAB2A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309" t="91553" r="26068" b="376"/>
              <a:stretch/>
            </p:blipFill>
            <p:spPr>
              <a:xfrm>
                <a:off x="8246315" y="2682645"/>
                <a:ext cx="1659686" cy="352102"/>
              </a:xfrm>
              <a:prstGeom prst="rect">
                <a:avLst/>
              </a:prstGeom>
            </p:spPr>
          </p:pic>
        </p:grp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1332A02-007D-790D-9B26-8C11AD757C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680" r="95424" b="42676"/>
            <a:stretch/>
          </p:blipFill>
          <p:spPr>
            <a:xfrm>
              <a:off x="6807547" y="1897921"/>
              <a:ext cx="213188" cy="1074914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B639192-5279-0CF5-2E37-9AD80BD9E5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950" r="95424" b="25392"/>
            <a:stretch/>
          </p:blipFill>
          <p:spPr>
            <a:xfrm>
              <a:off x="6660169" y="2134634"/>
              <a:ext cx="213188" cy="726591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6779830E-AD22-E3B0-45C7-3E34E838D31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3" t="3595" r="48509" b="91943"/>
          <a:stretch/>
        </p:blipFill>
        <p:spPr>
          <a:xfrm>
            <a:off x="7106224" y="1747445"/>
            <a:ext cx="3402921" cy="37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97585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6246</TotalTime>
  <Words>283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Brettman, Allan E</cp:lastModifiedBy>
  <cp:revision>34</cp:revision>
  <cp:lastPrinted>2011-05-11T17:30:12Z</cp:lastPrinted>
  <dcterms:created xsi:type="dcterms:W3CDTF">2017-11-02T21:19:41Z</dcterms:created>
  <dcterms:modified xsi:type="dcterms:W3CDTF">2024-07-16T23:27:09Z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