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8" r:id="rId5"/>
  </p:sldIdLst>
  <p:sldSz cx="12192000" cy="6858000"/>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2179C40-D17C-05C2-B3F0-00EA27C11BE1}" name="Tan, Zeli" initials="" userId="S::zeli.tan@pnnl.gov::4a2cac67-e36a-4294-b88c-6c0845490e37" providerId="AD"/>
  <p188:author id="{6FF10154-FB4E-128B-3EBB-5A9484DC441A}" name="Grasty, Sarah E" initials="GSE" userId="S::sarah.grasty@pnnl.gov::d843d92e-d185-4bdb-926c-410d7b5c1cf3" providerId="AD"/>
  <p188:author id="{661D0D90-8FB2-4628-BC3B-5A2D258C5002}" name="Feng, Dongyu" initials="" userId="S::dongyu.feng@pnnl.gov::7d21b230-0eef-4954-829d-c3070744b5a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undy, Beth E" initials="MBE" lastIdx="6" clrIdx="0">
    <p:extLst>
      <p:ext uri="{19B8F6BF-5375-455C-9EA6-DF929625EA0E}">
        <p15:presenceInfo xmlns:p15="http://schemas.microsoft.com/office/powerpoint/2012/main" userId="S::beth.mundy@pnnl.gov::09c03546-1d2d-4d82-89e1-bb5e2a2e687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42" autoAdjust="0"/>
    <p:restoredTop sz="94625" autoAdjust="0"/>
  </p:normalViewPr>
  <p:slideViewPr>
    <p:cSldViewPr>
      <p:cViewPr varScale="1">
        <p:scale>
          <a:sx n="115" d="100"/>
          <a:sy n="115" d="100"/>
        </p:scale>
        <p:origin x="1144" y="20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9/29/24</a:t>
            </a:fld>
            <a:endParaRPr lang="en-US" dirty="0"/>
          </a:p>
        </p:txBody>
      </p:sp>
      <p:sp>
        <p:nvSpPr>
          <p:cNvPr id="4" name="Slide Image Placeholder 3"/>
          <p:cNvSpPr>
            <a:spLocks noGrp="1" noRot="1" noChangeAspect="1"/>
          </p:cNvSpPr>
          <p:nvPr>
            <p:ph type="sldImg" idx="2"/>
          </p:nvPr>
        </p:nvSpPr>
        <p:spPr>
          <a:xfrm>
            <a:off x="398463" y="696913"/>
            <a:ext cx="6188075"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xfrm>
            <a:off x="398463" y="696913"/>
            <a:ext cx="6188075" cy="34813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000"/>
              <a:t>http://www.pnnl.gov/science/highlights/highlights.asp?division=749</a:t>
            </a:r>
          </a:p>
        </p:txBody>
      </p:sp>
    </p:spTree>
    <p:extLst>
      <p:ext uri="{BB962C8B-B14F-4D97-AF65-F5344CB8AC3E}">
        <p14:creationId xmlns:p14="http://schemas.microsoft.com/office/powerpoint/2010/main" val="2729682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9/29/24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9/29/24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9/29/24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able Placeholder 2"/>
          <p:cNvSpPr>
            <a:spLocks noGrp="1"/>
          </p:cNvSpPr>
          <p:nvPr>
            <p:ph type="tbl" idx="1"/>
          </p:nvPr>
        </p:nvSpPr>
        <p:spPr>
          <a:xfrm>
            <a:off x="609600" y="1600201"/>
            <a:ext cx="109728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9/29/24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9/29/24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9/29/24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9/29/24</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9/29/24</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9/29/24</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9/29/24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9/29/24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9/29/24</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676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a:solidFill>
                <a:srgbClr val="000000"/>
              </a:solidFill>
            </a:endParaRPr>
          </a:p>
        </p:txBody>
      </p:sp>
      <p:sp>
        <p:nvSpPr>
          <p:cNvPr id="3075" name="Rectangle 4"/>
          <p:cNvSpPr>
            <a:spLocks noChangeArrowheads="1"/>
          </p:cNvSpPr>
          <p:nvPr/>
        </p:nvSpPr>
        <p:spPr bwMode="auto">
          <a:xfrm>
            <a:off x="152400" y="738426"/>
            <a:ext cx="5834666" cy="5586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300" b="1" dirty="0">
                <a:solidFill>
                  <a:prstClr val="black"/>
                </a:solidFill>
                <a:latin typeface="Arial" panose="020B0604020202020204" pitchFamily="34" charset="0"/>
              </a:rPr>
              <a:t>Objective</a:t>
            </a:r>
          </a:p>
          <a:p>
            <a:pPr marL="285750" indent="-285750">
              <a:spcBef>
                <a:spcPct val="15000"/>
              </a:spcBef>
              <a:buFont typeface="Arial" pitchFamily="34" charset="0"/>
              <a:buChar char="●"/>
              <a:defRPr/>
            </a:pPr>
            <a:r>
              <a:rPr lang="en-US" sz="1300" dirty="0">
                <a:latin typeface="Arial" panose="020B0604020202020204" pitchFamily="34" charset="0"/>
              </a:rPr>
              <a:t>Develop a holistic framework that uses integrated modeling tools and statistical approaches to evaluate the combined exposure and hazard risks of compound flooding (CF) along the the coast of the contiguous United States.</a:t>
            </a:r>
          </a:p>
          <a:p>
            <a:pPr marL="231775" indent="-231775" algn="ctr">
              <a:spcBef>
                <a:spcPct val="15000"/>
              </a:spcBef>
              <a:defRPr/>
            </a:pPr>
            <a:endParaRPr lang="en-US" sz="1300" b="1" dirty="0">
              <a:solidFill>
                <a:prstClr val="black"/>
              </a:solidFill>
              <a:latin typeface="Arial" panose="020B0604020202020204" pitchFamily="34" charset="0"/>
            </a:endParaRPr>
          </a:p>
          <a:p>
            <a:pPr marL="231775" indent="-231775" algn="ctr">
              <a:spcBef>
                <a:spcPct val="15000"/>
              </a:spcBef>
              <a:defRPr/>
            </a:pPr>
            <a:r>
              <a:rPr lang="en-US" sz="1300" b="1" dirty="0">
                <a:solidFill>
                  <a:prstClr val="black"/>
                </a:solidFill>
                <a:latin typeface="Arial" panose="020B0604020202020204" pitchFamily="34" charset="0"/>
              </a:rPr>
              <a:t>Approach</a:t>
            </a:r>
            <a:endParaRPr lang="en-US" sz="1300" dirty="0">
              <a:effectLst/>
              <a:latin typeface="Arial" panose="020B0604020202020204" pitchFamily="34" charset="0"/>
            </a:endParaRPr>
          </a:p>
          <a:p>
            <a:pPr marL="285750" indent="-285750">
              <a:spcBef>
                <a:spcPct val="15000"/>
              </a:spcBef>
              <a:buFont typeface="Arial" pitchFamily="34" charset="0"/>
              <a:buChar char="●"/>
              <a:defRPr/>
            </a:pPr>
            <a:r>
              <a:rPr lang="en-US" sz="1300" dirty="0">
                <a:latin typeface="Arial" panose="020B0604020202020204" pitchFamily="34" charset="0"/>
              </a:rPr>
              <a:t>Drive the </a:t>
            </a:r>
            <a:r>
              <a:rPr lang="en-US" sz="1300" b="1" dirty="0">
                <a:latin typeface="Arial" panose="020B0604020202020204" pitchFamily="34" charset="0"/>
              </a:rPr>
              <a:t>Mo</a:t>
            </a:r>
            <a:r>
              <a:rPr lang="en-US" sz="1300" dirty="0">
                <a:latin typeface="Arial" panose="020B0604020202020204" pitchFamily="34" charset="0"/>
              </a:rPr>
              <a:t>del for </a:t>
            </a:r>
            <a:r>
              <a:rPr lang="en-US" sz="1300" b="1" dirty="0">
                <a:latin typeface="Arial" panose="020B0604020202020204" pitchFamily="34" charset="0"/>
              </a:rPr>
              <a:t>S</a:t>
            </a:r>
            <a:r>
              <a:rPr lang="en-US" sz="1300" dirty="0">
                <a:latin typeface="Arial" panose="020B0604020202020204" pitchFamily="34" charset="0"/>
              </a:rPr>
              <a:t>cale </a:t>
            </a:r>
            <a:r>
              <a:rPr lang="en-US" sz="1300" b="1" dirty="0">
                <a:latin typeface="Arial" panose="020B0604020202020204" pitchFamily="34" charset="0"/>
              </a:rPr>
              <a:t>A</a:t>
            </a:r>
            <a:r>
              <a:rPr lang="en-US" sz="1300" dirty="0">
                <a:latin typeface="Arial" panose="020B0604020202020204" pitchFamily="34" charset="0"/>
              </a:rPr>
              <a:t>daptive </a:t>
            </a:r>
            <a:r>
              <a:rPr lang="en-US" sz="1300" b="1" dirty="0">
                <a:latin typeface="Arial" panose="020B0604020202020204" pitchFamily="34" charset="0"/>
              </a:rPr>
              <a:t>R</a:t>
            </a:r>
            <a:r>
              <a:rPr lang="en-US" sz="1300" dirty="0">
                <a:latin typeface="Arial" panose="020B0604020202020204" pitchFamily="34" charset="0"/>
              </a:rPr>
              <a:t>iver </a:t>
            </a:r>
            <a:r>
              <a:rPr lang="en-US" sz="1300" b="1" dirty="0">
                <a:latin typeface="Arial" panose="020B0604020202020204" pitchFamily="34" charset="0"/>
              </a:rPr>
              <a:t>T</a:t>
            </a:r>
            <a:r>
              <a:rPr lang="en-US" sz="1300" dirty="0">
                <a:latin typeface="Arial" panose="020B0604020202020204" pitchFamily="34" charset="0"/>
              </a:rPr>
              <a:t>ransport (MOSART) with a global ocean reanalysis dataset to evaluate the CF exposure related to the coastal backwater effects on river basins. </a:t>
            </a:r>
          </a:p>
          <a:p>
            <a:pPr marL="285750" indent="-285750">
              <a:spcBef>
                <a:spcPct val="15000"/>
              </a:spcBef>
              <a:buFont typeface="Arial" pitchFamily="34" charset="0"/>
              <a:buChar char="●"/>
              <a:defRPr/>
            </a:pPr>
            <a:r>
              <a:rPr lang="en-US" sz="1300" dirty="0">
                <a:solidFill>
                  <a:prstClr val="black"/>
                </a:solidFill>
                <a:latin typeface="Arial" panose="020B0604020202020204" pitchFamily="34" charset="0"/>
              </a:rPr>
              <a:t>Generate spatially distributed data for analyzing the CF hazard using a bivariate statistical model of river discharge and storm surge.</a:t>
            </a:r>
          </a:p>
          <a:p>
            <a:pPr marL="285750" indent="-285750">
              <a:spcBef>
                <a:spcPct val="15000"/>
              </a:spcBef>
              <a:buFont typeface="Arial" pitchFamily="34" charset="0"/>
              <a:buChar char="●"/>
              <a:defRPr/>
            </a:pPr>
            <a:r>
              <a:rPr lang="en-US" sz="1300" dirty="0">
                <a:latin typeface="Arial" panose="020B0604020202020204" pitchFamily="34" charset="0"/>
              </a:rPr>
              <a:t>Implement detailed uncertainty assessments within both statistical and numerical models to identify the sources of error. </a:t>
            </a:r>
            <a:endParaRPr lang="en-US" sz="1300" dirty="0">
              <a:solidFill>
                <a:prstClr val="black"/>
              </a:solidFill>
              <a:latin typeface="Arial" panose="020B0604020202020204" pitchFamily="34" charset="0"/>
            </a:endParaRPr>
          </a:p>
          <a:p>
            <a:pPr algn="ctr" eaLnBrk="1" hangingPunct="1">
              <a:spcBef>
                <a:spcPct val="15000"/>
              </a:spcBef>
              <a:buFontTx/>
              <a:buNone/>
            </a:pPr>
            <a:endParaRPr lang="en-US" altLang="en-US" sz="1300" b="1" dirty="0">
              <a:solidFill>
                <a:srgbClr val="000000"/>
              </a:solidFill>
              <a:latin typeface="Arial" panose="020B0604020202020204" pitchFamily="34" charset="0"/>
            </a:endParaRPr>
          </a:p>
          <a:p>
            <a:pPr algn="ctr" eaLnBrk="1" hangingPunct="1">
              <a:spcBef>
                <a:spcPct val="15000"/>
              </a:spcBef>
              <a:buFontTx/>
              <a:buNone/>
            </a:pPr>
            <a:r>
              <a:rPr lang="en-US" altLang="en-US" sz="1300" b="1" dirty="0">
                <a:solidFill>
                  <a:srgbClr val="000000"/>
                </a:solidFill>
                <a:latin typeface="Arial" panose="020B0604020202020204" pitchFamily="34" charset="0"/>
              </a:rPr>
              <a:t>Impact</a:t>
            </a:r>
          </a:p>
          <a:p>
            <a:pPr marL="283464" indent="-283464">
              <a:spcBef>
                <a:spcPct val="15000"/>
              </a:spcBef>
              <a:buFont typeface="Arial" panose="020B0604020202020204" pitchFamily="34" charset="0"/>
              <a:buChar char="●"/>
            </a:pPr>
            <a:r>
              <a:rPr lang="en-US" altLang="en-US" sz="1300" dirty="0">
                <a:solidFill>
                  <a:srgbClr val="000000"/>
                </a:solidFill>
                <a:latin typeface="Arial" panose="020B0604020202020204" pitchFamily="34" charset="0"/>
              </a:rPr>
              <a:t>The estimated CF risk shows remarkable inter- and intra-basin variabilities along the </a:t>
            </a:r>
            <a:r>
              <a:rPr lang="en-US" sz="1300" dirty="0">
                <a:latin typeface="Arial" panose="020B0604020202020204" pitchFamily="34" charset="0"/>
              </a:rPr>
              <a:t>contiguous United States</a:t>
            </a:r>
            <a:r>
              <a:rPr lang="en-US" altLang="en-US" sz="1300" dirty="0">
                <a:solidFill>
                  <a:srgbClr val="000000"/>
                </a:solidFill>
                <a:latin typeface="Arial" panose="020B0604020202020204" pitchFamily="34" charset="0"/>
              </a:rPr>
              <a:t> coast with more variabilities in the CF hazard over the west and Gulf coastal basins. </a:t>
            </a:r>
          </a:p>
          <a:p>
            <a:pPr marL="283464" indent="-283464">
              <a:spcBef>
                <a:spcPct val="15000"/>
              </a:spcBef>
              <a:buFont typeface="Arial" panose="020B0604020202020204" pitchFamily="34" charset="0"/>
              <a:buChar char="●"/>
            </a:pPr>
            <a:r>
              <a:rPr lang="en-US" altLang="en-US" sz="1300" dirty="0">
                <a:solidFill>
                  <a:srgbClr val="000000"/>
                </a:solidFill>
                <a:latin typeface="Arial" panose="020B0604020202020204" pitchFamily="34" charset="0"/>
              </a:rPr>
              <a:t>Our results highlight the need to weigh CF risk assessments from different statistics- or hydrodynamics-based approaches to reduce uncertainty.</a:t>
            </a:r>
          </a:p>
          <a:p>
            <a:pPr marL="283464" indent="-283464">
              <a:spcBef>
                <a:spcPct val="15000"/>
              </a:spcBef>
              <a:buFont typeface="Arial" panose="020B0604020202020204" pitchFamily="34" charset="0"/>
              <a:buChar char="●"/>
            </a:pPr>
            <a:r>
              <a:rPr lang="en-US" sz="1300" dirty="0">
                <a:latin typeface="Arial" panose="020B0604020202020204" pitchFamily="34" charset="0"/>
              </a:rPr>
              <a:t>The uncertainty analysis enhances the reliability of CF risk assessments by accounting for variability in flood drivers and the complex interactions between river and coastal processes. </a:t>
            </a:r>
            <a:endParaRPr lang="en-US" altLang="en-US" sz="1300" dirty="0">
              <a:solidFill>
                <a:srgbClr val="000000"/>
              </a:solidFill>
              <a:latin typeface="Arial" panose="020B0604020202020204" pitchFamily="34" charset="0"/>
            </a:endParaRPr>
          </a:p>
          <a:p>
            <a:pPr marL="285750" indent="-285750">
              <a:spcBef>
                <a:spcPct val="15000"/>
              </a:spcBef>
              <a:buFont typeface="Arial" pitchFamily="34" charset="0"/>
              <a:buChar char="●"/>
              <a:defRPr/>
            </a:pPr>
            <a:endParaRPr lang="en-US" sz="1300" dirty="0">
              <a:solidFill>
                <a:prstClr val="black"/>
              </a:solidFill>
              <a:latin typeface="Arial" panose="020B0604020202020204" pitchFamily="34" charset="0"/>
            </a:endParaRPr>
          </a:p>
        </p:txBody>
      </p:sp>
      <p:sp>
        <p:nvSpPr>
          <p:cNvPr id="3076" name="Rectangle 5"/>
          <p:cNvSpPr>
            <a:spLocks noChangeArrowheads="1"/>
          </p:cNvSpPr>
          <p:nvPr/>
        </p:nvSpPr>
        <p:spPr bwMode="auto">
          <a:xfrm>
            <a:off x="160106" y="99938"/>
            <a:ext cx="11727094"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3000" b="1" dirty="0">
                <a:solidFill>
                  <a:srgbClr val="000000"/>
                </a:solidFill>
                <a:latin typeface="Arial" panose="020B0604020202020204" pitchFamily="34" charset="0"/>
              </a:rPr>
              <a:t>Investigating compound flood risk for the coastal United States</a:t>
            </a:r>
          </a:p>
        </p:txBody>
      </p:sp>
      <p:sp>
        <p:nvSpPr>
          <p:cNvPr id="3077" name="Text Box 6"/>
          <p:cNvSpPr txBox="1">
            <a:spLocks noChangeArrowheads="1"/>
          </p:cNvSpPr>
          <p:nvPr/>
        </p:nvSpPr>
        <p:spPr bwMode="auto">
          <a:xfrm>
            <a:off x="6324600" y="5943600"/>
            <a:ext cx="5410200" cy="55399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000" dirty="0">
                <a:solidFill>
                  <a:srgbClr val="000000"/>
                </a:solidFill>
                <a:latin typeface="Arial" panose="020B0604020202020204" pitchFamily="34" charset="0"/>
              </a:rPr>
              <a:t>Feng, D., Tan, Z., Xu, D., and Leung, L. R. 2023. “Understanding the compound flood risk along the coast of the contiguous United States.” </a:t>
            </a:r>
            <a:r>
              <a:rPr lang="en-US" altLang="en-US" sz="1000" i="1" dirty="0">
                <a:solidFill>
                  <a:srgbClr val="000000"/>
                </a:solidFill>
                <a:latin typeface="Arial" panose="020B0604020202020204" pitchFamily="34" charset="0"/>
              </a:rPr>
              <a:t>Hydrology and Earth System Sciences</a:t>
            </a:r>
            <a:r>
              <a:rPr lang="en-US" altLang="en-US" sz="1000" dirty="0">
                <a:solidFill>
                  <a:srgbClr val="000000"/>
                </a:solidFill>
                <a:latin typeface="Arial" panose="020B0604020202020204" pitchFamily="34" charset="0"/>
              </a:rPr>
              <a:t>, </a:t>
            </a:r>
            <a:r>
              <a:rPr lang="en-US" altLang="en-US" sz="1000" b="1" dirty="0">
                <a:solidFill>
                  <a:srgbClr val="000000"/>
                </a:solidFill>
                <a:latin typeface="Arial" panose="020B0604020202020204" pitchFamily="34" charset="0"/>
              </a:rPr>
              <a:t>27</a:t>
            </a:r>
            <a:r>
              <a:rPr lang="en-US" altLang="en-US" sz="1000" dirty="0">
                <a:solidFill>
                  <a:srgbClr val="000000"/>
                </a:solidFill>
                <a:latin typeface="Arial" panose="020B0604020202020204" pitchFamily="34" charset="0"/>
              </a:rPr>
              <a:t>(21</a:t>
            </a:r>
            <a:r>
              <a:rPr lang="en-US" altLang="en-US" sz="1000">
                <a:solidFill>
                  <a:srgbClr val="000000"/>
                </a:solidFill>
                <a:latin typeface="Arial" panose="020B0604020202020204" pitchFamily="34" charset="0"/>
              </a:rPr>
              <a:t>), 3911-3934. </a:t>
            </a:r>
            <a:r>
              <a:rPr lang="en-US" altLang="en-US" sz="1000" dirty="0">
                <a:solidFill>
                  <a:srgbClr val="000000"/>
                </a:solidFill>
                <a:latin typeface="Arial" panose="020B0604020202020204" pitchFamily="34" charset="0"/>
              </a:rPr>
              <a:t>DOI: 10.5194/hess-27-3911-2023</a:t>
            </a:r>
          </a:p>
        </p:txBody>
      </p:sp>
      <p:pic>
        <p:nvPicPr>
          <p:cNvPr id="3" name="Picture 2" descr="A map of different states&#10;&#10;Description automatically generated">
            <a:extLst>
              <a:ext uri="{FF2B5EF4-FFF2-40B4-BE49-F238E27FC236}">
                <a16:creationId xmlns:a16="http://schemas.microsoft.com/office/drawing/2014/main" id="{C239FC02-1134-D656-AC8F-BCC6064B2FA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72693" y="621624"/>
            <a:ext cx="4114800" cy="4702629"/>
          </a:xfrm>
          <a:prstGeom prst="rect">
            <a:avLst/>
          </a:prstGeom>
        </p:spPr>
      </p:pic>
      <p:sp>
        <p:nvSpPr>
          <p:cNvPr id="4" name="TextBox 9">
            <a:extLst>
              <a:ext uri="{FF2B5EF4-FFF2-40B4-BE49-F238E27FC236}">
                <a16:creationId xmlns:a16="http://schemas.microsoft.com/office/drawing/2014/main" id="{D366C0C7-8B63-3E8B-BD25-D49C18C59CB1}"/>
              </a:ext>
            </a:extLst>
          </p:cNvPr>
          <p:cNvSpPr txBox="1">
            <a:spLocks noChangeArrowheads="1"/>
          </p:cNvSpPr>
          <p:nvPr/>
        </p:nvSpPr>
        <p:spPr bwMode="auto">
          <a:xfrm>
            <a:off x="6909638" y="5214736"/>
            <a:ext cx="452036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b="1" dirty="0">
                <a:solidFill>
                  <a:srgbClr val="0000FF"/>
                </a:solidFill>
                <a:latin typeface="Arial" panose="020B0604020202020204" pitchFamily="34" charset="0"/>
              </a:rPr>
              <a:t>A comprehensive compound flood risk assessment map delineated using MOSART and a global ocean model that considers risks from both flood frequency and intensity. </a:t>
            </a:r>
          </a:p>
        </p:txBody>
      </p:sp>
    </p:spTree>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4522C35C9ABB64B81B56AE93BD8121A" ma:contentTypeVersion="6" ma:contentTypeDescription="Create a new document." ma:contentTypeScope="" ma:versionID="9d624290c367736fe56a967e31f7a987">
  <xsd:schema xmlns:xsd="http://www.w3.org/2001/XMLSchema" xmlns:xs="http://www.w3.org/2001/XMLSchema" xmlns:p="http://schemas.microsoft.com/office/2006/metadata/properties" xmlns:ns2="34ce37e6-51e5-4700-bc4a-ee453d0b2e1a" targetNamespace="http://schemas.microsoft.com/office/2006/metadata/properties" ma:root="true" ma:fieldsID="2db02a63a5a8a8ad5401177501251ca7" ns2:_="">
    <xsd:import namespace="34ce37e6-51e5-4700-bc4a-ee453d0b2e1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ce37e6-51e5-4700-bc4a-ee453d0b2e1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C74935E-4390-47DD-99CE-60A5373B7B50}">
  <ds:schemaRefs>
    <ds:schemaRef ds:uri="http://schemas.microsoft.com/sharepoint/v3/contenttype/forms"/>
  </ds:schemaRefs>
</ds:datastoreItem>
</file>

<file path=customXml/itemProps2.xml><?xml version="1.0" encoding="utf-8"?>
<ds:datastoreItem xmlns:ds="http://schemas.openxmlformats.org/officeDocument/2006/customXml" ds:itemID="{8A57D9F0-2B85-430B-8843-0027C0E6F07C}">
  <ds:schemaRefs>
    <ds:schemaRef ds:uri="http://purl.org/dc/terms/"/>
    <ds:schemaRef ds:uri="http://schemas.microsoft.com/office/2006/metadata/properties"/>
    <ds:schemaRef ds:uri="http://schemas.microsoft.com/office/infopath/2007/PartnerControls"/>
    <ds:schemaRef ds:uri="http://purl.org/dc/dcmitype/"/>
    <ds:schemaRef ds:uri="http://schemas.microsoft.com/office/2006/documentManagement/types"/>
    <ds:schemaRef ds:uri="http://purl.org/dc/elements/1.1/"/>
    <ds:schemaRef ds:uri="34ce37e6-51e5-4700-bc4a-ee453d0b2e1a"/>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9E20CC44-E570-40E8-8322-8BE88B7D66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ce37e6-51e5-4700-bc4a-ee453d0b2e1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6015</TotalTime>
  <Words>292</Words>
  <Application>Microsoft Macintosh PowerPoint</Application>
  <PresentationFormat>Widescreen</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dc:creator>
  <cp:lastModifiedBy>Tan, Zeli</cp:lastModifiedBy>
  <cp:revision>12</cp:revision>
  <cp:lastPrinted>2011-05-11T17:30:12Z</cp:lastPrinted>
  <dcterms:created xsi:type="dcterms:W3CDTF">2017-11-02T21:19:41Z</dcterms:created>
  <dcterms:modified xsi:type="dcterms:W3CDTF">2024-09-30T03:51:58Z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0x010100C4522C35C9ABB64B81B56AE93BD8121A</vt:lpwstr>
  </property>
  <property fmtid="{D5CDD505-2E9C-101B-9397-08002B2CF9AE}" pid="4" name="Order">
    <vt:r8>3400</vt:r8>
  </property>
</Properties>
</file>