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BC5"/>
    <a:srgbClr val="6A6A6A"/>
    <a:srgbClr val="6477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455"/>
    <p:restoredTop sz="93724"/>
  </p:normalViewPr>
  <p:slideViewPr>
    <p:cSldViewPr snapToGrid="0" snapToObjects="1">
      <p:cViewPr varScale="1">
        <p:scale>
          <a:sx n="80" d="100"/>
          <a:sy n="80" d="100"/>
        </p:scale>
        <p:origin x="122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a:extLst>
              <a:ext uri="{28A0092B-C50C-407E-A947-70E740481C1C}">
                <a14:useLocalDpi xmlns:a14="http://schemas.microsoft.com/office/drawing/2010/main" val="0"/>
              </a:ext>
            </a:extLst>
          </a:blip>
          <a:srcRect t="30424" b="40202"/>
          <a:stretch/>
        </p:blipFill>
        <p:spPr>
          <a:xfrm>
            <a:off x="0" y="393699"/>
            <a:ext cx="12192000" cy="2387599"/>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pic>
      <p:sp>
        <p:nvSpPr>
          <p:cNvPr id="2" name="Title 1"/>
          <p:cNvSpPr>
            <a:spLocks noGrp="1"/>
          </p:cNvSpPr>
          <p:nvPr>
            <p:ph type="ctrTitle"/>
          </p:nvPr>
        </p:nvSpPr>
        <p:spPr>
          <a:xfrm>
            <a:off x="187419" y="393699"/>
            <a:ext cx="8630178" cy="2387599"/>
          </a:xfrm>
          <a:effectLst>
            <a:innerShdw blurRad="63500" dist="50800" dir="13500000">
              <a:prstClr val="black">
                <a:alpha val="50000"/>
              </a:prstClr>
            </a:innerShdw>
          </a:effectLst>
        </p:spPr>
        <p:txBody>
          <a:bodyPr anchor="ctr"/>
          <a:lstStyle>
            <a:lvl1pPr algn="l">
              <a:defRPr sz="6000" b="1">
                <a:solidFill>
                  <a:schemeClr val="bg1"/>
                </a:solidFill>
                <a:latin typeface="Century Gothic" charset="0"/>
                <a:ea typeface="Century Gothic" charset="0"/>
                <a:cs typeface="Century Gothic" charset="0"/>
              </a:defRPr>
            </a:lvl1pPr>
          </a:lstStyle>
          <a:p>
            <a:r>
              <a:rPr lang="en-US" dirty="0"/>
              <a:t>Click to edit Master title style</a:t>
            </a:r>
          </a:p>
        </p:txBody>
      </p:sp>
      <p:sp>
        <p:nvSpPr>
          <p:cNvPr id="3" name="Subtitle 2"/>
          <p:cNvSpPr>
            <a:spLocks noGrp="1"/>
          </p:cNvSpPr>
          <p:nvPr>
            <p:ph type="subTitle" idx="1"/>
          </p:nvPr>
        </p:nvSpPr>
        <p:spPr>
          <a:xfrm>
            <a:off x="187419" y="3026833"/>
            <a:ext cx="8630178" cy="1655762"/>
          </a:xfrm>
        </p:spPr>
        <p:txBody>
          <a:bodyPr/>
          <a:lstStyle>
            <a:lvl1pPr marL="0" indent="0" algn="l">
              <a:buNone/>
              <a:defRPr sz="2400">
                <a:solidFill>
                  <a:srgbClr val="6A6A6A"/>
                </a:solidFill>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53994" y="4570300"/>
            <a:ext cx="5138006" cy="1926752"/>
          </a:xfrm>
          <a:prstGeom prst="rect">
            <a:avLst/>
          </a:prstGeom>
        </p:spPr>
      </p:pic>
    </p:spTree>
    <p:extLst>
      <p:ext uri="{BB962C8B-B14F-4D97-AF65-F5344CB8AC3E}">
        <p14:creationId xmlns:p14="http://schemas.microsoft.com/office/powerpoint/2010/main" val="840725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BCFBDD6-EA24-6F47-B74D-37AD2C167F37}" type="datetimeFigureOut">
              <a:rPr lang="en-US" smtClean="0"/>
              <a:t>6/15/2023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20DAB54-E3E9-0B47-A5A4-DF36F7B06DCB}" type="slidenum">
              <a:rPr lang="en-US" smtClean="0"/>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7083" y="6237962"/>
            <a:ext cx="1653434" cy="620038"/>
          </a:xfrm>
          <a:prstGeom prst="rect">
            <a:avLst/>
          </a:prstGeom>
        </p:spPr>
      </p:pic>
    </p:spTree>
    <p:extLst>
      <p:ext uri="{BB962C8B-B14F-4D97-AF65-F5344CB8AC3E}">
        <p14:creationId xmlns:p14="http://schemas.microsoft.com/office/powerpoint/2010/main" val="226693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BCFBDD6-EA24-6F47-B74D-37AD2C167F37}" type="datetimeFigureOut">
              <a:rPr lang="en-US" smtClean="0"/>
              <a:t>6/15/2023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20DAB54-E3E9-0B47-A5A4-DF36F7B06DCB}" type="slidenum">
              <a:rPr lang="en-US" smtClean="0"/>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7083" y="6237962"/>
            <a:ext cx="1653434" cy="620038"/>
          </a:xfrm>
          <a:prstGeom prst="rect">
            <a:avLst/>
          </a:prstGeom>
        </p:spPr>
      </p:pic>
    </p:spTree>
    <p:extLst>
      <p:ext uri="{BB962C8B-B14F-4D97-AF65-F5344CB8AC3E}">
        <p14:creationId xmlns:p14="http://schemas.microsoft.com/office/powerpoint/2010/main" val="403681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BCFBDD6-EA24-6F47-B74D-37AD2C167F37}" type="datetimeFigureOut">
              <a:rPr lang="en-US" smtClean="0"/>
              <a:t>6/15/2023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20DAB54-E3E9-0B47-A5A4-DF36F7B06DCB}" type="slidenum">
              <a:rPr lang="en-US" smtClean="0"/>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7083" y="6237962"/>
            <a:ext cx="1653434" cy="620038"/>
          </a:xfrm>
          <a:prstGeom prst="rect">
            <a:avLst/>
          </a:prstGeom>
        </p:spPr>
      </p:pic>
    </p:spTree>
    <p:extLst>
      <p:ext uri="{BB962C8B-B14F-4D97-AF65-F5344CB8AC3E}">
        <p14:creationId xmlns:p14="http://schemas.microsoft.com/office/powerpoint/2010/main" val="1784766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BCFBDD6-EA24-6F47-B74D-37AD2C167F37}" type="datetimeFigureOut">
              <a:rPr lang="en-US" smtClean="0"/>
              <a:t>6/15/2023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20DAB54-E3E9-0B47-A5A4-DF36F7B06DCB}" type="slidenum">
              <a:rPr lang="en-US" smtClean="0"/>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7083" y="6237962"/>
            <a:ext cx="1653434" cy="620038"/>
          </a:xfrm>
          <a:prstGeom prst="rect">
            <a:avLst/>
          </a:prstGeom>
        </p:spPr>
      </p:pic>
    </p:spTree>
    <p:extLst>
      <p:ext uri="{BB962C8B-B14F-4D97-AF65-F5344CB8AC3E}">
        <p14:creationId xmlns:p14="http://schemas.microsoft.com/office/powerpoint/2010/main" val="521841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BCFBDD6-EA24-6F47-B74D-37AD2C167F37}" type="datetimeFigureOut">
              <a:rPr lang="en-US" smtClean="0"/>
              <a:t>6/15/2023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20DAB54-E3E9-0B47-A5A4-DF36F7B06DCB}" type="slidenum">
              <a:rPr lang="en-US" smtClean="0"/>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7083" y="6237962"/>
            <a:ext cx="1653434" cy="620038"/>
          </a:xfrm>
          <a:prstGeom prst="rect">
            <a:avLst/>
          </a:prstGeom>
        </p:spPr>
      </p:pic>
    </p:spTree>
    <p:extLst>
      <p:ext uri="{BB962C8B-B14F-4D97-AF65-F5344CB8AC3E}">
        <p14:creationId xmlns:p14="http://schemas.microsoft.com/office/powerpoint/2010/main" val="265094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BCFBDD6-EA24-6F47-B74D-37AD2C167F37}" type="datetimeFigureOut">
              <a:rPr lang="en-US" smtClean="0"/>
              <a:t>6/15/2023</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20DAB54-E3E9-0B47-A5A4-DF36F7B06DCB}" type="slidenum">
              <a:rPr lang="en-US" smtClean="0"/>
              <a:t>‹#›</a:t>
            </a:fld>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7083" y="6237962"/>
            <a:ext cx="1653434" cy="620038"/>
          </a:xfrm>
          <a:prstGeom prst="rect">
            <a:avLst/>
          </a:prstGeom>
        </p:spPr>
      </p:pic>
    </p:spTree>
    <p:extLst>
      <p:ext uri="{BB962C8B-B14F-4D97-AF65-F5344CB8AC3E}">
        <p14:creationId xmlns:p14="http://schemas.microsoft.com/office/powerpoint/2010/main" val="1564026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BCFBDD6-EA24-6F47-B74D-37AD2C167F37}" type="datetimeFigureOut">
              <a:rPr lang="en-US" smtClean="0"/>
              <a:t>6/15/2023</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20DAB54-E3E9-0B47-A5A4-DF36F7B06DCB}" type="slidenum">
              <a:rPr lang="en-US" smtClean="0"/>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7083" y="6237962"/>
            <a:ext cx="1653434" cy="620038"/>
          </a:xfrm>
          <a:prstGeom prst="rect">
            <a:avLst/>
          </a:prstGeom>
        </p:spPr>
      </p:pic>
    </p:spTree>
    <p:extLst>
      <p:ext uri="{BB962C8B-B14F-4D97-AF65-F5344CB8AC3E}">
        <p14:creationId xmlns:p14="http://schemas.microsoft.com/office/powerpoint/2010/main" val="1391731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BCFBDD6-EA24-6F47-B74D-37AD2C167F37}" type="datetimeFigureOut">
              <a:rPr lang="en-US" smtClean="0"/>
              <a:t>6/15/2023</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20DAB54-E3E9-0B47-A5A4-DF36F7B06DCB}" type="slidenum">
              <a:rPr lang="en-US" smtClean="0"/>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7083" y="6237962"/>
            <a:ext cx="1653434" cy="620038"/>
          </a:xfrm>
          <a:prstGeom prst="rect">
            <a:avLst/>
          </a:prstGeom>
        </p:spPr>
      </p:pic>
    </p:spTree>
    <p:extLst>
      <p:ext uri="{BB962C8B-B14F-4D97-AF65-F5344CB8AC3E}">
        <p14:creationId xmlns:p14="http://schemas.microsoft.com/office/powerpoint/2010/main" val="432109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BCFBDD6-EA24-6F47-B74D-37AD2C167F37}" type="datetimeFigureOut">
              <a:rPr lang="en-US" smtClean="0"/>
              <a:t>6/15/2023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20DAB54-E3E9-0B47-A5A4-DF36F7B06DCB}" type="slidenum">
              <a:rPr lang="en-US" smtClean="0"/>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7083" y="6237962"/>
            <a:ext cx="1653434" cy="620038"/>
          </a:xfrm>
          <a:prstGeom prst="rect">
            <a:avLst/>
          </a:prstGeom>
        </p:spPr>
      </p:pic>
    </p:spTree>
    <p:extLst>
      <p:ext uri="{BB962C8B-B14F-4D97-AF65-F5344CB8AC3E}">
        <p14:creationId xmlns:p14="http://schemas.microsoft.com/office/powerpoint/2010/main" val="1822559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BCFBDD6-EA24-6F47-B74D-37AD2C167F37}" type="datetimeFigureOut">
              <a:rPr lang="en-US" smtClean="0"/>
              <a:t>6/15/2023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20DAB54-E3E9-0B47-A5A4-DF36F7B06DCB}" type="slidenum">
              <a:rPr lang="en-US" smtClean="0"/>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7083" y="6237962"/>
            <a:ext cx="1653434" cy="620038"/>
          </a:xfrm>
          <a:prstGeom prst="rect">
            <a:avLst/>
          </a:prstGeom>
        </p:spPr>
      </p:pic>
    </p:spTree>
    <p:extLst>
      <p:ext uri="{BB962C8B-B14F-4D97-AF65-F5344CB8AC3E}">
        <p14:creationId xmlns:p14="http://schemas.microsoft.com/office/powerpoint/2010/main" val="48439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emf"/><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0372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3982" y="5957980"/>
            <a:ext cx="12188018" cy="900020"/>
            <a:chOff x="-546280" y="7333362"/>
            <a:chExt cx="13024207" cy="1059271"/>
          </a:xfrm>
        </p:grpSpPr>
        <p:pic>
          <p:nvPicPr>
            <p:cNvPr id="8" name="Shape 73"/>
            <p:cNvPicPr preferRelativeResize="0"/>
            <p:nvPr userDrawn="1"/>
          </p:nvPicPr>
          <p:blipFill>
            <a:blip r:embed="rId13">
              <a:alphaModFix/>
              <a:duotone>
                <a:prstClr val="black"/>
                <a:schemeClr val="tx2">
                  <a:tint val="45000"/>
                  <a:satMod val="400000"/>
                </a:schemeClr>
              </a:duotone>
            </a:blip>
            <a:stretch>
              <a:fillRect/>
            </a:stretch>
          </p:blipFill>
          <p:spPr>
            <a:xfrm>
              <a:off x="-546280" y="7451706"/>
              <a:ext cx="13024207" cy="380939"/>
            </a:xfrm>
            <a:prstGeom prst="rect">
              <a:avLst/>
            </a:prstGeom>
            <a:noFill/>
            <a:ln>
              <a:noFill/>
            </a:ln>
          </p:spPr>
        </p:pic>
        <p:pic>
          <p:nvPicPr>
            <p:cNvPr id="9" name="Shape 74"/>
            <p:cNvPicPr preferRelativeResize="0"/>
            <p:nvPr userDrawn="1"/>
          </p:nvPicPr>
          <p:blipFill rotWithShape="1">
            <a:blip r:embed="rId14">
              <a:alphaModFix/>
            </a:blip>
            <a:srcRect b="45499"/>
            <a:stretch/>
          </p:blipFill>
          <p:spPr>
            <a:xfrm>
              <a:off x="-546280" y="7361504"/>
              <a:ext cx="13014050" cy="500805"/>
            </a:xfrm>
            <a:prstGeom prst="rect">
              <a:avLst/>
            </a:prstGeom>
            <a:noFill/>
            <a:ln>
              <a:noFill/>
            </a:ln>
          </p:spPr>
        </p:pic>
        <p:pic>
          <p:nvPicPr>
            <p:cNvPr id="10" name="Shape 64"/>
            <p:cNvPicPr preferRelativeResize="0"/>
            <p:nvPr userDrawn="1"/>
          </p:nvPicPr>
          <p:blipFill rotWithShape="1">
            <a:blip r:embed="rId15">
              <a:alphaModFix/>
            </a:blip>
            <a:srcRect t="1" b="-1144"/>
            <a:stretch/>
          </p:blipFill>
          <p:spPr>
            <a:xfrm>
              <a:off x="-546279" y="7333362"/>
              <a:ext cx="13004799" cy="920812"/>
            </a:xfrm>
            <a:prstGeom prst="rect">
              <a:avLst/>
            </a:prstGeom>
            <a:noFill/>
            <a:ln>
              <a:noFill/>
            </a:ln>
          </p:spPr>
        </p:pic>
        <p:sp>
          <p:nvSpPr>
            <p:cNvPr id="11" name="Rectangle 10"/>
            <p:cNvSpPr/>
            <p:nvPr userDrawn="1"/>
          </p:nvSpPr>
          <p:spPr>
            <a:xfrm>
              <a:off x="-546279" y="7845233"/>
              <a:ext cx="13004799" cy="547400"/>
            </a:xfrm>
            <a:prstGeom prst="rect">
              <a:avLst/>
            </a:prstGeom>
            <a:solidFill>
              <a:schemeClr val="tx1"/>
            </a:solidFill>
            <a:ln w="25400" cap="flat">
              <a:noFill/>
              <a:prstDash val="solid"/>
              <a:round/>
            </a:ln>
            <a:effectLst>
              <a:outerShdw blurRad="38100" dist="254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7374" tIns="57374" rIns="57374" bIns="57374" numCol="1" spcCol="38100" rtlCol="0" anchor="ctr">
              <a:noAutofit/>
            </a:bodyPr>
            <a:lstStyle/>
            <a:p>
              <a:pPr marL="0" marR="0" indent="0" algn="l" defTabSz="639052"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entury Gothic" charset="0"/>
                <a:ea typeface="Century Gothic" charset="0"/>
                <a:cs typeface="Century Gothic" charset="0"/>
                <a:sym typeface="Arial"/>
              </a:endParaRPr>
            </a:p>
          </p:txBody>
        </p:sp>
        <p:pic>
          <p:nvPicPr>
            <p:cNvPr id="12" name="Picture 11"/>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31615" y="7863226"/>
              <a:ext cx="2266946" cy="427256"/>
            </a:xfrm>
            <a:prstGeom prst="rect">
              <a:avLst/>
            </a:prstGeom>
          </p:spPr>
        </p:pic>
        <p:pic>
          <p:nvPicPr>
            <p:cNvPr id="13" name="Picture 12"/>
            <p:cNvPicPr>
              <a:picLocks noChangeAspect="1"/>
            </p:cNvPicPr>
            <p:nvPr userDrawn="1"/>
          </p:nvPicPr>
          <p:blipFill rotWithShape="1">
            <a:blip r:embed="rId17">
              <a:extLst>
                <a:ext uri="{28A0092B-C50C-407E-A947-70E740481C1C}">
                  <a14:useLocalDpi xmlns:a14="http://schemas.microsoft.com/office/drawing/2010/main" val="0"/>
                </a:ext>
              </a:extLst>
            </a:blip>
            <a:srcRect l="42591" t="15878" b="10431"/>
            <a:stretch/>
          </p:blipFill>
          <p:spPr>
            <a:xfrm>
              <a:off x="-468544" y="7779383"/>
              <a:ext cx="1642680" cy="497713"/>
            </a:xfrm>
            <a:prstGeom prst="rect">
              <a:avLst/>
            </a:prstGeom>
          </p:spPr>
        </p:pic>
        <p:pic>
          <p:nvPicPr>
            <p:cNvPr id="14" name="Picture 13"/>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848154" y="7805871"/>
              <a:ext cx="501772" cy="502704"/>
            </a:xfrm>
            <a:prstGeom prst="rect">
              <a:avLst/>
            </a:prstGeom>
          </p:spPr>
        </p:pic>
      </p:grpSp>
      <p:sp>
        <p:nvSpPr>
          <p:cNvPr id="15" name="Date Placeholder 3"/>
          <p:cNvSpPr>
            <a:spLocks noGrp="1"/>
          </p:cNvSpPr>
          <p:nvPr>
            <p:ph type="dt" sz="half" idx="2"/>
          </p:nvPr>
        </p:nvSpPr>
        <p:spPr>
          <a:xfrm>
            <a:off x="4912988" y="6371208"/>
            <a:ext cx="888036" cy="365125"/>
          </a:xfrm>
          <a:prstGeom prst="rect">
            <a:avLst/>
          </a:prstGeom>
        </p:spPr>
        <p:txBody>
          <a:bodyPr vert="horz" lIns="91440" tIns="45720" rIns="91440" bIns="45720" rtlCol="0" anchor="ctr"/>
          <a:lstStyle>
            <a:lvl1pPr algn="l">
              <a:defRPr sz="1200">
                <a:solidFill>
                  <a:schemeClr val="tx1">
                    <a:tint val="75000"/>
                  </a:schemeClr>
                </a:solidFill>
                <a:latin typeface="Century Gothic" charset="0"/>
                <a:ea typeface="Century Gothic" charset="0"/>
                <a:cs typeface="Century Gothic" charset="0"/>
              </a:defRPr>
            </a:lvl1pPr>
          </a:lstStyle>
          <a:p>
            <a:fld id="{348E46D7-220F-9F44-9296-7155967FC3A5}" type="datetimeFigureOut">
              <a:rPr lang="en-US" smtClean="0"/>
              <a:pPr/>
              <a:t>6/15/2023</a:t>
            </a:fld>
            <a:endParaRPr lang="en-US" dirty="0"/>
          </a:p>
        </p:txBody>
      </p:sp>
      <p:sp>
        <p:nvSpPr>
          <p:cNvPr id="16" name="Footer Placeholder 4"/>
          <p:cNvSpPr>
            <a:spLocks noGrp="1"/>
          </p:cNvSpPr>
          <p:nvPr>
            <p:ph type="ftr" sz="quarter" idx="3"/>
          </p:nvPr>
        </p:nvSpPr>
        <p:spPr>
          <a:xfrm>
            <a:off x="5908601" y="6371208"/>
            <a:ext cx="3635188" cy="365125"/>
          </a:xfrm>
          <a:prstGeom prst="rect">
            <a:avLst/>
          </a:prstGeom>
        </p:spPr>
        <p:txBody>
          <a:bodyPr vert="horz" lIns="91440" tIns="45720" rIns="91440" bIns="45720" rtlCol="0" anchor="ctr"/>
          <a:lstStyle>
            <a:lvl1pPr algn="ctr">
              <a:defRPr sz="1200">
                <a:solidFill>
                  <a:schemeClr val="tx1">
                    <a:tint val="75000"/>
                  </a:schemeClr>
                </a:solidFill>
                <a:latin typeface="Century Gothic" charset="0"/>
                <a:ea typeface="Century Gothic" charset="0"/>
                <a:cs typeface="Century Gothic" charset="0"/>
              </a:defRPr>
            </a:lvl1pPr>
          </a:lstStyle>
          <a:p>
            <a:endParaRPr lang="en-US" dirty="0"/>
          </a:p>
        </p:txBody>
      </p:sp>
      <p:sp>
        <p:nvSpPr>
          <p:cNvPr id="17" name="Slide Number Placeholder 5"/>
          <p:cNvSpPr>
            <a:spLocks noGrp="1"/>
          </p:cNvSpPr>
          <p:nvPr>
            <p:ph type="sldNum" sz="quarter" idx="4"/>
          </p:nvPr>
        </p:nvSpPr>
        <p:spPr>
          <a:xfrm>
            <a:off x="9651366" y="6357133"/>
            <a:ext cx="874011" cy="365125"/>
          </a:xfrm>
          <a:prstGeom prst="rect">
            <a:avLst/>
          </a:prstGeom>
        </p:spPr>
        <p:txBody>
          <a:bodyPr vert="horz" lIns="91440" tIns="45720" rIns="91440" bIns="45720" rtlCol="0" anchor="ctr"/>
          <a:lstStyle>
            <a:lvl1pPr algn="r">
              <a:defRPr sz="1200">
                <a:solidFill>
                  <a:schemeClr val="tx1">
                    <a:tint val="75000"/>
                  </a:schemeClr>
                </a:solidFill>
                <a:latin typeface="Century Gothic" charset="0"/>
                <a:ea typeface="Century Gothic" charset="0"/>
                <a:cs typeface="Century Gothic" charset="0"/>
              </a:defRPr>
            </a:lvl1pPr>
          </a:lstStyle>
          <a:p>
            <a:fld id="{DCCFDDF7-D30A-EA4F-8849-8647DFB561D6}" type="slidenum">
              <a:rPr lang="en-US" smtClean="0"/>
              <a:pPr/>
              <a:t>‹#›</a:t>
            </a:fld>
            <a:endParaRPr lang="en-US" dirty="0"/>
          </a:p>
        </p:txBody>
      </p:sp>
    </p:spTree>
    <p:extLst>
      <p:ext uri="{BB962C8B-B14F-4D97-AF65-F5344CB8AC3E}">
        <p14:creationId xmlns:p14="http://schemas.microsoft.com/office/powerpoint/2010/main" val="830447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124C9A-79A5-D640-AF88-A3ADA8F004D7}"/>
              </a:ext>
            </a:extLst>
          </p:cNvPr>
          <p:cNvSpPr txBox="1"/>
          <p:nvPr/>
        </p:nvSpPr>
        <p:spPr>
          <a:xfrm>
            <a:off x="267525" y="2645"/>
            <a:ext cx="11656950"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 Multi-Year Tropical Pacific Cooling Response to Recent Australian Wildfires in CESM2</a:t>
            </a:r>
          </a:p>
        </p:txBody>
      </p:sp>
      <p:sp>
        <p:nvSpPr>
          <p:cNvPr id="5" name="TextBox 4">
            <a:extLst>
              <a:ext uri="{FF2B5EF4-FFF2-40B4-BE49-F238E27FC236}">
                <a16:creationId xmlns:a16="http://schemas.microsoft.com/office/drawing/2014/main" id="{6AF21CA0-BFB2-FD49-B87B-691F5EF29D9D}"/>
              </a:ext>
            </a:extLst>
          </p:cNvPr>
          <p:cNvSpPr txBox="1"/>
          <p:nvPr/>
        </p:nvSpPr>
        <p:spPr>
          <a:xfrm>
            <a:off x="267525" y="557628"/>
            <a:ext cx="11656949" cy="523220"/>
          </a:xfrm>
          <a:prstGeom prst="rect">
            <a:avLst/>
          </a:prstGeom>
          <a:noFill/>
          <a:ln>
            <a:solidFill>
              <a:schemeClr val="accent1"/>
            </a:solidFill>
          </a:ln>
        </p:spPr>
        <p:txBody>
          <a:bodyPr wrap="square" rtlCol="0">
            <a:spAutoFit/>
          </a:bodyPr>
          <a:lstStyle/>
          <a:p>
            <a:pPr algn="ctr"/>
            <a:r>
              <a:rPr lang="en-US" sz="1400" dirty="0">
                <a:latin typeface="Arial" panose="020B0604020202020204" pitchFamily="34" charset="0"/>
                <a:cs typeface="Arial" panose="020B0604020202020204" pitchFamily="34" charset="0"/>
              </a:rPr>
              <a:t>Fasullo, J. T., N. Rosenbloom, R. Buchholz, A Multi-Year Tropical Pacific Cooling Response to Recent Australian Wildfires in CESM2, </a:t>
            </a:r>
            <a:r>
              <a:rPr lang="en-US" sz="1400" i="1" dirty="0">
                <a:latin typeface="Arial" panose="020B0604020202020204" pitchFamily="34" charset="0"/>
                <a:cs typeface="Arial" panose="020B0604020202020204" pitchFamily="34" charset="0"/>
              </a:rPr>
              <a:t>Science Advances</a:t>
            </a:r>
            <a:r>
              <a:rPr lang="en-US" sz="1400" dirty="0">
                <a:latin typeface="Arial" panose="020B0604020202020204" pitchFamily="34" charset="0"/>
                <a:cs typeface="Arial" panose="020B0604020202020204" pitchFamily="34" charset="0"/>
              </a:rPr>
              <a:t>,</a:t>
            </a:r>
            <a:r>
              <a:rPr lang="en-US" sz="1400" b="1" dirty="0">
                <a:latin typeface="Arial" panose="020B0604020202020204" pitchFamily="34" charset="0"/>
                <a:cs typeface="Arial" panose="020B0604020202020204" pitchFamily="34" charset="0"/>
              </a:rPr>
              <a:t> 9</a:t>
            </a:r>
            <a:r>
              <a:rPr lang="en-US" sz="1400" dirty="0">
                <a:latin typeface="Arial" panose="020B0604020202020204" pitchFamily="34" charset="0"/>
                <a:cs typeface="Arial" panose="020B0604020202020204" pitchFamily="34" charset="0"/>
              </a:rPr>
              <a:t>, (19) </a:t>
            </a:r>
            <a:r>
              <a:rPr lang="en-US" sz="1400" dirty="0" err="1">
                <a:latin typeface="Arial" panose="020B0604020202020204" pitchFamily="34" charset="0"/>
                <a:cs typeface="Arial" panose="020B0604020202020204" pitchFamily="34" charset="0"/>
              </a:rPr>
              <a:t>doi</a:t>
            </a:r>
            <a:r>
              <a:rPr lang="en-US" sz="1400" dirty="0">
                <a:latin typeface="Arial" panose="020B0604020202020204" pitchFamily="34" charset="0"/>
                <a:cs typeface="Arial" panose="020B0604020202020204" pitchFamily="34" charset="0"/>
              </a:rPr>
              <a:t>: 10.1126/sciadv.adg1213.</a:t>
            </a:r>
            <a:endParaRPr lang="en-US" sz="1400" dirty="0">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ED6742F-C649-2B49-98F6-A53498F1E1D6}"/>
              </a:ext>
            </a:extLst>
          </p:cNvPr>
          <p:cNvSpPr/>
          <p:nvPr/>
        </p:nvSpPr>
        <p:spPr>
          <a:xfrm>
            <a:off x="5891987" y="2622825"/>
            <a:ext cx="2312352" cy="2292935"/>
          </a:xfrm>
          <a:prstGeom prst="rect">
            <a:avLst/>
          </a:prstGeom>
        </p:spPr>
        <p:txBody>
          <a:bodyPr wrap="square">
            <a:spAutoFit/>
          </a:bodyPr>
          <a:lstStyle/>
          <a:p>
            <a:pPr algn="ctr"/>
            <a:r>
              <a:rPr lang="en-US" sz="1100" b="1" i="1" dirty="0">
                <a:latin typeface="Arial" panose="020B0604020202020204" pitchFamily="34" charset="0"/>
                <a:cs typeface="Arial" panose="020B0604020202020204" pitchFamily="34" charset="0"/>
              </a:rPr>
              <a:t>Responses in the tropical Pacific Ocean</a:t>
            </a:r>
            <a:r>
              <a:rPr lang="en-US" sz="1100" i="1" dirty="0">
                <a:latin typeface="Arial" panose="020B0604020202020204" pitchFamily="34" charset="0"/>
                <a:cs typeface="Arial" panose="020B0604020202020204" pitchFamily="34" charset="0"/>
              </a:rPr>
              <a:t>. (A) The ensemble mean control (black) and</a:t>
            </a:r>
          </a:p>
          <a:p>
            <a:pPr algn="ctr"/>
            <a:r>
              <a:rPr lang="en-US" sz="1100" i="1" dirty="0">
                <a:latin typeface="Arial" panose="020B0604020202020204" pitchFamily="34" charset="0"/>
                <a:cs typeface="Arial" panose="020B0604020202020204" pitchFamily="34" charset="0"/>
              </a:rPr>
              <a:t>AF (red) projections are shown for sea surface temperature anomalies in the Niño3.4 region</a:t>
            </a:r>
          </a:p>
          <a:p>
            <a:pPr algn="ctr"/>
            <a:r>
              <a:rPr lang="en-US" sz="1100" i="1" dirty="0">
                <a:latin typeface="Arial" panose="020B0604020202020204" pitchFamily="34" charset="0"/>
                <a:cs typeface="Arial" panose="020B0604020202020204" pitchFamily="34" charset="0"/>
              </a:rPr>
              <a:t>over the period for which drift correction is available (see Materials and Methods). Maps of the spatial structure of differences in surface temperature are also shown for (B) Oct 2020 and (C)</a:t>
            </a:r>
          </a:p>
          <a:p>
            <a:pPr algn="ctr"/>
            <a:r>
              <a:rPr lang="en-US" sz="1100" i="1" dirty="0">
                <a:latin typeface="Arial" panose="020B0604020202020204" pitchFamily="34" charset="0"/>
                <a:cs typeface="Arial" panose="020B0604020202020204" pitchFamily="34" charset="0"/>
              </a:rPr>
              <a:t>Oct 2021.</a:t>
            </a:r>
          </a:p>
        </p:txBody>
      </p:sp>
      <p:sp>
        <p:nvSpPr>
          <p:cNvPr id="11" name="TextBox 10">
            <a:extLst>
              <a:ext uri="{FF2B5EF4-FFF2-40B4-BE49-F238E27FC236}">
                <a16:creationId xmlns:a16="http://schemas.microsoft.com/office/drawing/2014/main" id="{C1487AF8-B774-BC41-BABF-E7279BA534C8}"/>
              </a:ext>
            </a:extLst>
          </p:cNvPr>
          <p:cNvSpPr txBox="1"/>
          <p:nvPr/>
        </p:nvSpPr>
        <p:spPr>
          <a:xfrm>
            <a:off x="-8091" y="1317431"/>
            <a:ext cx="5462123" cy="1046440"/>
          </a:xfrm>
          <a:prstGeom prst="rect">
            <a:avLst/>
          </a:prstGeom>
          <a:noFill/>
        </p:spPr>
        <p:txBody>
          <a:bodyPr wrap="square" rtlCol="0">
            <a:spAutoFit/>
          </a:bodyPr>
          <a:lstStyle/>
          <a:p>
            <a:r>
              <a:rPr lang="en-US" sz="1400" b="1" i="1" dirty="0">
                <a:latin typeface="Arial"/>
                <a:cs typeface="Arial"/>
              </a:rPr>
              <a:t>OBJECTIVE </a:t>
            </a:r>
          </a:p>
          <a:p>
            <a:r>
              <a:rPr lang="en-US" sz="1200" dirty="0">
                <a:latin typeface="Arial"/>
                <a:cs typeface="Arial"/>
              </a:rPr>
              <a:t>The Australian bushfire season of 2019-20 was exceptional in size and duration. It also preceded an exceptionally long and poorly forecast La Niña event lasting from 2020 to 2023. This work explores the climate response to the fires and explores their potential links to La Niña. </a:t>
            </a:r>
            <a:endParaRPr lang="en-US" sz="1400" dirty="0">
              <a:latin typeface="Arial"/>
              <a:cs typeface="Arial"/>
            </a:endParaRPr>
          </a:p>
        </p:txBody>
      </p:sp>
      <p:sp>
        <p:nvSpPr>
          <p:cNvPr id="12" name="TextBox 11">
            <a:extLst>
              <a:ext uri="{FF2B5EF4-FFF2-40B4-BE49-F238E27FC236}">
                <a16:creationId xmlns:a16="http://schemas.microsoft.com/office/drawing/2014/main" id="{ADD8E89C-8017-E545-8990-66150241C46E}"/>
              </a:ext>
            </a:extLst>
          </p:cNvPr>
          <p:cNvSpPr txBox="1"/>
          <p:nvPr/>
        </p:nvSpPr>
        <p:spPr>
          <a:xfrm>
            <a:off x="-1" y="2469203"/>
            <a:ext cx="5575413" cy="1677382"/>
          </a:xfrm>
          <a:prstGeom prst="rect">
            <a:avLst/>
          </a:prstGeom>
          <a:noFill/>
        </p:spPr>
        <p:txBody>
          <a:bodyPr wrap="square" rtlCol="0">
            <a:spAutoFit/>
          </a:bodyPr>
          <a:lstStyle/>
          <a:p>
            <a:r>
              <a:rPr lang="en-US" sz="1400" b="1" i="1" dirty="0">
                <a:latin typeface="Arial"/>
                <a:cs typeface="Arial"/>
              </a:rPr>
              <a:t>APPROACH</a:t>
            </a:r>
          </a:p>
          <a:p>
            <a:pPr>
              <a:spcBef>
                <a:spcPts val="600"/>
              </a:spcBef>
            </a:pPr>
            <a:r>
              <a:rPr lang="en-US" sz="1200" dirty="0">
                <a:solidFill>
                  <a:prstClr val="black"/>
                </a:solidFill>
                <a:latin typeface="Arial"/>
                <a:cs typeface="Arial"/>
              </a:rPr>
              <a:t>We use CESM2 ensembles to simulate response to the fires, an increase in biomass aerosol burdens across the southern hemisphere is simulated through late 2019 and early 2020, accompanied by an enhancement of cloud albedo, particularly in the southeastern subtropical Pacific Ocean (SESP). A subsequent multi-year ensemble-mean cooling of the tropical Pacific is simulated through the end of 2021, suggesting an important contribution to the prolonged La Niña event in nature.</a:t>
            </a:r>
            <a:endParaRPr lang="en-US" sz="1200" dirty="0">
              <a:latin typeface="Arial"/>
              <a:cs typeface="Arial"/>
            </a:endParaRPr>
          </a:p>
        </p:txBody>
      </p:sp>
      <p:sp>
        <p:nvSpPr>
          <p:cNvPr id="13" name="TextBox 12">
            <a:extLst>
              <a:ext uri="{FF2B5EF4-FFF2-40B4-BE49-F238E27FC236}">
                <a16:creationId xmlns:a16="http://schemas.microsoft.com/office/drawing/2014/main" id="{684BB747-39C5-DC46-AAAB-B70EAA51B2E0}"/>
              </a:ext>
            </a:extLst>
          </p:cNvPr>
          <p:cNvSpPr txBox="1"/>
          <p:nvPr/>
        </p:nvSpPr>
        <p:spPr>
          <a:xfrm>
            <a:off x="0" y="4129127"/>
            <a:ext cx="4992914" cy="2308324"/>
          </a:xfrm>
          <a:prstGeom prst="rect">
            <a:avLst/>
          </a:prstGeom>
          <a:noFill/>
        </p:spPr>
        <p:txBody>
          <a:bodyPr wrap="square" rtlCol="0">
            <a:spAutoFit/>
          </a:bodyPr>
          <a:lstStyle/>
          <a:p>
            <a:r>
              <a:rPr lang="en-US" sz="1400" b="1" i="1" dirty="0">
                <a:latin typeface="Arial"/>
                <a:cs typeface="Arial"/>
              </a:rPr>
              <a:t>IMPACT</a:t>
            </a:r>
          </a:p>
          <a:p>
            <a:pPr>
              <a:spcBef>
                <a:spcPts val="600"/>
              </a:spcBef>
            </a:pPr>
            <a:r>
              <a:rPr lang="en-US" sz="1200" dirty="0">
                <a:latin typeface="Arial" panose="020B0604020202020204" pitchFamily="34" charset="0"/>
                <a:cs typeface="Arial" panose="020B0604020202020204" pitchFamily="34" charset="0"/>
              </a:rPr>
              <a:t>The analysis reveals a previously unrecognized climate response to large wildfires that involves multiple mechanisms, including cloud microphysical responses to biomass emissions, advection from the southern hemisphere into the deep tropics, and the triggering of coupled feedbacks involved in La Niña. In doing so, the work reveals previously unrecognized sources of ENSO predictability that, in instances, hold the promise of significantly increasing the skill of ENSO prediction systems. Processes involved in climate change are also suggested, motivating multiple paths of future research.</a:t>
            </a:r>
          </a:p>
          <a:p>
            <a:pPr>
              <a:spcBef>
                <a:spcPts val="600"/>
              </a:spcBef>
            </a:pPr>
            <a:endParaRPr lang="en-US" sz="12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560DAA1-23C3-4099-6473-36689ECCE23F}"/>
              </a:ext>
            </a:extLst>
          </p:cNvPr>
          <p:cNvPicPr>
            <a:picLocks noChangeAspect="1"/>
          </p:cNvPicPr>
          <p:nvPr/>
        </p:nvPicPr>
        <p:blipFill>
          <a:blip r:embed="rId2"/>
          <a:stretch>
            <a:fillRect/>
          </a:stretch>
        </p:blipFill>
        <p:spPr>
          <a:xfrm>
            <a:off x="8205324" y="1141147"/>
            <a:ext cx="3986674" cy="5159225"/>
          </a:xfrm>
          <a:prstGeom prst="rect">
            <a:avLst/>
          </a:prstGeom>
        </p:spPr>
      </p:pic>
      <p:pic>
        <p:nvPicPr>
          <p:cNvPr id="8" name="Picture 7">
            <a:extLst>
              <a:ext uri="{FF2B5EF4-FFF2-40B4-BE49-F238E27FC236}">
                <a16:creationId xmlns:a16="http://schemas.microsoft.com/office/drawing/2014/main" id="{49099DBA-AD22-7244-0321-953A596A25D6}"/>
              </a:ext>
            </a:extLst>
          </p:cNvPr>
          <p:cNvPicPr>
            <a:picLocks noChangeAspect="1"/>
          </p:cNvPicPr>
          <p:nvPr/>
        </p:nvPicPr>
        <p:blipFill>
          <a:blip r:embed="rId3"/>
          <a:stretch>
            <a:fillRect/>
          </a:stretch>
        </p:blipFill>
        <p:spPr>
          <a:xfrm>
            <a:off x="5173438" y="5284956"/>
            <a:ext cx="1874725" cy="1645527"/>
          </a:xfrm>
          <a:prstGeom prst="rect">
            <a:avLst/>
          </a:prstGeom>
        </p:spPr>
      </p:pic>
    </p:spTree>
    <p:extLst>
      <p:ext uri="{BB962C8B-B14F-4D97-AF65-F5344CB8AC3E}">
        <p14:creationId xmlns:p14="http://schemas.microsoft.com/office/powerpoint/2010/main" val="1020793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D2B617-4388-93DD-483C-075907C58A5A}"/>
              </a:ext>
            </a:extLst>
          </p:cNvPr>
          <p:cNvPicPr>
            <a:picLocks noChangeAspect="1"/>
          </p:cNvPicPr>
          <p:nvPr/>
        </p:nvPicPr>
        <p:blipFill rotWithShape="1">
          <a:blip r:embed="rId2"/>
          <a:srcRect l="5171" t="9106" r="3814" b="15104"/>
          <a:stretch/>
        </p:blipFill>
        <p:spPr>
          <a:xfrm>
            <a:off x="247859" y="622997"/>
            <a:ext cx="5848141" cy="3763079"/>
          </a:xfrm>
          <a:prstGeom prst="rect">
            <a:avLst/>
          </a:prstGeom>
        </p:spPr>
      </p:pic>
      <p:pic>
        <p:nvPicPr>
          <p:cNvPr id="5" name="Picture 4">
            <a:extLst>
              <a:ext uri="{FF2B5EF4-FFF2-40B4-BE49-F238E27FC236}">
                <a16:creationId xmlns:a16="http://schemas.microsoft.com/office/drawing/2014/main" id="{8FD63742-3A8B-331D-4163-877D5A8706C2}"/>
              </a:ext>
            </a:extLst>
          </p:cNvPr>
          <p:cNvPicPr>
            <a:picLocks noChangeAspect="1"/>
          </p:cNvPicPr>
          <p:nvPr/>
        </p:nvPicPr>
        <p:blipFill rotWithShape="1">
          <a:blip r:embed="rId3"/>
          <a:srcRect t="5861" b="6520"/>
          <a:stretch/>
        </p:blipFill>
        <p:spPr>
          <a:xfrm>
            <a:off x="7114232" y="361794"/>
            <a:ext cx="5077767" cy="5757647"/>
          </a:xfrm>
          <a:prstGeom prst="rect">
            <a:avLst/>
          </a:prstGeom>
        </p:spPr>
      </p:pic>
      <p:sp>
        <p:nvSpPr>
          <p:cNvPr id="7" name="TextBox 6">
            <a:extLst>
              <a:ext uri="{FF2B5EF4-FFF2-40B4-BE49-F238E27FC236}">
                <a16:creationId xmlns:a16="http://schemas.microsoft.com/office/drawing/2014/main" id="{3AF6BECB-0DDF-53B4-3FAB-32335FC03C39}"/>
              </a:ext>
            </a:extLst>
          </p:cNvPr>
          <p:cNvSpPr txBox="1"/>
          <p:nvPr/>
        </p:nvSpPr>
        <p:spPr>
          <a:xfrm>
            <a:off x="247856" y="40193"/>
            <a:ext cx="2730235" cy="369332"/>
          </a:xfrm>
          <a:prstGeom prst="rect">
            <a:avLst/>
          </a:prstGeom>
          <a:noFill/>
        </p:spPr>
        <p:txBody>
          <a:bodyPr wrap="none" rtlCol="0">
            <a:spAutoFit/>
          </a:bodyPr>
          <a:lstStyle/>
          <a:p>
            <a:r>
              <a:rPr lang="en-US" dirty="0"/>
              <a:t>Large-Scale Responses</a:t>
            </a:r>
          </a:p>
        </p:txBody>
      </p:sp>
      <p:sp>
        <p:nvSpPr>
          <p:cNvPr id="8" name="TextBox 7">
            <a:extLst>
              <a:ext uri="{FF2B5EF4-FFF2-40B4-BE49-F238E27FC236}">
                <a16:creationId xmlns:a16="http://schemas.microsoft.com/office/drawing/2014/main" id="{8EB7DEA7-8A8E-BBA7-08CB-949517272320}"/>
              </a:ext>
            </a:extLst>
          </p:cNvPr>
          <p:cNvSpPr txBox="1"/>
          <p:nvPr/>
        </p:nvSpPr>
        <p:spPr>
          <a:xfrm>
            <a:off x="6950110" y="40193"/>
            <a:ext cx="3038011" cy="369332"/>
          </a:xfrm>
          <a:prstGeom prst="rect">
            <a:avLst/>
          </a:prstGeom>
          <a:noFill/>
        </p:spPr>
        <p:txBody>
          <a:bodyPr wrap="none" rtlCol="0">
            <a:spAutoFit/>
          </a:bodyPr>
          <a:lstStyle/>
          <a:p>
            <a:r>
              <a:rPr lang="en-US" dirty="0"/>
              <a:t>Eastern Pacific Responses</a:t>
            </a:r>
          </a:p>
        </p:txBody>
      </p:sp>
    </p:spTree>
    <p:extLst>
      <p:ext uri="{BB962C8B-B14F-4D97-AF65-F5344CB8AC3E}">
        <p14:creationId xmlns:p14="http://schemas.microsoft.com/office/powerpoint/2010/main" val="1581955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85EB7E-3E6D-4C51-8E9F-A94CA21D43AA}"/>
              </a:ext>
            </a:extLst>
          </p:cNvPr>
          <p:cNvPicPr>
            <a:picLocks noChangeAspect="1"/>
          </p:cNvPicPr>
          <p:nvPr/>
        </p:nvPicPr>
        <p:blipFill rotWithShape="1">
          <a:blip r:embed="rId2"/>
          <a:srcRect b="13260"/>
          <a:stretch/>
        </p:blipFill>
        <p:spPr>
          <a:xfrm>
            <a:off x="6892636" y="0"/>
            <a:ext cx="5299364" cy="5948624"/>
          </a:xfrm>
          <a:prstGeom prst="rect">
            <a:avLst/>
          </a:prstGeom>
        </p:spPr>
      </p:pic>
      <p:sp>
        <p:nvSpPr>
          <p:cNvPr id="6" name="TextBox 5">
            <a:extLst>
              <a:ext uri="{FF2B5EF4-FFF2-40B4-BE49-F238E27FC236}">
                <a16:creationId xmlns:a16="http://schemas.microsoft.com/office/drawing/2014/main" id="{C23479D1-9640-9EA5-88D6-1DFDADFFE6B3}"/>
              </a:ext>
            </a:extLst>
          </p:cNvPr>
          <p:cNvSpPr txBox="1"/>
          <p:nvPr/>
        </p:nvSpPr>
        <p:spPr>
          <a:xfrm>
            <a:off x="3825072" y="0"/>
            <a:ext cx="3355406" cy="369332"/>
          </a:xfrm>
          <a:prstGeom prst="rect">
            <a:avLst/>
          </a:prstGeom>
          <a:noFill/>
        </p:spPr>
        <p:txBody>
          <a:bodyPr wrap="none" rtlCol="0">
            <a:spAutoFit/>
          </a:bodyPr>
          <a:lstStyle/>
          <a:p>
            <a:r>
              <a:rPr lang="en-US" dirty="0"/>
              <a:t>Equatorial Pacific Responses</a:t>
            </a:r>
          </a:p>
        </p:txBody>
      </p:sp>
    </p:spTree>
    <p:extLst>
      <p:ext uri="{BB962C8B-B14F-4D97-AF65-F5344CB8AC3E}">
        <p14:creationId xmlns:p14="http://schemas.microsoft.com/office/powerpoint/2010/main" val="20316978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2188</TotalTime>
  <Words>360</Words>
  <Application>Microsoft Office PowerPoint</Application>
  <PresentationFormat>Widescreen</PresentationFormat>
  <Paragraphs>15</Paragraphs>
  <Slides>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vt:i4>
      </vt:variant>
    </vt:vector>
  </HeadingPairs>
  <TitlesOfParts>
    <vt:vector size="6" baseType="lpstr">
      <vt:lpstr>Arial</vt:lpstr>
      <vt:lpstr>Century Gothic</vt: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Sanderson</dc:creator>
  <cp:lastModifiedBy>Stephanie Shearer</cp:lastModifiedBy>
  <cp:revision>37</cp:revision>
  <dcterms:created xsi:type="dcterms:W3CDTF">2017-08-29T22:43:04Z</dcterms:created>
  <dcterms:modified xsi:type="dcterms:W3CDTF">2023-06-15T15:44:43Z</dcterms:modified>
</cp:coreProperties>
</file>