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7"/>
    <p:restoredTop sz="93777"/>
  </p:normalViewPr>
  <p:slideViewPr>
    <p:cSldViewPr snapToGrid="0" snapToObjects="1">
      <p:cViewPr varScale="1">
        <p:scale>
          <a:sx n="80" d="100"/>
          <a:sy n="80" d="100"/>
        </p:scale>
        <p:origin x="11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F21CA0-BFB2-FD49-B87B-691F5EF29D9D}"/>
              </a:ext>
            </a:extLst>
          </p:cNvPr>
          <p:cNvSpPr txBox="1"/>
          <p:nvPr/>
        </p:nvSpPr>
        <p:spPr>
          <a:xfrm>
            <a:off x="122958" y="699177"/>
            <a:ext cx="6390485" cy="738664"/>
          </a:xfrm>
          <a:prstGeom prst="rect">
            <a:avLst/>
          </a:prstGeom>
          <a:noFill/>
          <a:ln>
            <a:solidFill>
              <a:schemeClr val="accent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Fasullo, J. T., Caron, J. M., Phillips, A., Li, H., Richter, J. H., Neale, R. B., ... &amp; Arblaster, J. (2024), Modes of Variability in E3SM and CESM Large Ensembles, </a:t>
            </a:r>
            <a:r>
              <a:rPr lang="en-US" sz="1400" i="1" dirty="0">
                <a:latin typeface="Arial" panose="020B0604020202020204" pitchFamily="34" charset="0"/>
                <a:cs typeface="Arial" panose="020B0604020202020204" pitchFamily="34" charset="0"/>
              </a:rPr>
              <a:t>J. </a:t>
            </a:r>
            <a:r>
              <a:rPr lang="en-US" sz="1400" i="1" dirty="0" err="1">
                <a:latin typeface="Arial" panose="020B0604020202020204" pitchFamily="34" charset="0"/>
                <a:cs typeface="Arial" panose="020B0604020202020204" pitchFamily="34" charset="0"/>
              </a:rPr>
              <a:t>Clim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10.1175/JCLI-D-23-0454.1.</a:t>
            </a:r>
            <a:endParaRPr lang="en-US" sz="14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4843669" y="1792668"/>
            <a:ext cx="1968203" cy="2292935"/>
          </a:xfrm>
          <a:prstGeom prst="rect">
            <a:avLst/>
          </a:prstGeom>
        </p:spPr>
        <p:txBody>
          <a:bodyPr wrap="square">
            <a:spAutoFit/>
          </a:bodyPr>
          <a:lstStyle/>
          <a:p>
            <a:pPr algn="ctr"/>
            <a:r>
              <a:rPr lang="en-US" sz="1100" b="1" i="1" dirty="0">
                <a:latin typeface="Arial" panose="020B0604020202020204" pitchFamily="34" charset="0"/>
                <a:cs typeface="Arial" panose="020B0604020202020204" pitchFamily="34" charset="0"/>
              </a:rPr>
              <a:t>Pacific Decadal Oscillation</a:t>
            </a:r>
          </a:p>
          <a:p>
            <a:pPr algn="ctr"/>
            <a:r>
              <a:rPr lang="en-US" sz="1100" i="1" dirty="0">
                <a:latin typeface="Arial" panose="020B0604020202020204" pitchFamily="34" charset="0"/>
                <a:cs typeface="Arial" panose="020B0604020202020204" pitchFamily="34" charset="0"/>
              </a:rPr>
              <a:t> Patterns of sea surface temperature variability associated with the Pacific Decadal Oscillation in </a:t>
            </a:r>
            <a:r>
              <a:rPr lang="en-US" sz="1100" i="1" dirty="0" err="1">
                <a:latin typeface="Arial" panose="020B0604020202020204" pitchFamily="34" charset="0"/>
                <a:cs typeface="Arial" panose="020B0604020202020204" pitchFamily="34" charset="0"/>
              </a:rPr>
              <a:t>HadISST</a:t>
            </a:r>
            <a:r>
              <a:rPr lang="en-US" sz="1100" i="1" dirty="0">
                <a:latin typeface="Arial" panose="020B0604020202020204" pitchFamily="34" charset="0"/>
                <a:cs typeface="Arial" panose="020B0604020202020204" pitchFamily="34" charset="0"/>
              </a:rPr>
              <a:t> (</a:t>
            </a:r>
            <a:r>
              <a:rPr lang="en-US" sz="1100" b="1" i="1" dirty="0">
                <a:latin typeface="Arial" panose="020B0604020202020204" pitchFamily="34" charset="0"/>
                <a:cs typeface="Arial" panose="020B0604020202020204" pitchFamily="34" charset="0"/>
              </a:rPr>
              <a:t>a</a:t>
            </a:r>
            <a:r>
              <a:rPr lang="en-US" sz="1100" i="1" dirty="0">
                <a:latin typeface="Arial" panose="020B0604020202020204" pitchFamily="34" charset="0"/>
                <a:cs typeface="Arial" panose="020B0604020202020204" pitchFamily="34" charset="0"/>
              </a:rPr>
              <a:t>), E3SM v1(</a:t>
            </a:r>
            <a:r>
              <a:rPr lang="en-US" sz="1100" b="1" i="1" dirty="0">
                <a:latin typeface="Arial" panose="020B0604020202020204" pitchFamily="34" charset="0"/>
                <a:cs typeface="Arial" panose="020B0604020202020204" pitchFamily="34" charset="0"/>
              </a:rPr>
              <a:t>c</a:t>
            </a:r>
            <a:r>
              <a:rPr lang="en-US" sz="1100" i="1" dirty="0">
                <a:latin typeface="Arial" panose="020B0604020202020204" pitchFamily="34" charset="0"/>
                <a:cs typeface="Arial" panose="020B0604020202020204" pitchFamily="34" charset="0"/>
              </a:rPr>
              <a:t>) and v2(</a:t>
            </a:r>
            <a:r>
              <a:rPr lang="en-US" sz="1100" b="1" i="1" dirty="0">
                <a:latin typeface="Arial" panose="020B0604020202020204" pitchFamily="34" charset="0"/>
                <a:cs typeface="Arial" panose="020B0604020202020204" pitchFamily="34" charset="0"/>
              </a:rPr>
              <a:t>e</a:t>
            </a:r>
            <a:r>
              <a:rPr lang="en-US" sz="1100" i="1" dirty="0">
                <a:latin typeface="Arial" panose="020B0604020202020204" pitchFamily="34" charset="0"/>
                <a:cs typeface="Arial" panose="020B0604020202020204" pitchFamily="34" charset="0"/>
              </a:rPr>
              <a:t>), and CESM v1(</a:t>
            </a:r>
            <a:r>
              <a:rPr lang="en-US" sz="1100" b="1" i="1" dirty="0">
                <a:latin typeface="Arial" panose="020B0604020202020204" pitchFamily="34" charset="0"/>
                <a:cs typeface="Arial" panose="020B0604020202020204" pitchFamily="34" charset="0"/>
              </a:rPr>
              <a:t>d</a:t>
            </a:r>
            <a:r>
              <a:rPr lang="en-US" sz="1100" i="1" dirty="0">
                <a:latin typeface="Arial" panose="020B0604020202020204" pitchFamily="34" charset="0"/>
                <a:cs typeface="Arial" panose="020B0604020202020204" pitchFamily="34" charset="0"/>
              </a:rPr>
              <a:t>) and v2(</a:t>
            </a:r>
            <a:r>
              <a:rPr lang="en-US" sz="1100" b="1" i="1" dirty="0">
                <a:latin typeface="Arial" panose="020B0604020202020204" pitchFamily="34" charset="0"/>
                <a:cs typeface="Arial" panose="020B0604020202020204" pitchFamily="34" charset="0"/>
              </a:rPr>
              <a:t>f</a:t>
            </a:r>
            <a:r>
              <a:rPr lang="en-US" sz="1100" i="1" dirty="0">
                <a:latin typeface="Arial" panose="020B0604020202020204" pitchFamily="34" charset="0"/>
                <a:cs typeface="Arial" panose="020B0604020202020204" pitchFamily="34" charset="0"/>
              </a:rPr>
              <a:t>). Also shown is the inter-member spread from CESM2 (</a:t>
            </a:r>
            <a:r>
              <a:rPr lang="en-US" sz="1100" b="1" i="1" dirty="0">
                <a:latin typeface="Arial" panose="020B0604020202020204" pitchFamily="34" charset="0"/>
                <a:cs typeface="Arial" panose="020B0604020202020204" pitchFamily="34" charset="0"/>
              </a:rPr>
              <a:t>b</a:t>
            </a:r>
            <a:r>
              <a:rPr lang="en-US" sz="1100" i="1" dirty="0">
                <a:latin typeface="Arial" panose="020B0604020202020204" pitchFamily="34" charset="0"/>
                <a:cs typeface="Arial" panose="020B0604020202020204" pitchFamily="34" charset="0"/>
              </a:rPr>
              <a:t>). Regions where the observed pattern lies outside of the model ensemble are stippled.</a:t>
            </a:r>
          </a:p>
        </p:txBody>
      </p:sp>
      <p:sp>
        <p:nvSpPr>
          <p:cNvPr id="11" name="TextBox 10">
            <a:extLst>
              <a:ext uri="{FF2B5EF4-FFF2-40B4-BE49-F238E27FC236}">
                <a16:creationId xmlns:a16="http://schemas.microsoft.com/office/drawing/2014/main" id="{C1487AF8-B774-BC41-BABF-E7279BA534C8}"/>
              </a:ext>
            </a:extLst>
          </p:cNvPr>
          <p:cNvSpPr txBox="1"/>
          <p:nvPr/>
        </p:nvSpPr>
        <p:spPr>
          <a:xfrm>
            <a:off x="0" y="1461958"/>
            <a:ext cx="4843667" cy="1123384"/>
          </a:xfrm>
          <a:prstGeom prst="rect">
            <a:avLst/>
          </a:prstGeom>
          <a:noFill/>
        </p:spPr>
        <p:txBody>
          <a:bodyPr wrap="square" rtlCol="0">
            <a:spAutoFit/>
          </a:bodyPr>
          <a:lstStyle/>
          <a:p>
            <a:r>
              <a:rPr lang="en-US" sz="1400" b="1" i="1" dirty="0">
                <a:latin typeface="Arial"/>
                <a:cs typeface="Arial"/>
              </a:rPr>
              <a:t>OBJECTIVE</a:t>
            </a:r>
          </a:p>
          <a:p>
            <a:pPr>
              <a:spcBef>
                <a:spcPts val="600"/>
              </a:spcBef>
            </a:pPr>
            <a:r>
              <a:rPr lang="en-US" sz="1200" dirty="0">
                <a:solidFill>
                  <a:prstClr val="black"/>
                </a:solidFill>
                <a:latin typeface="Arial"/>
                <a:cs typeface="Arial"/>
              </a:rPr>
              <a:t>Large ensembles provide a unique opportunity to assess climate model fidelity in simulating modes of variability and forced responses. In this work, we assess a broad range of modes in the E3SM and CESM versions 1 and 2 large ensembles.   </a:t>
            </a:r>
            <a:endParaRPr lang="en-US" sz="14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0" y="2615949"/>
            <a:ext cx="4992914" cy="1123384"/>
          </a:xfrm>
          <a:prstGeom prst="rect">
            <a:avLst/>
          </a:prstGeom>
          <a:noFill/>
        </p:spPr>
        <p:txBody>
          <a:bodyPr wrap="square" rtlCol="0">
            <a:spAutoFit/>
          </a:bodyPr>
          <a:lstStyle/>
          <a:p>
            <a:r>
              <a:rPr lang="en-US" sz="1400" b="1" i="1" dirty="0">
                <a:latin typeface="Arial"/>
                <a:cs typeface="Arial"/>
              </a:rPr>
              <a:t>APPROACH</a:t>
            </a:r>
          </a:p>
          <a:p>
            <a:pPr>
              <a:spcBef>
                <a:spcPts val="600"/>
              </a:spcBef>
            </a:pPr>
            <a:r>
              <a:rPr lang="en-US" sz="1200" dirty="0">
                <a:solidFill>
                  <a:prstClr val="black"/>
                </a:solidFill>
                <a:latin typeface="Arial"/>
                <a:cs typeface="Arial"/>
              </a:rPr>
              <a:t>We use the recently developed NCAR Climate Variability Diagnostics Package for Large Ensembles and other approaches to account for forced patterns of change and and diagnosis the present-day simulation of the major modes of climate variability.</a:t>
            </a:r>
            <a:endParaRPr lang="en-US" sz="12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3769940"/>
            <a:ext cx="5730950" cy="2416046"/>
          </a:xfrm>
          <a:prstGeom prst="rect">
            <a:avLst/>
          </a:prstGeom>
          <a:noFill/>
        </p:spPr>
        <p:txBody>
          <a:bodyPr wrap="square" rtlCol="0">
            <a:spAutoFit/>
          </a:bodyPr>
          <a:lstStyle/>
          <a:p>
            <a:r>
              <a:rPr lang="en-US" sz="1400" b="1" i="1" dirty="0">
                <a:latin typeface="Arial"/>
                <a:cs typeface="Arial"/>
              </a:rPr>
              <a:t>IMPACT</a:t>
            </a:r>
          </a:p>
          <a:p>
            <a:pPr>
              <a:spcBef>
                <a:spcPts val="600"/>
              </a:spcBef>
            </a:pPr>
            <a:r>
              <a:rPr lang="en-US" sz="1200" dirty="0">
                <a:latin typeface="Arial" panose="020B0604020202020204" pitchFamily="34" charset="0"/>
                <a:cs typeface="Arial" panose="020B0604020202020204" pitchFamily="34" charset="0"/>
              </a:rPr>
              <a:t>The analysis reveals 1) the large intrinsic variability of a range of modes across models, 2) the canonical patterns of modes for each model and 3) their respective biases relative to best estimates from observations. As an example, we show the skill of models in simulating the Pacific Decadal Oscillation (figure), which is high in the North Pacific for all models but weak in the Tropics for some models. Biases in E3SM v1 and v2 are characterized by an underestimation of variability in the Tropics and Southern Hemisphere (stippled). A similar characterization of model strengths and weaknesses is presented for a broad range of modes across spatial domains and time scales, allowing users of these ensembles to assess their suitability for a range of applications. Improvement across model generations is identified. </a:t>
            </a:r>
          </a:p>
        </p:txBody>
      </p:sp>
      <p:sp>
        <p:nvSpPr>
          <p:cNvPr id="4" name="TextBox 3">
            <a:extLst>
              <a:ext uri="{FF2B5EF4-FFF2-40B4-BE49-F238E27FC236}">
                <a16:creationId xmlns:a16="http://schemas.microsoft.com/office/drawing/2014/main" id="{DC124C9A-79A5-D640-AF88-A3ADA8F004D7}"/>
              </a:ext>
            </a:extLst>
          </p:cNvPr>
          <p:cNvSpPr txBox="1"/>
          <p:nvPr/>
        </p:nvSpPr>
        <p:spPr>
          <a:xfrm>
            <a:off x="1626200" y="79589"/>
            <a:ext cx="9194527" cy="369332"/>
          </a:xfrm>
          <a:prstGeom prst="rect">
            <a:avLst/>
          </a:prstGeom>
          <a:noFill/>
        </p:spPr>
        <p:txBody>
          <a:bodyPr wrap="square" rtlCol="0">
            <a:spAutoFit/>
          </a:bodyPr>
          <a:lstStyle/>
          <a:p>
            <a:pPr algn="ctr"/>
            <a:r>
              <a:rPr lang="en-US" b="1" dirty="0">
                <a:effectLst/>
                <a:latin typeface="Helvetica Neue" panose="02000503000000020004" pitchFamily="2" charset="0"/>
              </a:rPr>
              <a:t>Modes of Variability in E3SM and CESM Large Ensembles </a:t>
            </a:r>
            <a:endParaRPr lang="en-US" dirty="0">
              <a:effectLst/>
              <a:latin typeface="Helvetica Neue" panose="02000503000000020004" pitchFamily="2" charset="0"/>
            </a:endParaRPr>
          </a:p>
        </p:txBody>
      </p:sp>
      <p:pic>
        <p:nvPicPr>
          <p:cNvPr id="6" name="Picture 5" descr="A map of the world&#10;&#10;Description automatically generated">
            <a:extLst>
              <a:ext uri="{FF2B5EF4-FFF2-40B4-BE49-F238E27FC236}">
                <a16:creationId xmlns:a16="http://schemas.microsoft.com/office/drawing/2014/main" id="{1A2D37DF-DEB8-C377-1F04-A2554E7AF254}"/>
              </a:ext>
            </a:extLst>
          </p:cNvPr>
          <p:cNvPicPr>
            <a:picLocks noChangeAspect="1"/>
          </p:cNvPicPr>
          <p:nvPr/>
        </p:nvPicPr>
        <p:blipFill>
          <a:blip r:embed="rId2"/>
          <a:stretch>
            <a:fillRect/>
          </a:stretch>
        </p:blipFill>
        <p:spPr>
          <a:xfrm>
            <a:off x="6842116" y="699177"/>
            <a:ext cx="5349883" cy="5308218"/>
          </a:xfrm>
          <a:prstGeom prst="rect">
            <a:avLst/>
          </a:prstGeom>
        </p:spPr>
      </p:pic>
    </p:spTree>
    <p:extLst>
      <p:ext uri="{BB962C8B-B14F-4D97-AF65-F5344CB8AC3E}">
        <p14:creationId xmlns:p14="http://schemas.microsoft.com/office/powerpoint/2010/main" val="10207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8E5D3-6BE2-64C8-F53F-B715D06CA88F}"/>
              </a:ext>
            </a:extLst>
          </p:cNvPr>
          <p:cNvPicPr>
            <a:picLocks noChangeAspect="1"/>
          </p:cNvPicPr>
          <p:nvPr/>
        </p:nvPicPr>
        <p:blipFill>
          <a:blip r:embed="rId2"/>
          <a:stretch>
            <a:fillRect/>
          </a:stretch>
        </p:blipFill>
        <p:spPr>
          <a:xfrm>
            <a:off x="6127405" y="0"/>
            <a:ext cx="5747262" cy="5747262"/>
          </a:xfrm>
          <a:prstGeom prst="rect">
            <a:avLst/>
          </a:prstGeom>
        </p:spPr>
      </p:pic>
      <p:sp>
        <p:nvSpPr>
          <p:cNvPr id="3" name="TextBox 2">
            <a:extLst>
              <a:ext uri="{FF2B5EF4-FFF2-40B4-BE49-F238E27FC236}">
                <a16:creationId xmlns:a16="http://schemas.microsoft.com/office/drawing/2014/main" id="{A363C83E-1FDC-09D4-2331-0BB2033B1EA9}"/>
              </a:ext>
            </a:extLst>
          </p:cNvPr>
          <p:cNvSpPr txBox="1"/>
          <p:nvPr/>
        </p:nvSpPr>
        <p:spPr>
          <a:xfrm>
            <a:off x="702365" y="1371600"/>
            <a:ext cx="5082209" cy="3139321"/>
          </a:xfrm>
          <a:prstGeom prst="rect">
            <a:avLst/>
          </a:prstGeom>
          <a:noFill/>
        </p:spPr>
        <p:txBody>
          <a:bodyPr wrap="square" rtlCol="0">
            <a:spAutoFit/>
          </a:bodyPr>
          <a:lstStyle/>
          <a:p>
            <a:r>
              <a:rPr lang="en-US" b="1" dirty="0"/>
              <a:t>Intrinsic Noise Across Modes</a:t>
            </a:r>
            <a:r>
              <a:rPr lang="en-US" dirty="0"/>
              <a:t>:</a:t>
            </a:r>
          </a:p>
          <a:p>
            <a:r>
              <a:rPr lang="en-US" dirty="0"/>
              <a:t>Ensemble correlations of mode patterns (bars) and their spread across members (whiskers).</a:t>
            </a:r>
          </a:p>
          <a:p>
            <a:endParaRPr lang="en-US" dirty="0"/>
          </a:p>
          <a:p>
            <a:r>
              <a:rPr lang="en-US" b="1" dirty="0"/>
              <a:t>Finding</a:t>
            </a:r>
            <a:r>
              <a:rPr lang="en-US" dirty="0"/>
              <a:t>: The atmospheric modes have intrinsically high correlations and low spread whereas the coupled modes, and particularly the IPO and seasonal ENSO TS regressions have very low correlations and large spread.  </a:t>
            </a:r>
          </a:p>
        </p:txBody>
      </p:sp>
      <p:sp>
        <p:nvSpPr>
          <p:cNvPr id="4" name="Google Shape;142;p36">
            <a:extLst>
              <a:ext uri="{FF2B5EF4-FFF2-40B4-BE49-F238E27FC236}">
                <a16:creationId xmlns:a16="http://schemas.microsoft.com/office/drawing/2014/main" id="{D364C48C-E403-4568-F261-03BE05CD3628}"/>
              </a:ext>
            </a:extLst>
          </p:cNvPr>
          <p:cNvSpPr txBox="1">
            <a:spLocks/>
          </p:cNvSpPr>
          <p:nvPr/>
        </p:nvSpPr>
        <p:spPr>
          <a:xfrm>
            <a:off x="5377070" y="4687331"/>
            <a:ext cx="6814930" cy="7990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3093" algn="l" rtl="0">
              <a:lnSpc>
                <a:spcPct val="100000"/>
              </a:lnSpc>
              <a:spcBef>
                <a:spcPts val="424"/>
              </a:spcBef>
              <a:spcAft>
                <a:spcPts val="0"/>
              </a:spcAft>
              <a:buClr>
                <a:schemeClr val="dk1"/>
              </a:buClr>
              <a:buSzPts val="2118"/>
              <a:buFont typeface="Arial"/>
              <a:buChar char="•"/>
              <a:defRPr sz="2118" b="0" i="0" u="none" strike="noStrike" cap="none">
                <a:solidFill>
                  <a:schemeClr val="dk1"/>
                </a:solidFill>
                <a:latin typeface="Helvetica Neue"/>
                <a:ea typeface="Helvetica Neue"/>
                <a:cs typeface="Helvetica Neue"/>
                <a:sym typeface="Helvetica Neue"/>
              </a:defRPr>
            </a:lvl1pPr>
            <a:lvl2pPr marL="914400" marR="0" lvl="1"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2pPr>
            <a:lvl3pPr marL="1371600" marR="0" lvl="2" indent="-329438" algn="l" rtl="0">
              <a:lnSpc>
                <a:spcPct val="100000"/>
              </a:lnSpc>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3pPr>
            <a:lvl4pPr marL="1828800" marR="0" lvl="3" indent="-318261" algn="l" rtl="0">
              <a:lnSpc>
                <a:spcPct val="100000"/>
              </a:lnSpc>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4pPr>
            <a:lvl5pPr marL="2286000" marR="0" lvl="4" indent="-307022" algn="l" rtl="0">
              <a:lnSpc>
                <a:spcPct val="100000"/>
              </a:lnSpc>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5pPr>
            <a:lvl6pPr marL="2743200" marR="0" lvl="5"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6pPr>
            <a:lvl7pPr marL="3200400" marR="0" lvl="6"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7pPr>
            <a:lvl8pPr marL="3657600" marR="0" lvl="7"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8pPr>
            <a:lvl9pPr marL="4114800" marR="0" lvl="8"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9pPr>
          </a:lstStyle>
          <a:p>
            <a:pPr marL="0" indent="0">
              <a:spcBef>
                <a:spcPts val="0"/>
              </a:spcBef>
              <a:buClr>
                <a:srgbClr val="9E9E9E"/>
              </a:buClr>
              <a:buSzPts val="1765"/>
              <a:buFont typeface="Arial"/>
              <a:buNone/>
            </a:pPr>
            <a:r>
              <a:rPr lang="en-US" sz="1200" b="1" dirty="0">
                <a:solidFill>
                  <a:schemeClr val="bg1">
                    <a:lumMod val="50000"/>
                  </a:schemeClr>
                </a:solidFill>
                <a:latin typeface="Garamond" panose="02020404030301010803" pitchFamily="18" charset="0"/>
              </a:rPr>
              <a:t>Figure 1</a:t>
            </a:r>
            <a:r>
              <a:rPr lang="en-US" sz="1200" dirty="0">
                <a:solidFill>
                  <a:schemeClr val="bg1">
                    <a:lumMod val="50000"/>
                  </a:schemeClr>
                </a:solidFill>
                <a:latin typeface="Garamond" panose="02020404030301010803" pitchFamily="18" charset="0"/>
              </a:rPr>
              <a:t>: Estimated mode fidelity in E3SM and CESM versions and their robustness in observations. Bars show the mean pattern correlation of various simulated modes of variability for each ensemble versus observed estimates. </a:t>
            </a:r>
          </a:p>
        </p:txBody>
      </p:sp>
    </p:spTree>
    <p:extLst>
      <p:ext uri="{BB962C8B-B14F-4D97-AF65-F5344CB8AC3E}">
        <p14:creationId xmlns:p14="http://schemas.microsoft.com/office/powerpoint/2010/main" val="365466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A9EE4-0087-E7A4-1C3F-14FF1DB15DAF}"/>
              </a:ext>
            </a:extLst>
          </p:cNvPr>
          <p:cNvPicPr>
            <a:picLocks noChangeAspect="1"/>
          </p:cNvPicPr>
          <p:nvPr/>
        </p:nvPicPr>
        <p:blipFill>
          <a:blip r:embed="rId2"/>
          <a:stretch>
            <a:fillRect/>
          </a:stretch>
        </p:blipFill>
        <p:spPr>
          <a:xfrm>
            <a:off x="6536142" y="0"/>
            <a:ext cx="5426765" cy="5426765"/>
          </a:xfrm>
          <a:prstGeom prst="rect">
            <a:avLst/>
          </a:prstGeom>
        </p:spPr>
      </p:pic>
      <p:sp>
        <p:nvSpPr>
          <p:cNvPr id="3" name="Google Shape;142;p36">
            <a:extLst>
              <a:ext uri="{FF2B5EF4-FFF2-40B4-BE49-F238E27FC236}">
                <a16:creationId xmlns:a16="http://schemas.microsoft.com/office/drawing/2014/main" id="{A34DE033-EB3D-BD1E-42D5-0F94CE349587}"/>
              </a:ext>
            </a:extLst>
          </p:cNvPr>
          <p:cNvSpPr txBox="1">
            <a:spLocks/>
          </p:cNvSpPr>
          <p:nvPr/>
        </p:nvSpPr>
        <p:spPr>
          <a:xfrm>
            <a:off x="6536142" y="5367130"/>
            <a:ext cx="5655858" cy="6828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3093" algn="l" rtl="0">
              <a:lnSpc>
                <a:spcPct val="100000"/>
              </a:lnSpc>
              <a:spcBef>
                <a:spcPts val="424"/>
              </a:spcBef>
              <a:spcAft>
                <a:spcPts val="0"/>
              </a:spcAft>
              <a:buClr>
                <a:schemeClr val="dk1"/>
              </a:buClr>
              <a:buSzPts val="2118"/>
              <a:buFont typeface="Arial"/>
              <a:buChar char="•"/>
              <a:defRPr sz="2118" b="0" i="0" u="none" strike="noStrike" cap="none">
                <a:solidFill>
                  <a:schemeClr val="dk1"/>
                </a:solidFill>
                <a:latin typeface="Helvetica Neue"/>
                <a:ea typeface="Helvetica Neue"/>
                <a:cs typeface="Helvetica Neue"/>
                <a:sym typeface="Helvetica Neue"/>
              </a:defRPr>
            </a:lvl1pPr>
            <a:lvl2pPr marL="914400" marR="0" lvl="1"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2pPr>
            <a:lvl3pPr marL="1371600" marR="0" lvl="2" indent="-329438" algn="l" rtl="0">
              <a:lnSpc>
                <a:spcPct val="100000"/>
              </a:lnSpc>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3pPr>
            <a:lvl4pPr marL="1828800" marR="0" lvl="3" indent="-318261" algn="l" rtl="0">
              <a:lnSpc>
                <a:spcPct val="100000"/>
              </a:lnSpc>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4pPr>
            <a:lvl5pPr marL="2286000" marR="0" lvl="4" indent="-307022" algn="l" rtl="0">
              <a:lnSpc>
                <a:spcPct val="100000"/>
              </a:lnSpc>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5pPr>
            <a:lvl6pPr marL="2743200" marR="0" lvl="5"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6pPr>
            <a:lvl7pPr marL="3200400" marR="0" lvl="6"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7pPr>
            <a:lvl8pPr marL="3657600" marR="0" lvl="7"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8pPr>
            <a:lvl9pPr marL="4114800" marR="0" lvl="8" indent="-340677" algn="l" rtl="0">
              <a:lnSpc>
                <a:spcPct val="100000"/>
              </a:lnSpc>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9pPr>
          </a:lstStyle>
          <a:p>
            <a:pPr marL="0" indent="0">
              <a:spcBef>
                <a:spcPts val="0"/>
              </a:spcBef>
              <a:buClr>
                <a:srgbClr val="9E9E9E"/>
              </a:buClr>
              <a:buSzPts val="1765"/>
              <a:buFont typeface="Arial"/>
              <a:buNone/>
            </a:pPr>
            <a:r>
              <a:rPr lang="en-US" sz="1200" dirty="0">
                <a:solidFill>
                  <a:schemeClr val="bg1">
                    <a:lumMod val="50000"/>
                  </a:schemeClr>
                </a:solidFill>
                <a:latin typeface="Garamond" panose="02020404030301010803" pitchFamily="18" charset="0"/>
              </a:rPr>
              <a:t>Figure 7: Ensemble-mean composite El Niño surface temperature hovmoëllers (5N-5S) from the E3SMv1 (</a:t>
            </a:r>
            <a:r>
              <a:rPr lang="en-US" sz="1200" b="1" dirty="0">
                <a:solidFill>
                  <a:schemeClr val="bg1">
                    <a:lumMod val="50000"/>
                  </a:schemeClr>
                </a:solidFill>
                <a:latin typeface="Garamond" panose="02020404030301010803" pitchFamily="18" charset="0"/>
              </a:rPr>
              <a:t>a</a:t>
            </a:r>
            <a:r>
              <a:rPr lang="en-US" sz="1200" dirty="0">
                <a:solidFill>
                  <a:schemeClr val="bg1">
                    <a:lumMod val="50000"/>
                  </a:schemeClr>
                </a:solidFill>
                <a:latin typeface="Garamond" panose="02020404030301010803" pitchFamily="18" charset="0"/>
              </a:rPr>
              <a:t>), E3SMv2 (</a:t>
            </a:r>
            <a:r>
              <a:rPr lang="en-US" sz="1200" b="1" dirty="0">
                <a:solidFill>
                  <a:schemeClr val="bg1">
                    <a:lumMod val="50000"/>
                  </a:schemeClr>
                </a:solidFill>
                <a:latin typeface="Garamond" panose="02020404030301010803" pitchFamily="18" charset="0"/>
              </a:rPr>
              <a:t>b</a:t>
            </a:r>
            <a:r>
              <a:rPr lang="en-US" sz="1200" dirty="0">
                <a:solidFill>
                  <a:schemeClr val="bg1">
                    <a:lumMod val="50000"/>
                  </a:schemeClr>
                </a:solidFill>
                <a:latin typeface="Garamond" panose="02020404030301010803" pitchFamily="18" charset="0"/>
              </a:rPr>
              <a:t>), CESM1 (</a:t>
            </a:r>
            <a:r>
              <a:rPr lang="en-US" sz="1200" b="1" dirty="0">
                <a:solidFill>
                  <a:schemeClr val="bg1">
                    <a:lumMod val="50000"/>
                  </a:schemeClr>
                </a:solidFill>
                <a:latin typeface="Garamond" panose="02020404030301010803" pitchFamily="18" charset="0"/>
              </a:rPr>
              <a:t>c</a:t>
            </a:r>
            <a:r>
              <a:rPr lang="en-US" sz="1200" dirty="0">
                <a:solidFill>
                  <a:schemeClr val="bg1">
                    <a:lumMod val="50000"/>
                  </a:schemeClr>
                </a:solidFill>
                <a:latin typeface="Garamond" panose="02020404030301010803" pitchFamily="18" charset="0"/>
              </a:rPr>
              <a:t>), and CESM2 (</a:t>
            </a:r>
            <a:r>
              <a:rPr lang="en-US" sz="1200" b="1" dirty="0">
                <a:solidFill>
                  <a:schemeClr val="bg1">
                    <a:lumMod val="50000"/>
                  </a:schemeClr>
                </a:solidFill>
                <a:latin typeface="Garamond" panose="02020404030301010803" pitchFamily="18" charset="0"/>
              </a:rPr>
              <a:t>d</a:t>
            </a:r>
            <a:r>
              <a:rPr lang="en-US" sz="1200" dirty="0">
                <a:solidFill>
                  <a:schemeClr val="bg1">
                    <a:lumMod val="50000"/>
                  </a:schemeClr>
                </a:solidFill>
                <a:latin typeface="Garamond" panose="02020404030301010803" pitchFamily="18" charset="0"/>
              </a:rPr>
              <a:t>). Also shown are anomalies from HadISST (</a:t>
            </a:r>
            <a:r>
              <a:rPr lang="en-US" sz="1200" b="1" dirty="0">
                <a:solidFill>
                  <a:schemeClr val="bg1">
                    <a:lumMod val="50000"/>
                  </a:schemeClr>
                </a:solidFill>
                <a:latin typeface="Garamond" panose="02020404030301010803" pitchFamily="18" charset="0"/>
              </a:rPr>
              <a:t>e</a:t>
            </a:r>
            <a:r>
              <a:rPr lang="en-US" sz="1200" dirty="0">
                <a:solidFill>
                  <a:schemeClr val="bg1">
                    <a:lumMod val="50000"/>
                  </a:schemeClr>
                </a:solidFill>
                <a:latin typeface="Garamond" panose="02020404030301010803" pitchFamily="18" charset="0"/>
              </a:rPr>
              <a:t>) and the standard deviation across ensemble members for CESM2 (</a:t>
            </a:r>
            <a:r>
              <a:rPr lang="en-US" sz="1200" b="1" dirty="0">
                <a:solidFill>
                  <a:schemeClr val="bg1">
                    <a:lumMod val="50000"/>
                  </a:schemeClr>
                </a:solidFill>
                <a:latin typeface="Garamond" panose="02020404030301010803" pitchFamily="18" charset="0"/>
              </a:rPr>
              <a:t>f</a:t>
            </a:r>
            <a:r>
              <a:rPr lang="en-US" sz="1200" dirty="0">
                <a:solidFill>
                  <a:schemeClr val="bg1">
                    <a:lumMod val="50000"/>
                  </a:schemeClr>
                </a:solidFill>
                <a:latin typeface="Garamond" panose="02020404030301010803" pitchFamily="18" charset="0"/>
              </a:rPr>
              <a:t>). </a:t>
            </a:r>
          </a:p>
        </p:txBody>
      </p:sp>
      <p:sp>
        <p:nvSpPr>
          <p:cNvPr id="4" name="TextBox 3">
            <a:extLst>
              <a:ext uri="{FF2B5EF4-FFF2-40B4-BE49-F238E27FC236}">
                <a16:creationId xmlns:a16="http://schemas.microsoft.com/office/drawing/2014/main" id="{C227FF9E-84D1-D1B5-5A01-8975414CD406}"/>
              </a:ext>
            </a:extLst>
          </p:cNvPr>
          <p:cNvSpPr txBox="1"/>
          <p:nvPr/>
        </p:nvSpPr>
        <p:spPr>
          <a:xfrm>
            <a:off x="868017" y="1027044"/>
            <a:ext cx="5082209" cy="4524315"/>
          </a:xfrm>
          <a:prstGeom prst="rect">
            <a:avLst/>
          </a:prstGeom>
          <a:noFill/>
        </p:spPr>
        <p:txBody>
          <a:bodyPr wrap="square" rtlCol="0">
            <a:spAutoFit/>
          </a:bodyPr>
          <a:lstStyle/>
          <a:p>
            <a:r>
              <a:rPr lang="en-US" b="1" dirty="0"/>
              <a:t>El Niño Time-Space Evolution</a:t>
            </a:r>
            <a:r>
              <a:rPr lang="en-US" dirty="0"/>
              <a:t>:</a:t>
            </a:r>
          </a:p>
          <a:p>
            <a:r>
              <a:rPr lang="en-US" dirty="0"/>
              <a:t>Composite evolution of zonal mean surface temperature anomalies from 5N-5S for El Niño Events in E3SM v1(a) and v2(b), and CESM v1(d) and v2(e). Also shown is the observed composite from 1920-2020 (e) and an estimate of ensemble spread from CESM2 (f).</a:t>
            </a:r>
          </a:p>
          <a:p>
            <a:endParaRPr lang="en-US" dirty="0"/>
          </a:p>
          <a:p>
            <a:r>
              <a:rPr lang="en-US" b="1" dirty="0"/>
              <a:t>Finding</a:t>
            </a:r>
            <a:r>
              <a:rPr lang="en-US" dirty="0"/>
              <a:t>: E3SM v1 and v2 have a strongly biennial ENSO, with an excessive tendency for La Niña to follow El Niño, whereas power in the Niño3.4 region is too strong in CESM. Improvements in the zonal structure of anomalies </a:t>
            </a:r>
            <a:r>
              <a:rPr lang="en-US"/>
              <a:t>from E3SM v1 </a:t>
            </a:r>
            <a:r>
              <a:rPr lang="en-US" dirty="0"/>
              <a:t>to v2 are </a:t>
            </a:r>
            <a:r>
              <a:rPr lang="en-US"/>
              <a:t>also evident.</a:t>
            </a:r>
            <a:endParaRPr lang="en-US" dirty="0"/>
          </a:p>
        </p:txBody>
      </p:sp>
    </p:spTree>
    <p:extLst>
      <p:ext uri="{BB962C8B-B14F-4D97-AF65-F5344CB8AC3E}">
        <p14:creationId xmlns:p14="http://schemas.microsoft.com/office/powerpoint/2010/main" val="3710333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624</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Century Gothic</vt:lpstr>
      <vt:lpstr>Garamond</vt:lpstr>
      <vt:lpstr>Helvetica Neue</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42</cp:revision>
  <dcterms:created xsi:type="dcterms:W3CDTF">2017-08-29T22:43:04Z</dcterms:created>
  <dcterms:modified xsi:type="dcterms:W3CDTF">2024-04-01T18:22:42Z</dcterms:modified>
</cp:coreProperties>
</file>