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9" r:id="rId5"/>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758C50D-8E1A-A36E-82B6-50DC62C2065F}" name="Fan, Jiwen" initials="FJ" userId="S::jiwen.fan@pnnl.gov::2004cbe7-a365-4f2a-b7a0-312938d353be" providerId="AD"/>
  <p188:author id="{681CD312-CF8A-13A0-D325-3450E226B68B}" name="Campbell, Holly M" initials="CHM" userId="S::holly.campbell@pnnl.gov::c4d0878e-c000-43c1-808f-30e12e26e7a4" providerId="AD"/>
  <p188:author id="{91A9895A-2F7A-A274-93E4-20272CFE8043}" name="Mundy, Beth E" initials="MBE" userId="S::beth.mundy@pnnl.gov::09c03546-1d2d-4d82-89e1-bb5e2a2e687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6" clrIdx="0">
    <p:extLst>
      <p:ext uri="{19B8F6BF-5375-455C-9EA6-DF929625EA0E}">
        <p15:presenceInfo xmlns:p15="http://schemas.microsoft.com/office/powerpoint/2012/main" userId="S::beth.mundy@pnnl.gov::09c03546-1d2d-4d82-89e1-bb5e2a2e68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59" autoAdjust="0"/>
    <p:restoredTop sz="94625" autoAdjust="0"/>
  </p:normalViewPr>
  <p:slideViewPr>
    <p:cSldViewPr>
      <p:cViewPr varScale="1">
        <p:scale>
          <a:sx n="130" d="100"/>
          <a:sy n="130" d="100"/>
        </p:scale>
        <p:origin x="1158" y="12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mpbell, Holly M" userId="c4d0878e-c000-43c1-808f-30e12e26e7a4" providerId="ADAL" clId="{B7BAD679-08FF-44AF-8BEB-4EB93728FB46}"/>
    <pc:docChg chg="modSld">
      <pc:chgData name="Campbell, Holly M" userId="c4d0878e-c000-43c1-808f-30e12e26e7a4" providerId="ADAL" clId="{B7BAD679-08FF-44AF-8BEB-4EB93728FB46}" dt="2022-08-20T22:52:47.701" v="4" actId="20577"/>
      <pc:docMkLst>
        <pc:docMk/>
      </pc:docMkLst>
      <pc:sldChg chg="modSp mod addCm modCm">
        <pc:chgData name="Campbell, Holly M" userId="c4d0878e-c000-43c1-808f-30e12e26e7a4" providerId="ADAL" clId="{B7BAD679-08FF-44AF-8BEB-4EB93728FB46}" dt="2022-08-20T22:52:47.701" v="4" actId="20577"/>
        <pc:sldMkLst>
          <pc:docMk/>
          <pc:sldMk cId="4278458068" sldId="259"/>
        </pc:sldMkLst>
        <pc:spChg chg="mod">
          <ac:chgData name="Campbell, Holly M" userId="c4d0878e-c000-43c1-808f-30e12e26e7a4" providerId="ADAL" clId="{B7BAD679-08FF-44AF-8BEB-4EB93728FB46}" dt="2022-08-20T22:52:47.701" v="4" actId="20577"/>
          <ac:spMkLst>
            <pc:docMk/>
            <pc:sldMk cId="4278458068" sldId="259"/>
            <ac:spMk id="3078" creationId="{00000000-0000-0000-0000-000000000000}"/>
          </ac:spMkLst>
        </pc:spChg>
      </pc:sldChg>
    </pc:docChg>
  </pc:docChgLst>
  <pc:docChgLst>
    <pc:chgData name="Mundy, Beth E" userId="09c03546-1d2d-4d82-89e1-bb5e2a2e687b" providerId="ADAL" clId="{B28B1C0B-FB92-4610-B644-A3B44C4E2B64}"/>
    <pc:docChg chg="modSld">
      <pc:chgData name="Mundy, Beth E" userId="09c03546-1d2d-4d82-89e1-bb5e2a2e687b" providerId="ADAL" clId="{B28B1C0B-FB92-4610-B644-A3B44C4E2B64}" dt="2022-08-24T23:24:23.613" v="11" actId="20577"/>
      <pc:docMkLst>
        <pc:docMk/>
      </pc:docMkLst>
      <pc:sldChg chg="modSp mod delCm modCm">
        <pc:chgData name="Mundy, Beth E" userId="09c03546-1d2d-4d82-89e1-bb5e2a2e687b" providerId="ADAL" clId="{B28B1C0B-FB92-4610-B644-A3B44C4E2B64}" dt="2022-08-24T23:24:23.613" v="11" actId="20577"/>
        <pc:sldMkLst>
          <pc:docMk/>
          <pc:sldMk cId="4278458068" sldId="259"/>
        </pc:sldMkLst>
        <pc:spChg chg="mod">
          <ac:chgData name="Mundy, Beth E" userId="09c03546-1d2d-4d82-89e1-bb5e2a2e687b" providerId="ADAL" clId="{B28B1C0B-FB92-4610-B644-A3B44C4E2B64}" dt="2022-08-24T23:24:23.613" v="11" actId="20577"/>
          <ac:spMkLst>
            <pc:docMk/>
            <pc:sldMk cId="4278458068" sldId="259"/>
            <ac:spMk id="307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8/24/2022</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t>http://www.pnnl.gov/science/highlights/highlights.asp?division=749</a:t>
            </a:r>
          </a:p>
        </p:txBody>
      </p:sp>
    </p:spTree>
    <p:extLst>
      <p:ext uri="{BB962C8B-B14F-4D97-AF65-F5344CB8AC3E}">
        <p14:creationId xmlns:p14="http://schemas.microsoft.com/office/powerpoint/2010/main" val="17081821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8/24/2022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8/24/2022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8/24/2022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8/24/2022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8/24/2022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8/24/2022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8/24/2022</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8/24/2022</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8/24/2022</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8/24/2022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8/24/2022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8/24/2022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0" y="667689"/>
            <a:ext cx="4463247" cy="6114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400" b="1" dirty="0"/>
              <a:t>Objective</a:t>
            </a:r>
          </a:p>
          <a:p>
            <a:pPr marL="285750" indent="-285750">
              <a:spcBef>
                <a:spcPct val="15000"/>
              </a:spcBef>
              <a:buFont typeface="Arial" pitchFamily="34" charset="0"/>
              <a:buChar char="●"/>
              <a:defRPr/>
            </a:pPr>
            <a:r>
              <a:rPr lang="en-US" sz="1400" dirty="0"/>
              <a:t>Explore how typical hailstorms in Great Plains change by mid-century under the business-as-usual (high-end) anthropogenic emission scenario.</a:t>
            </a:r>
            <a:endParaRPr lang="en-US" sz="1400" b="1" dirty="0"/>
          </a:p>
          <a:p>
            <a:pPr marL="231775" indent="-231775" algn="ctr">
              <a:spcBef>
                <a:spcPct val="15000"/>
              </a:spcBef>
              <a:defRPr/>
            </a:pPr>
            <a:r>
              <a:rPr lang="en-US" sz="1400" b="1" dirty="0"/>
              <a:t>Approach</a:t>
            </a:r>
            <a:endParaRPr lang="en-US" sz="1400" dirty="0"/>
          </a:p>
          <a:p>
            <a:pPr marL="285750" indent="-285750">
              <a:spcBef>
                <a:spcPct val="15000"/>
              </a:spcBef>
              <a:buFont typeface="Arial" pitchFamily="34" charset="0"/>
              <a:buChar char="●"/>
              <a:defRPr/>
            </a:pPr>
            <a:r>
              <a:rPr lang="en-US" sz="1400" dirty="0"/>
              <a:t>Employ the Weather Research and Forecasting Model to simulate two typical types of hailstorm cases in Great Plains at 1.2 km grid spacing.   </a:t>
            </a:r>
          </a:p>
          <a:p>
            <a:pPr marL="285750" indent="-285750">
              <a:spcBef>
                <a:spcPct val="15000"/>
              </a:spcBef>
              <a:buFont typeface="Arial" pitchFamily="34" charset="0"/>
              <a:buChar char="●"/>
              <a:defRPr/>
            </a:pPr>
            <a:r>
              <a:rPr lang="en-US" sz="1400" dirty="0"/>
              <a:t>Use the pseudo-global warming methodology to simulate typical storms in the environment determined from global models under anthropogenic warming.</a:t>
            </a:r>
          </a:p>
          <a:p>
            <a:pPr algn="ctr" eaLnBrk="1" hangingPunct="1">
              <a:spcBef>
                <a:spcPct val="15000"/>
              </a:spcBef>
              <a:buFontTx/>
              <a:buNone/>
            </a:pPr>
            <a:r>
              <a:rPr lang="en-US" altLang="en-US" sz="1400" b="1" dirty="0"/>
              <a:t>Impact</a:t>
            </a:r>
          </a:p>
          <a:p>
            <a:pPr marL="283464" indent="-283464" eaLnBrk="1" hangingPunct="1">
              <a:spcBef>
                <a:spcPct val="15000"/>
              </a:spcBef>
              <a:buFont typeface="Arial" panose="020B0604020202020204" pitchFamily="34" charset="0"/>
              <a:buChar char="●"/>
            </a:pPr>
            <a:r>
              <a:rPr lang="en-US" altLang="en-US" sz="1400" dirty="0"/>
              <a:t>Large hail in two types of hailstorms that occur in different synoptic-scale weather systems have contrasting responses to anthropogenic warming. </a:t>
            </a:r>
          </a:p>
          <a:p>
            <a:pPr marL="283464" indent="-283464" eaLnBrk="1" hangingPunct="1">
              <a:spcBef>
                <a:spcPct val="15000"/>
              </a:spcBef>
              <a:buFont typeface="Arial" panose="020B0604020202020204" pitchFamily="34" charset="0"/>
              <a:buChar char="●"/>
            </a:pPr>
            <a:r>
              <a:rPr lang="en-US" altLang="en-US" sz="1400" dirty="0"/>
              <a:t>There is a large increase in large hail occurrences for hailstorms under frontal systems and a small increase for those under the Great Plains low-level jet (GPLLJ) systems.</a:t>
            </a:r>
          </a:p>
          <a:p>
            <a:pPr marL="283464" indent="-283464" eaLnBrk="1" hangingPunct="1">
              <a:spcBef>
                <a:spcPct val="15000"/>
              </a:spcBef>
              <a:buFont typeface="Arial" panose="020B0604020202020204" pitchFamily="34" charset="0"/>
              <a:buChar char="●"/>
            </a:pPr>
            <a:r>
              <a:rPr lang="en-US" altLang="en-US" sz="1400" dirty="0"/>
              <a:t>This study advances scientific knowledge of hailstorm predictability in future scenarios, with important implications for risk management. </a:t>
            </a:r>
          </a:p>
          <a:p>
            <a:pPr marL="283464" indent="-283464" eaLnBrk="1" hangingPunct="1">
              <a:spcBef>
                <a:spcPct val="15000"/>
              </a:spcBef>
              <a:buFont typeface="Arial" panose="020B0604020202020204" pitchFamily="34" charset="0"/>
              <a:buChar char="●"/>
            </a:pPr>
            <a:r>
              <a:rPr lang="en-US" sz="1400" dirty="0"/>
              <a:t>The results present an important concept connecting hail predictability </a:t>
            </a:r>
            <a:r>
              <a:rPr lang="en-US" sz="1400"/>
              <a:t>with synoptic scale </a:t>
            </a:r>
            <a:r>
              <a:rPr lang="en-US" sz="1400" dirty="0"/>
              <a:t>systems, which can be used to study climate change impacts in other hail-prone regions</a:t>
            </a:r>
            <a:r>
              <a:rPr lang="en-US" sz="1400"/>
              <a:t>. </a:t>
            </a:r>
            <a:endParaRPr lang="en-US" sz="1400" dirty="0"/>
          </a:p>
        </p:txBody>
      </p:sp>
      <p:sp>
        <p:nvSpPr>
          <p:cNvPr id="3076" name="Rectangle 5"/>
          <p:cNvSpPr>
            <a:spLocks noChangeArrowheads="1"/>
          </p:cNvSpPr>
          <p:nvPr/>
        </p:nvSpPr>
        <p:spPr bwMode="auto">
          <a:xfrm>
            <a:off x="0" y="76200"/>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2800" b="1" dirty="0">
                <a:solidFill>
                  <a:srgbClr val="000000"/>
                </a:solidFill>
                <a:latin typeface="Arial" panose="020B0604020202020204" pitchFamily="34" charset="0"/>
              </a:rPr>
              <a:t>How Do Hailstorms Respond to a Warmer Future? </a:t>
            </a:r>
          </a:p>
        </p:txBody>
      </p:sp>
      <p:sp>
        <p:nvSpPr>
          <p:cNvPr id="3077" name="Text Box 6"/>
          <p:cNvSpPr txBox="1">
            <a:spLocks noChangeArrowheads="1"/>
          </p:cNvSpPr>
          <p:nvPr/>
        </p:nvSpPr>
        <p:spPr bwMode="auto">
          <a:xfrm>
            <a:off x="4501575" y="6085143"/>
            <a:ext cx="4495800" cy="70788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altLang="en-US" sz="1000" dirty="0">
                <a:solidFill>
                  <a:srgbClr val="000000"/>
                </a:solidFill>
              </a:rPr>
              <a:t>J. Fan, Y. Zhang, J. Wang, J.-H. </a:t>
            </a:r>
            <a:r>
              <a:rPr lang="en-US" altLang="en-US" sz="1000" dirty="0" err="1">
                <a:solidFill>
                  <a:srgbClr val="000000"/>
                </a:solidFill>
              </a:rPr>
              <a:t>Jeong</a:t>
            </a:r>
            <a:r>
              <a:rPr lang="en-US" altLang="en-US" sz="1000" dirty="0">
                <a:solidFill>
                  <a:srgbClr val="000000"/>
                </a:solidFill>
              </a:rPr>
              <a:t>, X. Chen, S. Zhang, Y. Lin, Z. Feng, R. Adams-Selin. “</a:t>
            </a:r>
            <a:r>
              <a:rPr lang="en-US" altLang="en-US" sz="1000" dirty="0">
                <a:solidFill>
                  <a:srgbClr val="000000"/>
                </a:solidFill>
                <a:latin typeface="+mn-lt"/>
              </a:rPr>
              <a:t>Contrasting Responses of Hailstorms to Anthropogenic Climate Change in Different Synoptic Weather Systems,” </a:t>
            </a:r>
            <a:r>
              <a:rPr lang="en-US" altLang="en-US" sz="1000" i="1" dirty="0">
                <a:solidFill>
                  <a:srgbClr val="000000"/>
                </a:solidFill>
                <a:latin typeface="+mn-lt"/>
              </a:rPr>
              <a:t>Earth’s Future</a:t>
            </a:r>
            <a:r>
              <a:rPr lang="en-US" altLang="en-US" sz="1000" dirty="0">
                <a:solidFill>
                  <a:srgbClr val="000000"/>
                </a:solidFill>
                <a:latin typeface="+mn-lt"/>
              </a:rPr>
              <a:t>, </a:t>
            </a:r>
            <a:r>
              <a:rPr lang="en-US" altLang="en-US" sz="1000" b="1" dirty="0">
                <a:solidFill>
                  <a:srgbClr val="000000"/>
                </a:solidFill>
                <a:latin typeface="+mn-lt"/>
              </a:rPr>
              <a:t>10,</a:t>
            </a:r>
            <a:r>
              <a:rPr lang="en-US" altLang="en-US" sz="1000" dirty="0">
                <a:solidFill>
                  <a:srgbClr val="000000"/>
                </a:solidFill>
                <a:latin typeface="+mn-lt"/>
              </a:rPr>
              <a:t> </a:t>
            </a:r>
            <a:r>
              <a:rPr lang="en-US" altLang="en-US" sz="1000" dirty="0">
                <a:solidFill>
                  <a:srgbClr val="000000"/>
                </a:solidFill>
              </a:rPr>
              <a:t>e2022EF002768 (2022). [DOI: </a:t>
            </a:r>
            <a:r>
              <a:rPr lang="en-US" altLang="en-US" sz="1000" dirty="0">
                <a:solidFill>
                  <a:srgbClr val="000000"/>
                </a:solidFill>
                <a:latin typeface="+mn-lt"/>
              </a:rPr>
              <a:t>10.1029/2022EF002768]</a:t>
            </a:r>
          </a:p>
        </p:txBody>
      </p:sp>
      <p:sp>
        <p:nvSpPr>
          <p:cNvPr id="3078" name="TextBox 9"/>
          <p:cNvSpPr txBox="1">
            <a:spLocks noChangeArrowheads="1"/>
          </p:cNvSpPr>
          <p:nvPr/>
        </p:nvSpPr>
        <p:spPr bwMode="auto">
          <a:xfrm>
            <a:off x="4480681" y="4476750"/>
            <a:ext cx="4537589"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a:solidFill>
                  <a:srgbClr val="0000FF"/>
                </a:solidFill>
                <a:latin typeface="Arial" panose="020B0604020202020204" pitchFamily="34" charset="0"/>
              </a:rPr>
              <a:t>Occurrences of large hail notably increase in the future climate (bottom) from the current (top) climate in frontal systems (left), mainly due to the enhanced convective intensity and updraft width (purple arrow). Occurrences of large hail for GPLLJ storms (right) are not sensitive to anthropogenic warming because of a very small change in the convective intensity and width as well as a larger increase in warm </a:t>
            </a:r>
            <a:r>
              <a:rPr lang="en-US" altLang="en-US" sz="1200" b="1">
                <a:solidFill>
                  <a:srgbClr val="0000FF"/>
                </a:solidFill>
                <a:latin typeface="Arial" panose="020B0604020202020204" pitchFamily="34" charset="0"/>
              </a:rPr>
              <a:t>cloud depth.</a:t>
            </a:r>
            <a:endParaRPr lang="en-US" altLang="en-US" sz="1200" b="1" dirty="0">
              <a:solidFill>
                <a:srgbClr val="0000FF"/>
              </a:solidFill>
              <a:latin typeface="Arial" panose="020B0604020202020204" pitchFamily="34" charset="0"/>
            </a:endParaRPr>
          </a:p>
        </p:txBody>
      </p:sp>
      <p:pic>
        <p:nvPicPr>
          <p:cNvPr id="4" name="Picture 3" descr="Diagram&#10;&#10;Description automatically generated">
            <a:extLst>
              <a:ext uri="{FF2B5EF4-FFF2-40B4-BE49-F238E27FC236}">
                <a16:creationId xmlns:a16="http://schemas.microsoft.com/office/drawing/2014/main" id="{40659F19-5947-1AE7-3599-DB2BBD669D6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80681" y="914400"/>
            <a:ext cx="4362061" cy="3562350"/>
          </a:xfrm>
          <a:prstGeom prst="rect">
            <a:avLst/>
          </a:prstGeom>
        </p:spPr>
      </p:pic>
    </p:spTree>
    <p:extLst>
      <p:ext uri="{BB962C8B-B14F-4D97-AF65-F5344CB8AC3E}">
        <p14:creationId xmlns:p14="http://schemas.microsoft.com/office/powerpoint/2010/main" val="4278458068"/>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04F155D124A184C9BF1B50050B51435" ma:contentTypeVersion="9" ma:contentTypeDescription="Create a new document." ma:contentTypeScope="" ma:versionID="76b66b382f32239fb8eb5587618611d5">
  <xsd:schema xmlns:xsd="http://www.w3.org/2001/XMLSchema" xmlns:xs="http://www.w3.org/2001/XMLSchema" xmlns:p="http://schemas.microsoft.com/office/2006/metadata/properties" xmlns:ns3="964f4f91-4ecc-4750-a526-be4b92b86cea" xmlns:ns4="9e4d5393-76ff-473a-9772-6626c388b195" targetNamespace="http://schemas.microsoft.com/office/2006/metadata/properties" ma:root="true" ma:fieldsID="e0e6ef770c664e67c80b30f37b1af245" ns3:_="" ns4:_="">
    <xsd:import namespace="964f4f91-4ecc-4750-a526-be4b92b86cea"/>
    <xsd:import namespace="9e4d5393-76ff-473a-9772-6626c388b195"/>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4f4f91-4ecc-4750-a526-be4b92b86c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e4d5393-76ff-473a-9772-6626c388b19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C74935E-4390-47DD-99CE-60A5373B7B50}">
  <ds:schemaRefs>
    <ds:schemaRef ds:uri="http://schemas.microsoft.com/sharepoint/v3/contenttype/forms"/>
  </ds:schemaRefs>
</ds:datastoreItem>
</file>

<file path=customXml/itemProps2.xml><?xml version="1.0" encoding="utf-8"?>
<ds:datastoreItem xmlns:ds="http://schemas.openxmlformats.org/officeDocument/2006/customXml" ds:itemID="{8A57D9F0-2B85-430B-8843-0027C0E6F07C}">
  <ds:schemaRefs>
    <ds:schemaRef ds:uri="http://www.w3.org/XML/1998/namespace"/>
    <ds:schemaRef ds:uri="http://purl.org/dc/terms/"/>
    <ds:schemaRef ds:uri="964f4f91-4ecc-4750-a526-be4b92b86cea"/>
    <ds:schemaRef ds:uri="http://schemas.microsoft.com/office/2006/documentManagement/types"/>
    <ds:schemaRef ds:uri="http://schemas.openxmlformats.org/package/2006/metadata/core-properties"/>
    <ds:schemaRef ds:uri="http://schemas.microsoft.com/office/2006/metadata/properties"/>
    <ds:schemaRef ds:uri="9e4d5393-76ff-473a-9772-6626c388b195"/>
    <ds:schemaRef ds:uri="http://schemas.microsoft.com/office/infopath/2007/PartnerControls"/>
    <ds:schemaRef ds:uri="http://purl.org/dc/dcmitype/"/>
    <ds:schemaRef ds:uri="http://purl.org/dc/elements/1.1/"/>
  </ds:schemaRefs>
</ds:datastoreItem>
</file>

<file path=customXml/itemProps3.xml><?xml version="1.0" encoding="utf-8"?>
<ds:datastoreItem xmlns:ds="http://schemas.openxmlformats.org/officeDocument/2006/customXml" ds:itemID="{CBE6DA58-8AF5-4706-8AC7-89C123262C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4f4f91-4ecc-4750-a526-be4b92b86cea"/>
    <ds:schemaRef ds:uri="9e4d5393-76ff-473a-9772-6626c388b19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7054</TotalTime>
  <Words>341</Words>
  <Application>Microsoft Office PowerPoint</Application>
  <PresentationFormat>On-screen Show (4:3)</PresentationFormat>
  <Paragraphs>15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Mundy, Beth E</cp:lastModifiedBy>
  <cp:revision>18</cp:revision>
  <cp:lastPrinted>2011-05-11T17:30:12Z</cp:lastPrinted>
  <dcterms:created xsi:type="dcterms:W3CDTF">2017-11-02T21:19:41Z</dcterms:created>
  <dcterms:modified xsi:type="dcterms:W3CDTF">2022-08-24T23:24:24Z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0x010100904F155D124A184C9BF1B50050B51435</vt:lpwstr>
  </property>
  <property fmtid="{D5CDD505-2E9C-101B-9397-08002B2CF9AE}" pid="4" name="Order">
    <vt:r8>3400</vt:r8>
  </property>
</Properties>
</file>