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handoutMasterIdLst>
    <p:handoutMasterId r:id="rId4"/>
  </p:handoutMasterIdLst>
  <p:sldIdLst>
    <p:sldId id="258"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94660"/>
  </p:normalViewPr>
  <p:slideViewPr>
    <p:cSldViewPr snapToGrid="0">
      <p:cViewPr varScale="1">
        <p:scale>
          <a:sx n="98" d="100"/>
          <a:sy n="98" d="100"/>
        </p:scale>
        <p:origin x="413" y="86"/>
      </p:cViewPr>
      <p:guideLst/>
    </p:cSldViewPr>
  </p:slideViewPr>
  <p:notesTextViewPr>
    <p:cViewPr>
      <p:scale>
        <a:sx n="1" d="1"/>
        <a:sy n="1" d="1"/>
      </p:scale>
      <p:origin x="0" y="0"/>
    </p:cViewPr>
  </p:notesTextViewPr>
  <p:notesViewPr>
    <p:cSldViewPr snapToGrid="0">
      <p:cViewPr varScale="1">
        <p:scale>
          <a:sx n="103" d="100"/>
          <a:sy n="103" d="100"/>
        </p:scale>
        <p:origin x="396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1F407F-4720-3447-B3AC-48AC9F06B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AC64E45-22C5-9D40-B384-2C2641140C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343725-08A4-3A4F-8255-00E515518CFE}" type="datetimeFigureOut">
              <a:rPr lang="en-US" smtClean="0"/>
              <a:t>9/24/2024</a:t>
            </a:fld>
            <a:endParaRPr lang="en-US"/>
          </a:p>
        </p:txBody>
      </p:sp>
      <p:sp>
        <p:nvSpPr>
          <p:cNvPr id="4" name="Footer Placeholder 3">
            <a:extLst>
              <a:ext uri="{FF2B5EF4-FFF2-40B4-BE49-F238E27FC236}">
                <a16:creationId xmlns:a16="http://schemas.microsoft.com/office/drawing/2014/main" id="{B0980D98-158C-694F-AB9E-A3962129EE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B7E1A1D-D976-6E48-89CE-AC4E3DE2CB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315F20-EC74-8D4A-8A82-153985E0F83C}" type="slidenum">
              <a:rPr lang="en-US" smtClean="0"/>
              <a:t>‹#›</a:t>
            </a:fld>
            <a:endParaRPr lang="en-US"/>
          </a:p>
        </p:txBody>
      </p:sp>
    </p:spTree>
    <p:extLst>
      <p:ext uri="{BB962C8B-B14F-4D97-AF65-F5344CB8AC3E}">
        <p14:creationId xmlns:p14="http://schemas.microsoft.com/office/powerpoint/2010/main" val="2563135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950CEA-DB02-1E44-B6FE-2734D2961219}" type="datetimeFigureOut">
              <a:rPr lang="en-US" smtClean="0"/>
              <a:t>9/24/2024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09D698-46D6-5C4D-A939-89D29C810EFB}" type="slidenum">
              <a:rPr lang="en-US" smtClean="0"/>
              <a:t>‹#›</a:t>
            </a:fld>
            <a:endParaRPr lang="en-US"/>
          </a:p>
        </p:txBody>
      </p:sp>
    </p:spTree>
    <p:extLst>
      <p:ext uri="{BB962C8B-B14F-4D97-AF65-F5344CB8AC3E}">
        <p14:creationId xmlns:p14="http://schemas.microsoft.com/office/powerpoint/2010/main" val="297460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9455" y="1865600"/>
            <a:ext cx="8405090" cy="1006909"/>
          </a:xfrm>
        </p:spPr>
        <p:txBody>
          <a:bodyPr>
            <a:normAutofit/>
          </a:bodyPr>
          <a:lstStyle>
            <a:lvl1pPr marL="0" indent="0" algn="ctr">
              <a:buNone/>
              <a:defRPr sz="2800" b="0" i="0">
                <a:latin typeface="Franklin Gothic Book" panose="020B05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a:t>
            </a:r>
          </a:p>
        </p:txBody>
      </p:sp>
      <p:sp>
        <p:nvSpPr>
          <p:cNvPr id="8" name="Slide Number Placeholder 7">
            <a:extLst>
              <a:ext uri="{FF2B5EF4-FFF2-40B4-BE49-F238E27FC236}">
                <a16:creationId xmlns:a16="http://schemas.microsoft.com/office/drawing/2014/main" id="{A26EE851-960B-9C4F-B3CA-98628BDCAA63}"/>
              </a:ext>
            </a:extLst>
          </p:cNvPr>
          <p:cNvSpPr>
            <a:spLocks noGrp="1"/>
          </p:cNvSpPr>
          <p:nvPr>
            <p:ph type="sldNum" sz="quarter" idx="11"/>
          </p:nvPr>
        </p:nvSpPr>
        <p:spPr>
          <a:xfrm>
            <a:off x="7361382" y="6356350"/>
            <a:ext cx="1606550" cy="365125"/>
          </a:xfrm>
          <a:prstGeom prst="rect">
            <a:avLst/>
          </a:prstGeom>
        </p:spPr>
        <p:txBody>
          <a:bodyPr/>
          <a:lstStyle/>
          <a:p>
            <a:fld id="{527656E7-C9F3-4A8C-A8B7-FE3985EF478C}" type="slidenum">
              <a:rPr lang="en-US" smtClean="0"/>
              <a:t>‹#›</a:t>
            </a:fld>
            <a:endParaRPr lang="en-US"/>
          </a:p>
        </p:txBody>
      </p:sp>
      <p:sp>
        <p:nvSpPr>
          <p:cNvPr id="9" name="Title 8">
            <a:extLst>
              <a:ext uri="{FF2B5EF4-FFF2-40B4-BE49-F238E27FC236}">
                <a16:creationId xmlns:a16="http://schemas.microsoft.com/office/drawing/2014/main" id="{00D336A7-0749-BA42-B823-8C6AEF2E0260}"/>
              </a:ext>
            </a:extLst>
          </p:cNvPr>
          <p:cNvSpPr>
            <a:spLocks noGrp="1"/>
          </p:cNvSpPr>
          <p:nvPr>
            <p:ph type="title"/>
          </p:nvPr>
        </p:nvSpPr>
        <p:spPr/>
        <p:txBody>
          <a:bodyPr>
            <a:normAutofit/>
          </a:bodyPr>
          <a:lstStyle>
            <a:lvl1pPr algn="ctr">
              <a:defRPr sz="3600" b="0" i="0">
                <a:latin typeface="+mj-lt"/>
              </a:defRPr>
            </a:lvl1pPr>
          </a:lstStyle>
          <a:p>
            <a:r>
              <a:rPr lang="en-US" dirty="0"/>
              <a:t>Click to edit Master title style</a:t>
            </a:r>
          </a:p>
        </p:txBody>
      </p:sp>
      <p:sp>
        <p:nvSpPr>
          <p:cNvPr id="13" name="Text Placeholder 12">
            <a:extLst>
              <a:ext uri="{FF2B5EF4-FFF2-40B4-BE49-F238E27FC236}">
                <a16:creationId xmlns:a16="http://schemas.microsoft.com/office/drawing/2014/main" id="{CC6439DC-5A31-EA45-ABF9-1EE90B0E4F70}"/>
              </a:ext>
            </a:extLst>
          </p:cNvPr>
          <p:cNvSpPr>
            <a:spLocks noGrp="1"/>
          </p:cNvSpPr>
          <p:nvPr>
            <p:ph type="body" sz="quarter" idx="12" hasCustomPrompt="1"/>
          </p:nvPr>
        </p:nvSpPr>
        <p:spPr>
          <a:xfrm>
            <a:off x="1524000" y="3453246"/>
            <a:ext cx="6096000" cy="1965325"/>
          </a:xfrm>
        </p:spPr>
        <p:txBody>
          <a:bodyPr>
            <a:normAutofit/>
          </a:bodyPr>
          <a:lstStyle>
            <a:lvl1pPr marL="0" indent="0">
              <a:buNone/>
              <a:defRPr sz="1800" b="0" i="0">
                <a:latin typeface="Franklin Gothic Book" panose="020B0503020102020204" pitchFamily="34" charset="0"/>
                <a:cs typeface="Arial" panose="020B0604020202020204" pitchFamily="34" charset="0"/>
              </a:defRPr>
            </a:lvl1pPr>
          </a:lstStyle>
          <a:p>
            <a:pPr lvl="0"/>
            <a:r>
              <a:rPr lang="en-US" dirty="0"/>
              <a:t>List of authors / presenters… </a:t>
            </a:r>
          </a:p>
        </p:txBody>
      </p:sp>
    </p:spTree>
    <p:extLst>
      <p:ext uri="{BB962C8B-B14F-4D97-AF65-F5344CB8AC3E}">
        <p14:creationId xmlns:p14="http://schemas.microsoft.com/office/powerpoint/2010/main" val="3808242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mj-lt"/>
                <a:cs typeface="Consolas" panose="020B0609020204030204" pitchFamily="49" charset="0"/>
              </a:defRPr>
            </a:lvl1pPr>
          </a:lstStyle>
          <a:p>
            <a:r>
              <a:rPr lang="en-US" dirty="0"/>
              <a:t>Click to edit Master title style</a:t>
            </a:r>
          </a:p>
        </p:txBody>
      </p:sp>
      <p:sp>
        <p:nvSpPr>
          <p:cNvPr id="3" name="Content Placeholder 2"/>
          <p:cNvSpPr>
            <a:spLocks noGrp="1"/>
          </p:cNvSpPr>
          <p:nvPr>
            <p:ph idx="1"/>
          </p:nvPr>
        </p:nvSpPr>
        <p:spPr>
          <a:xfrm>
            <a:off x="369455" y="1819564"/>
            <a:ext cx="8405090" cy="41009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85003EB-1F06-1248-9D9F-9B45093E8359}"/>
              </a:ext>
            </a:extLst>
          </p:cNvPr>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pPr/>
              <a:t>‹#›</a:t>
            </a:fld>
            <a:endParaRPr lang="en-US" dirty="0"/>
          </a:p>
        </p:txBody>
      </p:sp>
    </p:spTree>
    <p:extLst>
      <p:ext uri="{BB962C8B-B14F-4D97-AF65-F5344CB8AC3E}">
        <p14:creationId xmlns:p14="http://schemas.microsoft.com/office/powerpoint/2010/main" val="3307567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normAutofit/>
          </a:bodyPr>
          <a:lstStyle>
            <a:lvl1pPr>
              <a:defRPr sz="3600">
                <a:latin typeface="+mj-lt"/>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165451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2737379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376042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2785776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73488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122327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92969" y="1151930"/>
            <a:ext cx="7358063" cy="2321719"/>
          </a:xfrm>
          <a:prstGeom prst="rect">
            <a:avLst/>
          </a:prstGeom>
        </p:spPr>
        <p:txBody>
          <a:bodyPr anchor="b"/>
          <a:lstStyle/>
          <a:p>
            <a:r>
              <a:t>Title Text</a:t>
            </a:r>
          </a:p>
        </p:txBody>
      </p:sp>
      <p:sp>
        <p:nvSpPr>
          <p:cNvPr id="12" name="Shape 12"/>
          <p:cNvSpPr>
            <a:spLocks noGrp="1"/>
          </p:cNvSpPr>
          <p:nvPr>
            <p:ph type="body" sz="quarter" idx="1"/>
          </p:nvPr>
        </p:nvSpPr>
        <p:spPr>
          <a:xfrm>
            <a:off x="892969" y="3536156"/>
            <a:ext cx="7358063"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xfrm>
            <a:off x="7666759" y="6385791"/>
            <a:ext cx="1107786" cy="36512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7418248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455" y="357889"/>
            <a:ext cx="8405090" cy="1325563"/>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369455" y="1825626"/>
            <a:ext cx="8405090" cy="40948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arallelogram 3">
            <a:extLst>
              <a:ext uri="{FF2B5EF4-FFF2-40B4-BE49-F238E27FC236}">
                <a16:creationId xmlns:a16="http://schemas.microsoft.com/office/drawing/2014/main" id="{78D9947D-075A-2D40-91C0-65D76D8FC7D1}"/>
              </a:ext>
            </a:extLst>
          </p:cNvPr>
          <p:cNvSpPr/>
          <p:nvPr userDrawn="1"/>
        </p:nvSpPr>
        <p:spPr>
          <a:xfrm flipH="1" flipV="1">
            <a:off x="6867884" y="6202615"/>
            <a:ext cx="2276115" cy="655384"/>
          </a:xfrm>
          <a:custGeom>
            <a:avLst/>
            <a:gdLst>
              <a:gd name="connsiteX0" fmla="*/ 0 w 7498080"/>
              <a:gd name="connsiteY0" fmla="*/ 1021666 h 1021666"/>
              <a:gd name="connsiteX1" fmla="*/ 255417 w 7498080"/>
              <a:gd name="connsiteY1" fmla="*/ 0 h 1021666"/>
              <a:gd name="connsiteX2" fmla="*/ 7498080 w 7498080"/>
              <a:gd name="connsiteY2" fmla="*/ 0 h 1021666"/>
              <a:gd name="connsiteX3" fmla="*/ 7242664 w 7498080"/>
              <a:gd name="connsiteY3" fmla="*/ 1021666 h 1021666"/>
              <a:gd name="connsiteX4" fmla="*/ 0 w 7498080"/>
              <a:gd name="connsiteY4" fmla="*/ 1021666 h 1021666"/>
              <a:gd name="connsiteX0" fmla="*/ 11869 w 7509949"/>
              <a:gd name="connsiteY0" fmla="*/ 1021666 h 1021666"/>
              <a:gd name="connsiteX1" fmla="*/ 0 w 7509949"/>
              <a:gd name="connsiteY1" fmla="*/ 0 h 1021666"/>
              <a:gd name="connsiteX2" fmla="*/ 7509949 w 7509949"/>
              <a:gd name="connsiteY2" fmla="*/ 0 h 1021666"/>
              <a:gd name="connsiteX3" fmla="*/ 7254533 w 7509949"/>
              <a:gd name="connsiteY3" fmla="*/ 1021666 h 1021666"/>
              <a:gd name="connsiteX4" fmla="*/ 11869 w 7509949"/>
              <a:gd name="connsiteY4" fmla="*/ 1021666 h 1021666"/>
              <a:gd name="connsiteX0" fmla="*/ 6703 w 7509949"/>
              <a:gd name="connsiteY0" fmla="*/ 1021666 h 1021666"/>
              <a:gd name="connsiteX1" fmla="*/ 0 w 7509949"/>
              <a:gd name="connsiteY1" fmla="*/ 0 h 1021666"/>
              <a:gd name="connsiteX2" fmla="*/ 7509949 w 7509949"/>
              <a:gd name="connsiteY2" fmla="*/ 0 h 1021666"/>
              <a:gd name="connsiteX3" fmla="*/ 7254533 w 7509949"/>
              <a:gd name="connsiteY3" fmla="*/ 1021666 h 1021666"/>
              <a:gd name="connsiteX4" fmla="*/ 6703 w 7509949"/>
              <a:gd name="connsiteY4" fmla="*/ 1021666 h 1021666"/>
              <a:gd name="connsiteX0" fmla="*/ 6703 w 7509949"/>
              <a:gd name="connsiteY0" fmla="*/ 1021666 h 1031605"/>
              <a:gd name="connsiteX1" fmla="*/ 0 w 7509949"/>
              <a:gd name="connsiteY1" fmla="*/ 0 h 1031605"/>
              <a:gd name="connsiteX2" fmla="*/ 7509949 w 7509949"/>
              <a:gd name="connsiteY2" fmla="*/ 0 h 1031605"/>
              <a:gd name="connsiteX3" fmla="*/ 7094935 w 7509949"/>
              <a:gd name="connsiteY3" fmla="*/ 1031605 h 1031605"/>
              <a:gd name="connsiteX4" fmla="*/ 6703 w 7509949"/>
              <a:gd name="connsiteY4" fmla="*/ 1021666 h 1031605"/>
              <a:gd name="connsiteX0" fmla="*/ 6703 w 8777227"/>
              <a:gd name="connsiteY0" fmla="*/ 1026603 h 1036542"/>
              <a:gd name="connsiteX1" fmla="*/ 0 w 8777227"/>
              <a:gd name="connsiteY1" fmla="*/ 4937 h 1036542"/>
              <a:gd name="connsiteX2" fmla="*/ 8777227 w 8777227"/>
              <a:gd name="connsiteY2" fmla="*/ 0 h 1036542"/>
              <a:gd name="connsiteX3" fmla="*/ 7094935 w 8777227"/>
              <a:gd name="connsiteY3" fmla="*/ 1036542 h 1036542"/>
              <a:gd name="connsiteX4" fmla="*/ 6703 w 8777227"/>
              <a:gd name="connsiteY4" fmla="*/ 1026603 h 1036542"/>
              <a:gd name="connsiteX0" fmla="*/ 6703 w 8777227"/>
              <a:gd name="connsiteY0" fmla="*/ 1026603 h 1026603"/>
              <a:gd name="connsiteX1" fmla="*/ 0 w 8777227"/>
              <a:gd name="connsiteY1" fmla="*/ 4937 h 1026603"/>
              <a:gd name="connsiteX2" fmla="*/ 8777227 w 8777227"/>
              <a:gd name="connsiteY2" fmla="*/ 0 h 1026603"/>
              <a:gd name="connsiteX3" fmla="*/ 7293664 w 8777227"/>
              <a:gd name="connsiteY3" fmla="*/ 1023546 h 1026603"/>
              <a:gd name="connsiteX4" fmla="*/ 6703 w 8777227"/>
              <a:gd name="connsiteY4" fmla="*/ 1026603 h 1026603"/>
              <a:gd name="connsiteX0" fmla="*/ 6703 w 8739273"/>
              <a:gd name="connsiteY0" fmla="*/ 1021666 h 1021666"/>
              <a:gd name="connsiteX1" fmla="*/ 0 w 8739273"/>
              <a:gd name="connsiteY1" fmla="*/ 0 h 1021666"/>
              <a:gd name="connsiteX2" fmla="*/ 8739273 w 8739273"/>
              <a:gd name="connsiteY2" fmla="*/ 2722 h 1021666"/>
              <a:gd name="connsiteX3" fmla="*/ 7293664 w 8739273"/>
              <a:gd name="connsiteY3" fmla="*/ 1018609 h 1021666"/>
              <a:gd name="connsiteX4" fmla="*/ 6703 w 8739273"/>
              <a:gd name="connsiteY4" fmla="*/ 1021666 h 1021666"/>
              <a:gd name="connsiteX0" fmla="*/ 6703 w 8739273"/>
              <a:gd name="connsiteY0" fmla="*/ 1021666 h 1025171"/>
              <a:gd name="connsiteX1" fmla="*/ 0 w 8739273"/>
              <a:gd name="connsiteY1" fmla="*/ 0 h 1025171"/>
              <a:gd name="connsiteX2" fmla="*/ 8739273 w 8739273"/>
              <a:gd name="connsiteY2" fmla="*/ 2722 h 1025171"/>
              <a:gd name="connsiteX3" fmla="*/ 7277558 w 8739273"/>
              <a:gd name="connsiteY3" fmla="*/ 1025171 h 1025171"/>
              <a:gd name="connsiteX4" fmla="*/ 6703 w 8739273"/>
              <a:gd name="connsiteY4" fmla="*/ 1021666 h 1025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9273" h="1025171">
                <a:moveTo>
                  <a:pt x="6703" y="1021666"/>
                </a:moveTo>
                <a:cubicBezTo>
                  <a:pt x="4469" y="681111"/>
                  <a:pt x="2234" y="340555"/>
                  <a:pt x="0" y="0"/>
                </a:cubicBezTo>
                <a:lnTo>
                  <a:pt x="8739273" y="2722"/>
                </a:lnTo>
                <a:lnTo>
                  <a:pt x="7277558" y="1025171"/>
                </a:lnTo>
                <a:lnTo>
                  <a:pt x="6703" y="1021666"/>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Date Placeholder 3">
            <a:extLst>
              <a:ext uri="{FF2B5EF4-FFF2-40B4-BE49-F238E27FC236}">
                <a16:creationId xmlns:a16="http://schemas.microsoft.com/office/drawing/2014/main" id="{9131C2EA-A59D-5D44-9A50-C8943EB21DD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F518F-6B44-FA43-A94E-1E50ED6571CB}" type="datetime1">
              <a:rPr lang="en-US" smtClean="0"/>
              <a:t>9/24/2024</a:t>
            </a:fld>
            <a:endParaRPr lang="en-US"/>
          </a:p>
        </p:txBody>
      </p:sp>
      <p:sp>
        <p:nvSpPr>
          <p:cNvPr id="13" name="Parallelogram 3">
            <a:extLst>
              <a:ext uri="{FF2B5EF4-FFF2-40B4-BE49-F238E27FC236}">
                <a16:creationId xmlns:a16="http://schemas.microsoft.com/office/drawing/2014/main" id="{562C0EFF-BD7A-1541-9337-745DD8AF0B5A}"/>
              </a:ext>
            </a:extLst>
          </p:cNvPr>
          <p:cNvSpPr/>
          <p:nvPr userDrawn="1"/>
        </p:nvSpPr>
        <p:spPr>
          <a:xfrm>
            <a:off x="-3485" y="6201683"/>
            <a:ext cx="7142431" cy="664042"/>
          </a:xfrm>
          <a:custGeom>
            <a:avLst/>
            <a:gdLst>
              <a:gd name="connsiteX0" fmla="*/ 0 w 7498080"/>
              <a:gd name="connsiteY0" fmla="*/ 1021666 h 1021666"/>
              <a:gd name="connsiteX1" fmla="*/ 255417 w 7498080"/>
              <a:gd name="connsiteY1" fmla="*/ 0 h 1021666"/>
              <a:gd name="connsiteX2" fmla="*/ 7498080 w 7498080"/>
              <a:gd name="connsiteY2" fmla="*/ 0 h 1021666"/>
              <a:gd name="connsiteX3" fmla="*/ 7242664 w 7498080"/>
              <a:gd name="connsiteY3" fmla="*/ 1021666 h 1021666"/>
              <a:gd name="connsiteX4" fmla="*/ 0 w 7498080"/>
              <a:gd name="connsiteY4" fmla="*/ 1021666 h 1021666"/>
              <a:gd name="connsiteX0" fmla="*/ 11869 w 7509949"/>
              <a:gd name="connsiteY0" fmla="*/ 1021666 h 1021666"/>
              <a:gd name="connsiteX1" fmla="*/ 0 w 7509949"/>
              <a:gd name="connsiteY1" fmla="*/ 0 h 1021666"/>
              <a:gd name="connsiteX2" fmla="*/ 7509949 w 7509949"/>
              <a:gd name="connsiteY2" fmla="*/ 0 h 1021666"/>
              <a:gd name="connsiteX3" fmla="*/ 7254533 w 7509949"/>
              <a:gd name="connsiteY3" fmla="*/ 1021666 h 1021666"/>
              <a:gd name="connsiteX4" fmla="*/ 11869 w 7509949"/>
              <a:gd name="connsiteY4" fmla="*/ 1021666 h 1021666"/>
              <a:gd name="connsiteX0" fmla="*/ 6703 w 7509949"/>
              <a:gd name="connsiteY0" fmla="*/ 1021666 h 1021666"/>
              <a:gd name="connsiteX1" fmla="*/ 0 w 7509949"/>
              <a:gd name="connsiteY1" fmla="*/ 0 h 1021666"/>
              <a:gd name="connsiteX2" fmla="*/ 7509949 w 7509949"/>
              <a:gd name="connsiteY2" fmla="*/ 0 h 1021666"/>
              <a:gd name="connsiteX3" fmla="*/ 7254533 w 7509949"/>
              <a:gd name="connsiteY3" fmla="*/ 1021666 h 1021666"/>
              <a:gd name="connsiteX4" fmla="*/ 6703 w 7509949"/>
              <a:gd name="connsiteY4" fmla="*/ 1021666 h 1021666"/>
              <a:gd name="connsiteX0" fmla="*/ 6703 w 7509949"/>
              <a:gd name="connsiteY0" fmla="*/ 1021666 h 1031605"/>
              <a:gd name="connsiteX1" fmla="*/ 0 w 7509949"/>
              <a:gd name="connsiteY1" fmla="*/ 0 h 1031605"/>
              <a:gd name="connsiteX2" fmla="*/ 7509949 w 7509949"/>
              <a:gd name="connsiteY2" fmla="*/ 0 h 1031605"/>
              <a:gd name="connsiteX3" fmla="*/ 7094935 w 7509949"/>
              <a:gd name="connsiteY3" fmla="*/ 1031605 h 1031605"/>
              <a:gd name="connsiteX4" fmla="*/ 6703 w 7509949"/>
              <a:gd name="connsiteY4" fmla="*/ 1021666 h 1031605"/>
              <a:gd name="connsiteX0" fmla="*/ 6703 w 7509949"/>
              <a:gd name="connsiteY0" fmla="*/ 1021666 h 1021666"/>
              <a:gd name="connsiteX1" fmla="*/ 0 w 7509949"/>
              <a:gd name="connsiteY1" fmla="*/ 0 h 1021666"/>
              <a:gd name="connsiteX2" fmla="*/ 7509949 w 7509949"/>
              <a:gd name="connsiteY2" fmla="*/ 0 h 1021666"/>
              <a:gd name="connsiteX3" fmla="*/ 7104937 w 7509949"/>
              <a:gd name="connsiteY3" fmla="*/ 1002327 h 1021666"/>
              <a:gd name="connsiteX4" fmla="*/ 6703 w 7509949"/>
              <a:gd name="connsiteY4" fmla="*/ 1021666 h 1021666"/>
              <a:gd name="connsiteX0" fmla="*/ 6703 w 7509949"/>
              <a:gd name="connsiteY0" fmla="*/ 1021666 h 1021666"/>
              <a:gd name="connsiteX1" fmla="*/ 0 w 7509949"/>
              <a:gd name="connsiteY1" fmla="*/ 0 h 1021666"/>
              <a:gd name="connsiteX2" fmla="*/ 7509949 w 7509949"/>
              <a:gd name="connsiteY2" fmla="*/ 0 h 1021666"/>
              <a:gd name="connsiteX3" fmla="*/ 7114939 w 7509949"/>
              <a:gd name="connsiteY3" fmla="*/ 1009648 h 1021666"/>
              <a:gd name="connsiteX4" fmla="*/ 6703 w 7509949"/>
              <a:gd name="connsiteY4" fmla="*/ 1021666 h 1021666"/>
              <a:gd name="connsiteX0" fmla="*/ 6703 w 7509949"/>
              <a:gd name="connsiteY0" fmla="*/ 985070 h 1009648"/>
              <a:gd name="connsiteX1" fmla="*/ 0 w 7509949"/>
              <a:gd name="connsiteY1" fmla="*/ 0 h 1009648"/>
              <a:gd name="connsiteX2" fmla="*/ 7509949 w 7509949"/>
              <a:gd name="connsiteY2" fmla="*/ 0 h 1009648"/>
              <a:gd name="connsiteX3" fmla="*/ 7114939 w 7509949"/>
              <a:gd name="connsiteY3" fmla="*/ 1009648 h 1009648"/>
              <a:gd name="connsiteX4" fmla="*/ 6703 w 7509949"/>
              <a:gd name="connsiteY4" fmla="*/ 985070 h 1009648"/>
              <a:gd name="connsiteX0" fmla="*/ 41709 w 7509949"/>
              <a:gd name="connsiteY0" fmla="*/ 999709 h 1009648"/>
              <a:gd name="connsiteX1" fmla="*/ 0 w 7509949"/>
              <a:gd name="connsiteY1" fmla="*/ 0 h 1009648"/>
              <a:gd name="connsiteX2" fmla="*/ 7509949 w 7509949"/>
              <a:gd name="connsiteY2" fmla="*/ 0 h 1009648"/>
              <a:gd name="connsiteX3" fmla="*/ 7114939 w 7509949"/>
              <a:gd name="connsiteY3" fmla="*/ 1009648 h 1009648"/>
              <a:gd name="connsiteX4" fmla="*/ 41709 w 7509949"/>
              <a:gd name="connsiteY4" fmla="*/ 999709 h 1009648"/>
              <a:gd name="connsiteX0" fmla="*/ 11704 w 7509949"/>
              <a:gd name="connsiteY0" fmla="*/ 999709 h 1009648"/>
              <a:gd name="connsiteX1" fmla="*/ 0 w 7509949"/>
              <a:gd name="connsiteY1" fmla="*/ 0 h 1009648"/>
              <a:gd name="connsiteX2" fmla="*/ 7509949 w 7509949"/>
              <a:gd name="connsiteY2" fmla="*/ 0 h 1009648"/>
              <a:gd name="connsiteX3" fmla="*/ 7114939 w 7509949"/>
              <a:gd name="connsiteY3" fmla="*/ 1009648 h 1009648"/>
              <a:gd name="connsiteX4" fmla="*/ 11704 w 7509949"/>
              <a:gd name="connsiteY4" fmla="*/ 999709 h 1009648"/>
              <a:gd name="connsiteX0" fmla="*/ 26252 w 7509949"/>
              <a:gd name="connsiteY0" fmla="*/ 1010357 h 1010357"/>
              <a:gd name="connsiteX1" fmla="*/ 0 w 7509949"/>
              <a:gd name="connsiteY1" fmla="*/ 0 h 1010357"/>
              <a:gd name="connsiteX2" fmla="*/ 7509949 w 7509949"/>
              <a:gd name="connsiteY2" fmla="*/ 0 h 1010357"/>
              <a:gd name="connsiteX3" fmla="*/ 7114939 w 7509949"/>
              <a:gd name="connsiteY3" fmla="*/ 1009648 h 1010357"/>
              <a:gd name="connsiteX4" fmla="*/ 26252 w 7509949"/>
              <a:gd name="connsiteY4" fmla="*/ 1010357 h 1010357"/>
              <a:gd name="connsiteX0" fmla="*/ 15341 w 7509949"/>
              <a:gd name="connsiteY0" fmla="*/ 1015681 h 1015681"/>
              <a:gd name="connsiteX1" fmla="*/ 0 w 7509949"/>
              <a:gd name="connsiteY1" fmla="*/ 0 h 1015681"/>
              <a:gd name="connsiteX2" fmla="*/ 7509949 w 7509949"/>
              <a:gd name="connsiteY2" fmla="*/ 0 h 1015681"/>
              <a:gd name="connsiteX3" fmla="*/ 7114939 w 7509949"/>
              <a:gd name="connsiteY3" fmla="*/ 1009648 h 1015681"/>
              <a:gd name="connsiteX4" fmla="*/ 15341 w 7509949"/>
              <a:gd name="connsiteY4" fmla="*/ 1015681 h 1015681"/>
              <a:gd name="connsiteX0" fmla="*/ 523 w 7495131"/>
              <a:gd name="connsiteY0" fmla="*/ 1015681 h 1015681"/>
              <a:gd name="connsiteX1" fmla="*/ 1852 w 7495131"/>
              <a:gd name="connsiteY1" fmla="*/ 9759 h 1015681"/>
              <a:gd name="connsiteX2" fmla="*/ 7495131 w 7495131"/>
              <a:gd name="connsiteY2" fmla="*/ 0 h 1015681"/>
              <a:gd name="connsiteX3" fmla="*/ 7100121 w 7495131"/>
              <a:gd name="connsiteY3" fmla="*/ 1009648 h 1015681"/>
              <a:gd name="connsiteX4" fmla="*/ 523 w 7495131"/>
              <a:gd name="connsiteY4" fmla="*/ 1015681 h 1015681"/>
              <a:gd name="connsiteX0" fmla="*/ 5339 w 7499947"/>
              <a:gd name="connsiteY0" fmla="*/ 1015681 h 1015681"/>
              <a:gd name="connsiteX1" fmla="*/ 0 w 7499947"/>
              <a:gd name="connsiteY1" fmla="*/ 9759 h 1015681"/>
              <a:gd name="connsiteX2" fmla="*/ 7499947 w 7499947"/>
              <a:gd name="connsiteY2" fmla="*/ 0 h 1015681"/>
              <a:gd name="connsiteX3" fmla="*/ 7104937 w 7499947"/>
              <a:gd name="connsiteY3" fmla="*/ 1009648 h 1015681"/>
              <a:gd name="connsiteX4" fmla="*/ 5339 w 7499947"/>
              <a:gd name="connsiteY4" fmla="*/ 1015681 h 1015681"/>
              <a:gd name="connsiteX0" fmla="*/ 2005 w 7496613"/>
              <a:gd name="connsiteY0" fmla="*/ 1015681 h 1015681"/>
              <a:gd name="connsiteX1" fmla="*/ 0 w 7496613"/>
              <a:gd name="connsiteY1" fmla="*/ 14639 h 1015681"/>
              <a:gd name="connsiteX2" fmla="*/ 7496613 w 7496613"/>
              <a:gd name="connsiteY2" fmla="*/ 0 h 1015681"/>
              <a:gd name="connsiteX3" fmla="*/ 7101603 w 7496613"/>
              <a:gd name="connsiteY3" fmla="*/ 1009648 h 1015681"/>
              <a:gd name="connsiteX4" fmla="*/ 2005 w 7496613"/>
              <a:gd name="connsiteY4" fmla="*/ 1015681 h 1015681"/>
              <a:gd name="connsiteX0" fmla="*/ 2005 w 7503281"/>
              <a:gd name="connsiteY0" fmla="*/ 1025440 h 1025440"/>
              <a:gd name="connsiteX1" fmla="*/ 0 w 7503281"/>
              <a:gd name="connsiteY1" fmla="*/ 24398 h 1025440"/>
              <a:gd name="connsiteX2" fmla="*/ 7503281 w 7503281"/>
              <a:gd name="connsiteY2" fmla="*/ 0 h 1025440"/>
              <a:gd name="connsiteX3" fmla="*/ 7101603 w 7503281"/>
              <a:gd name="connsiteY3" fmla="*/ 1019407 h 1025440"/>
              <a:gd name="connsiteX4" fmla="*/ 2005 w 7503281"/>
              <a:gd name="connsiteY4" fmla="*/ 1025440 h 1025440"/>
              <a:gd name="connsiteX0" fmla="*/ 2005 w 7499947"/>
              <a:gd name="connsiteY0" fmla="*/ 1020560 h 1020560"/>
              <a:gd name="connsiteX1" fmla="*/ 0 w 7499947"/>
              <a:gd name="connsiteY1" fmla="*/ 19518 h 1020560"/>
              <a:gd name="connsiteX2" fmla="*/ 7499947 w 7499947"/>
              <a:gd name="connsiteY2" fmla="*/ 0 h 1020560"/>
              <a:gd name="connsiteX3" fmla="*/ 7101603 w 7499947"/>
              <a:gd name="connsiteY3" fmla="*/ 1014527 h 1020560"/>
              <a:gd name="connsiteX4" fmla="*/ 2005 w 7499947"/>
              <a:gd name="connsiteY4" fmla="*/ 1020560 h 10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9947" h="1020560">
                <a:moveTo>
                  <a:pt x="2005" y="1020560"/>
                </a:moveTo>
                <a:cubicBezTo>
                  <a:pt x="-229" y="680005"/>
                  <a:pt x="2234" y="360073"/>
                  <a:pt x="0" y="19518"/>
                </a:cubicBezTo>
                <a:lnTo>
                  <a:pt x="7499947" y="0"/>
                </a:lnTo>
                <a:lnTo>
                  <a:pt x="7101603" y="1014527"/>
                </a:lnTo>
                <a:lnTo>
                  <a:pt x="2005" y="10205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4" name="Picture 13">
            <a:extLst>
              <a:ext uri="{FF2B5EF4-FFF2-40B4-BE49-F238E27FC236}">
                <a16:creationId xmlns:a16="http://schemas.microsoft.com/office/drawing/2014/main" id="{2F0B1DC7-3AFD-C242-939A-51E56E2FB4E3}"/>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5324" y="6283384"/>
            <a:ext cx="3059092" cy="504749"/>
          </a:xfrm>
          <a:prstGeom prst="rect">
            <a:avLst/>
          </a:prstGeom>
        </p:spPr>
      </p:pic>
    </p:spTree>
    <p:extLst>
      <p:ext uri="{BB962C8B-B14F-4D97-AF65-F5344CB8AC3E}">
        <p14:creationId xmlns:p14="http://schemas.microsoft.com/office/powerpoint/2010/main" val="29900418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 id="2147483682" r:id="rId9"/>
  </p:sldLayoutIdLs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Consolas" panose="020B0609020204030204" pitchFamily="49"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oi.org/10.1038/s41467-024-52028-8"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p:nvPr/>
        </p:nvSpPr>
        <p:spPr>
          <a:xfrm>
            <a:off x="190770" y="4124110"/>
            <a:ext cx="4128428" cy="21034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321457">
              <a:lnSpc>
                <a:spcPct val="150000"/>
              </a:lnSpc>
              <a:spcBef>
                <a:spcPts val="844"/>
              </a:spcBef>
              <a:defRPr sz="2000" b="1">
                <a:latin typeface="Helvetica"/>
                <a:ea typeface="Helvetica"/>
                <a:cs typeface="Helvetica"/>
                <a:sym typeface="Helvetica"/>
              </a:defRPr>
            </a:pPr>
            <a:r>
              <a:rPr sz="1600" dirty="0">
                <a:latin typeface="Calibri" panose="020F0502020204030204" pitchFamily="34" charset="0"/>
                <a:cs typeface="Calibri" panose="020F0502020204030204" pitchFamily="34" charset="0"/>
              </a:rPr>
              <a:t>Impact</a:t>
            </a:r>
            <a:endParaRPr lang="en-US" sz="1600" dirty="0">
              <a:latin typeface="Calibri" panose="020F0502020204030204" pitchFamily="34" charset="0"/>
              <a:ea typeface="Times New Roman" panose="02020603050405020304" pitchFamily="18" charset="0"/>
              <a:cs typeface="Calibri" panose="020F0502020204030204" pitchFamily="34" charset="0"/>
            </a:endParaRPr>
          </a:p>
          <a:p>
            <a:pPr defTabSz="321457">
              <a:buSzPct val="75000"/>
              <a:defRPr sz="2000">
                <a:latin typeface="Helvetica"/>
                <a:ea typeface="Helvetica"/>
                <a:cs typeface="Helvetica"/>
                <a:sym typeface="Helvetica"/>
              </a:defRPr>
            </a:pPr>
            <a:r>
              <a:rPr lang="en-US" sz="1200" dirty="0">
                <a:latin typeface="Calibri" panose="020F0502020204030204" pitchFamily="34" charset="0"/>
              </a:rPr>
              <a:t>Worldwide, AC prevalence could grow from 27% to 33-48%, doubling residential cooling electricity demand from 1220 to 1590-2377 TWh/year, while emitting between 590 and 1,365 million tons of CO</a:t>
            </a:r>
            <a:r>
              <a:rPr lang="en-US" sz="1200" baseline="-25000" dirty="0">
                <a:latin typeface="Calibri" panose="020F0502020204030204" pitchFamily="34" charset="0"/>
              </a:rPr>
              <a:t>2</a:t>
            </a:r>
            <a:r>
              <a:rPr lang="en-US" sz="1200" dirty="0">
                <a:latin typeface="Calibri" panose="020F0502020204030204" pitchFamily="34" charset="0"/>
              </a:rPr>
              <a:t>. AC ownership and utilization are both  regressive, and remain highly unequal within and across countries and income groups: by 2050 up to 4 billion </a:t>
            </a:r>
            <a:r>
              <a:rPr lang="en-US" sz="1200">
                <a:latin typeface="Calibri" panose="020F0502020204030204" pitchFamily="34" charset="0"/>
              </a:rPr>
              <a:t>people may lack </a:t>
            </a:r>
            <a:r>
              <a:rPr lang="en-US" sz="1200" dirty="0">
                <a:latin typeface="Calibri" panose="020F0502020204030204" pitchFamily="34" charset="0"/>
              </a:rPr>
              <a:t>access to cooling. Our global gridded projections facilitate incorporation of cooling adaptation’s effects on energy markets, health, and decarbonization into integrated assessment research.</a:t>
            </a:r>
            <a:endParaRPr sz="1406" dirty="0"/>
          </a:p>
        </p:txBody>
      </p:sp>
      <p:sp>
        <p:nvSpPr>
          <p:cNvPr id="121" name="Shape 121"/>
          <p:cNvSpPr/>
          <p:nvPr/>
        </p:nvSpPr>
        <p:spPr>
          <a:xfrm>
            <a:off x="257568" y="131672"/>
            <a:ext cx="8240811" cy="44146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spAutoFit/>
          </a:bodyPr>
          <a:lstStyle>
            <a:lvl1pPr algn="l" defTabSz="457200">
              <a:defRPr sz="2700" b="1">
                <a:latin typeface="Helvetica"/>
                <a:ea typeface="Helvetica"/>
                <a:cs typeface="Helvetica"/>
                <a:sym typeface="Helvetica"/>
              </a:defRPr>
            </a:lvl1pPr>
          </a:lstStyle>
          <a:p>
            <a:r>
              <a:rPr lang="en-US" sz="2400" dirty="0">
                <a:latin typeface="Calibri" panose="020F0502020204030204" pitchFamily="34" charset="0"/>
                <a:cs typeface="Calibri" panose="020F0502020204030204" pitchFamily="34" charset="0"/>
              </a:rPr>
              <a:t>Inequalities in global residential cooling energy use to 2050 </a:t>
            </a:r>
          </a:p>
        </p:txBody>
      </p:sp>
      <p:sp>
        <p:nvSpPr>
          <p:cNvPr id="122" name="Shape 122"/>
          <p:cNvSpPr/>
          <p:nvPr/>
        </p:nvSpPr>
        <p:spPr>
          <a:xfrm>
            <a:off x="190771" y="357547"/>
            <a:ext cx="4214399" cy="2409104"/>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noAutofit/>
          </a:bodyPr>
          <a:lstStyle/>
          <a:p>
            <a:pPr defTabSz="321457">
              <a:lnSpc>
                <a:spcPct val="150000"/>
              </a:lnSpc>
              <a:defRPr sz="2000" b="1">
                <a:latin typeface="Helvetica"/>
                <a:ea typeface="Helvetica"/>
                <a:cs typeface="Helvetica"/>
                <a:sym typeface="Helvetica"/>
              </a:defRPr>
            </a:pPr>
            <a:r>
              <a:rPr sz="1600" dirty="0">
                <a:latin typeface="Calibri" panose="020F0502020204030204" pitchFamily="34" charset="0"/>
                <a:cs typeface="Calibri" panose="020F0502020204030204" pitchFamily="34" charset="0"/>
              </a:rPr>
              <a:t>Objective</a:t>
            </a:r>
            <a:endParaRPr lang="en-US" sz="1600" dirty="0">
              <a:latin typeface="Calibri" panose="020F0502020204030204" pitchFamily="34" charset="0"/>
              <a:cs typeface="Calibri" panose="020F0502020204030204" pitchFamily="34" charset="0"/>
            </a:endParaRPr>
          </a:p>
          <a:p>
            <a:pPr algn="l"/>
            <a:r>
              <a:rPr lang="en-US" sz="1200" dirty="0">
                <a:latin typeface="Calibri" panose="020F0502020204030204" pitchFamily="34" charset="0"/>
                <a:ea typeface="Times New Roman" panose="02020603050405020304" pitchFamily="18" charset="0"/>
                <a:cs typeface="Calibri" panose="020F0502020204030204" pitchFamily="34" charset="0"/>
              </a:rPr>
              <a:t>Climate change-driven warming will incentivize household adaptation to increasing heat exposures. Air conditioning (AC) is the main technology for indoor cooling that is widely available at large scale, but household adoption of AC and utilization via consumption of electricity for cooling are constrained by income and adaptive capacity. We project, globally at fine spatial resolution, how high temperatures, income and demographic factors combine to determine AC prevalence and cooling electricity use in current and mid-century climates, and assess the implications for energy demand and greenhouse gas emissions. </a:t>
            </a:r>
            <a:endParaRPr lang="en-US" sz="1200" dirty="0">
              <a:latin typeface="Calibri" panose="020F0502020204030204" pitchFamily="34" charset="0"/>
              <a:cs typeface="Calibri" panose="020F0502020204030204" pitchFamily="34" charset="0"/>
            </a:endParaRPr>
          </a:p>
        </p:txBody>
      </p:sp>
      <p:sp>
        <p:nvSpPr>
          <p:cNvPr id="123" name="Shape 123"/>
          <p:cNvSpPr/>
          <p:nvPr/>
        </p:nvSpPr>
        <p:spPr>
          <a:xfrm>
            <a:off x="190770" y="2548642"/>
            <a:ext cx="4128429" cy="1734129"/>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321457">
              <a:lnSpc>
                <a:spcPct val="150000"/>
              </a:lnSpc>
              <a:defRPr sz="2000" b="1">
                <a:latin typeface="Helvetica"/>
                <a:ea typeface="Helvetica"/>
                <a:cs typeface="Helvetica"/>
                <a:sym typeface="Helvetica"/>
              </a:defRPr>
            </a:pPr>
            <a:r>
              <a:rPr sz="1600" dirty="0">
                <a:latin typeface="Calibri" panose="020F0502020204030204" pitchFamily="34" charset="0"/>
                <a:cs typeface="Calibri" panose="020F0502020204030204" pitchFamily="34" charset="0"/>
              </a:rPr>
              <a:t>Approach</a:t>
            </a:r>
            <a:endParaRPr lang="en-US" sz="1600" dirty="0">
              <a:latin typeface="Calibri" panose="020F0502020204030204" pitchFamily="34" charset="0"/>
              <a:cs typeface="Calibri" panose="020F0502020204030204" pitchFamily="34" charset="0"/>
            </a:endParaRPr>
          </a:p>
          <a:p>
            <a:pPr lvl="0" algn="l"/>
            <a:r>
              <a:rPr lang="en-US" sz="1200" dirty="0">
                <a:latin typeface="Calibri" panose="020F0502020204030204" pitchFamily="34" charset="0"/>
                <a:ea typeface="Times New Roman" panose="02020603050405020304" pitchFamily="18" charset="0"/>
                <a:cs typeface="Calibri" panose="020F0502020204030204" pitchFamily="34" charset="0"/>
              </a:rPr>
              <a:t>Using a large dataset of household surveys across 25 countries, we empirically model residential AC ownership, and, conditional on AC adoption, household cooling electricity demand. We use the fitted statistical models to quantify the responses of future AC prevalence and associated residential electricity consumption to income growth, demographic changes and increasing ambient temperatures associated with warming pathways to 2050.</a:t>
            </a:r>
            <a:endParaRPr lang="en-US" sz="1200" dirty="0">
              <a:latin typeface="Calibri" panose="020F0502020204030204" pitchFamily="34" charset="0"/>
              <a:ea typeface="MS Mincho" panose="02020609040205080304" pitchFamily="49" charset="-128"/>
              <a:cs typeface="Calibri" panose="020F0502020204030204" pitchFamily="34" charset="0"/>
            </a:endParaRPr>
          </a:p>
        </p:txBody>
      </p:sp>
      <p:sp>
        <p:nvSpPr>
          <p:cNvPr id="124" name="Shape 124"/>
          <p:cNvSpPr/>
          <p:nvPr/>
        </p:nvSpPr>
        <p:spPr>
          <a:xfrm>
            <a:off x="4521102" y="5998616"/>
            <a:ext cx="4446314" cy="553998"/>
          </a:xfrm>
          <a:prstGeom prst="rect">
            <a:avLst/>
          </a:prstGeom>
          <a:ln w="12700">
            <a:solidFill>
              <a:schemeClr val="accent1"/>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45720" tIns="45720" rIns="45720" bIns="45720" anchor="ctr">
            <a:spAutoFit/>
          </a:bodyPr>
          <a:lstStyle>
            <a:lvl1pPr algn="l">
              <a:defRPr sz="1800">
                <a:latin typeface="Helvetica"/>
                <a:ea typeface="Helvetica"/>
                <a:cs typeface="Helvetica"/>
                <a:sym typeface="Helvetica"/>
              </a:defRPr>
            </a:lvl1pPr>
          </a:lstStyle>
          <a:p>
            <a:r>
              <a:rPr lang="en-US" sz="1000" dirty="0">
                <a:latin typeface="Arial" panose="020B0604020202020204" pitchFamily="34" charset="0"/>
                <a:ea typeface="MS Mincho" panose="02020609040205080304" pitchFamily="49" charset="-128"/>
              </a:rPr>
              <a:t>Falchetta G, De Cian E, </a:t>
            </a:r>
            <a:r>
              <a:rPr lang="en-US" sz="1000" dirty="0" err="1">
                <a:latin typeface="Arial" panose="020B0604020202020204" pitchFamily="34" charset="0"/>
                <a:ea typeface="MS Mincho" panose="02020609040205080304" pitchFamily="49" charset="-128"/>
              </a:rPr>
              <a:t>Pavanello</a:t>
            </a:r>
            <a:r>
              <a:rPr lang="en-US" sz="1000" dirty="0">
                <a:latin typeface="Arial" panose="020B0604020202020204" pitchFamily="34" charset="0"/>
                <a:ea typeface="MS Mincho" panose="02020609040205080304" pitchFamily="49" charset="-128"/>
              </a:rPr>
              <a:t> F, Sue Wing I (2024). Inequalities in global residential cooling energy use to 2050, Nature Communications 15: 7874. </a:t>
            </a:r>
            <a:r>
              <a:rPr lang="en-US" sz="1000" dirty="0">
                <a:latin typeface="Arial" panose="020B0604020202020204" pitchFamily="34" charset="0"/>
                <a:ea typeface="MS Mincho" panose="02020609040205080304" pitchFamily="49" charset="-128"/>
                <a:hlinkClick r:id="rId2"/>
              </a:rPr>
              <a:t>https://doi.org/10.1038/s41467-024-52028-8</a:t>
            </a:r>
            <a:r>
              <a:rPr lang="en-US" sz="1000" dirty="0">
                <a:latin typeface="Arial" panose="020B0604020202020204" pitchFamily="34" charset="0"/>
                <a:ea typeface="MS Mincho" panose="02020609040205080304" pitchFamily="49" charset="-128"/>
              </a:rPr>
              <a:t> </a:t>
            </a:r>
            <a:endParaRPr lang="en-US" sz="900" dirty="0">
              <a:latin typeface="Arial" panose="020B0604020202020204" pitchFamily="34" charset="0"/>
              <a:ea typeface="MS Mincho" panose="02020609040205080304" pitchFamily="49" charset="-128"/>
            </a:endParaRPr>
          </a:p>
        </p:txBody>
      </p:sp>
      <p:pic>
        <p:nvPicPr>
          <p:cNvPr id="3" name="Picture 2" descr="A screenshot of a map&#10;&#10;Description automatically generated">
            <a:extLst>
              <a:ext uri="{FF2B5EF4-FFF2-40B4-BE49-F238E27FC236}">
                <a16:creationId xmlns:a16="http://schemas.microsoft.com/office/drawing/2014/main" id="{4E553C46-8FE4-4F07-2CD3-672682FEF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1916" y="1015998"/>
            <a:ext cx="4569466" cy="3746962"/>
          </a:xfrm>
          <a:prstGeom prst="rect">
            <a:avLst/>
          </a:prstGeom>
        </p:spPr>
      </p:pic>
      <p:sp>
        <p:nvSpPr>
          <p:cNvPr id="8" name="Shape 119">
            <a:extLst>
              <a:ext uri="{FF2B5EF4-FFF2-40B4-BE49-F238E27FC236}">
                <a16:creationId xmlns:a16="http://schemas.microsoft.com/office/drawing/2014/main" id="{D05CE714-975C-5F45-B8FB-334BF21660D6}"/>
              </a:ext>
            </a:extLst>
          </p:cNvPr>
          <p:cNvSpPr/>
          <p:nvPr/>
        </p:nvSpPr>
        <p:spPr>
          <a:xfrm>
            <a:off x="4405170" y="4848943"/>
            <a:ext cx="4577875" cy="91852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321457">
              <a:spcBef>
                <a:spcPts val="844"/>
              </a:spcBef>
              <a:defRPr sz="1700">
                <a:latin typeface="Helvetica"/>
                <a:ea typeface="Helvetica"/>
                <a:cs typeface="Helvetica"/>
                <a:sym typeface="Helvetica"/>
              </a:defRPr>
            </a:pPr>
            <a:r>
              <a:rPr lang="en-US" sz="1100" b="1" dirty="0">
                <a:solidFill>
                  <a:srgbClr val="0070C0"/>
                </a:solidFill>
                <a:latin typeface="Calibri" panose="020F0502020204030204" pitchFamily="34" charset="0"/>
                <a:cs typeface="Calibri" panose="020F0502020204030204" pitchFamily="34" charset="0"/>
              </a:rPr>
              <a:t>Figure:</a:t>
            </a:r>
            <a:r>
              <a:rPr lang="en-US" sz="1100" dirty="0">
                <a:solidFill>
                  <a:srgbClr val="0070C0"/>
                </a:solidFill>
                <a:latin typeface="Calibri" panose="020F0502020204030204" pitchFamily="34" charset="0"/>
                <a:cs typeface="Calibri" panose="020F0502020204030204" pitchFamily="34" charset="0"/>
              </a:rPr>
              <a:t>  Maps and bar charts of (</a:t>
            </a:r>
            <a:r>
              <a:rPr lang="en-US" sz="1100" b="1" dirty="0">
                <a:solidFill>
                  <a:srgbClr val="0070C0"/>
                </a:solidFill>
                <a:latin typeface="Calibri" panose="020F0502020204030204" pitchFamily="34" charset="0"/>
                <a:cs typeface="Calibri" panose="020F0502020204030204" pitchFamily="34" charset="0"/>
              </a:rPr>
              <a:t>a</a:t>
            </a:r>
            <a:r>
              <a:rPr lang="en-US" sz="1100" dirty="0">
                <a:solidFill>
                  <a:srgbClr val="0070C0"/>
                </a:solidFill>
                <a:latin typeface="Calibri" panose="020F0502020204030204" pitchFamily="34" charset="0"/>
                <a:cs typeface="Calibri" panose="020F0502020204030204" pitchFamily="34" charset="0"/>
              </a:rPr>
              <a:t>, </a:t>
            </a:r>
            <a:r>
              <a:rPr lang="en-US" sz="1100" b="1" dirty="0">
                <a:solidFill>
                  <a:srgbClr val="0070C0"/>
                </a:solidFill>
                <a:latin typeface="Calibri" panose="020F0502020204030204" pitchFamily="34" charset="0"/>
                <a:cs typeface="Calibri" panose="020F0502020204030204" pitchFamily="34" charset="0"/>
              </a:rPr>
              <a:t>b</a:t>
            </a:r>
            <a:r>
              <a:rPr lang="en-US" sz="1100" dirty="0">
                <a:solidFill>
                  <a:srgbClr val="0070C0"/>
                </a:solidFill>
                <a:latin typeface="Calibri" panose="020F0502020204030204" pitchFamily="34" charset="0"/>
                <a:cs typeface="Calibri" panose="020F0502020204030204" pitchFamily="34" charset="0"/>
              </a:rPr>
              <a:t>) AC ownership (% and count of households) and (</a:t>
            </a:r>
            <a:r>
              <a:rPr lang="en-US" sz="1100" b="1" dirty="0">
                <a:solidFill>
                  <a:srgbClr val="0070C0"/>
                </a:solidFill>
                <a:latin typeface="Calibri" panose="020F0502020204030204" pitchFamily="34" charset="0"/>
                <a:cs typeface="Calibri" panose="020F0502020204030204" pitchFamily="34" charset="0"/>
              </a:rPr>
              <a:t>c</a:t>
            </a:r>
            <a:r>
              <a:rPr lang="en-US" sz="1100" dirty="0">
                <a:solidFill>
                  <a:srgbClr val="0070C0"/>
                </a:solidFill>
                <a:latin typeface="Calibri" panose="020F0502020204030204" pitchFamily="34" charset="0"/>
                <a:cs typeface="Calibri" panose="020F0502020204030204" pitchFamily="34" charset="0"/>
              </a:rPr>
              <a:t>, </a:t>
            </a:r>
            <a:r>
              <a:rPr lang="en-US" sz="1100" b="1" dirty="0">
                <a:solidFill>
                  <a:srgbClr val="0070C0"/>
                </a:solidFill>
                <a:latin typeface="Calibri" panose="020F0502020204030204" pitchFamily="34" charset="0"/>
                <a:cs typeface="Calibri" panose="020F0502020204030204" pitchFamily="34" charset="0"/>
              </a:rPr>
              <a:t>d</a:t>
            </a:r>
            <a:r>
              <a:rPr lang="en-US" sz="1100" dirty="0">
                <a:solidFill>
                  <a:srgbClr val="0070C0"/>
                </a:solidFill>
                <a:latin typeface="Calibri" panose="020F0502020204030204" pitchFamily="34" charset="0"/>
                <a:cs typeface="Calibri" panose="020F0502020204030204" pitchFamily="34" charset="0"/>
              </a:rPr>
              <a:t>) household AC electricity consumption (GWh/y and TWh/y), current climate (2020) and 2050, shared socioeconomic pathway scenario 245. Results are shown for the median of 14 Coupled Model Intercomparison Project Phase VI (CMIP6) global climate models.</a:t>
            </a:r>
          </a:p>
        </p:txBody>
      </p:sp>
      <p:sp>
        <p:nvSpPr>
          <p:cNvPr id="6" name="TextBox 5">
            <a:extLst>
              <a:ext uri="{FF2B5EF4-FFF2-40B4-BE49-F238E27FC236}">
                <a16:creationId xmlns:a16="http://schemas.microsoft.com/office/drawing/2014/main" id="{226D7BFE-0105-214D-6458-86CB20A627C7}"/>
              </a:ext>
            </a:extLst>
          </p:cNvPr>
          <p:cNvSpPr txBox="1"/>
          <p:nvPr/>
        </p:nvSpPr>
        <p:spPr>
          <a:xfrm>
            <a:off x="5337908" y="953173"/>
            <a:ext cx="711200" cy="261610"/>
          </a:xfrm>
          <a:prstGeom prst="rect">
            <a:avLst/>
          </a:prstGeom>
          <a:noFill/>
        </p:spPr>
        <p:txBody>
          <a:bodyPr wrap="square">
            <a:spAutoFit/>
          </a:bodyPr>
          <a:lstStyle/>
          <a:p>
            <a:pPr algn="ctr"/>
            <a:r>
              <a:rPr lang="en-US" sz="1100" b="1" dirty="0">
                <a:latin typeface="Calibri" panose="020F0502020204030204" pitchFamily="34" charset="0"/>
                <a:cs typeface="Calibri" panose="020F0502020204030204" pitchFamily="34" charset="0"/>
              </a:rPr>
              <a:t>2020</a:t>
            </a:r>
            <a:endParaRPr lang="en-US" sz="1100" b="1" dirty="0"/>
          </a:p>
        </p:txBody>
      </p:sp>
      <p:sp>
        <p:nvSpPr>
          <p:cNvPr id="7" name="TextBox 6">
            <a:extLst>
              <a:ext uri="{FF2B5EF4-FFF2-40B4-BE49-F238E27FC236}">
                <a16:creationId xmlns:a16="http://schemas.microsoft.com/office/drawing/2014/main" id="{560C3463-1FBC-E9BB-F1D8-5659EE74884C}"/>
              </a:ext>
            </a:extLst>
          </p:cNvPr>
          <p:cNvSpPr txBox="1"/>
          <p:nvPr/>
        </p:nvSpPr>
        <p:spPr>
          <a:xfrm>
            <a:off x="7455876" y="953173"/>
            <a:ext cx="996461" cy="261610"/>
          </a:xfrm>
          <a:prstGeom prst="rect">
            <a:avLst/>
          </a:prstGeom>
          <a:noFill/>
        </p:spPr>
        <p:txBody>
          <a:bodyPr wrap="square">
            <a:spAutoFit/>
          </a:bodyPr>
          <a:lstStyle/>
          <a:p>
            <a:pPr algn="ctr"/>
            <a:r>
              <a:rPr lang="en-US" sz="1100" b="1" dirty="0">
                <a:latin typeface="Calibri" panose="020F0502020204030204" pitchFamily="34" charset="0"/>
                <a:cs typeface="Calibri" panose="020F0502020204030204" pitchFamily="34" charset="0"/>
              </a:rPr>
              <a:t>2050 SSP245</a:t>
            </a:r>
            <a:endParaRPr lang="en-US" sz="1100" b="1" dirty="0"/>
          </a:p>
        </p:txBody>
      </p:sp>
      <p:sp>
        <p:nvSpPr>
          <p:cNvPr id="9" name="TextBox 8">
            <a:extLst>
              <a:ext uri="{FF2B5EF4-FFF2-40B4-BE49-F238E27FC236}">
                <a16:creationId xmlns:a16="http://schemas.microsoft.com/office/drawing/2014/main" id="{E1BF510E-8C19-E32E-2B21-FA8229AEAF5C}"/>
              </a:ext>
            </a:extLst>
          </p:cNvPr>
          <p:cNvSpPr txBox="1"/>
          <p:nvPr/>
        </p:nvSpPr>
        <p:spPr>
          <a:xfrm rot="16200000">
            <a:off x="3759918" y="1700660"/>
            <a:ext cx="1292017" cy="261610"/>
          </a:xfrm>
          <a:prstGeom prst="rect">
            <a:avLst/>
          </a:prstGeom>
          <a:noFill/>
        </p:spPr>
        <p:txBody>
          <a:bodyPr wrap="square">
            <a:spAutoFit/>
          </a:bodyPr>
          <a:lstStyle/>
          <a:p>
            <a:pPr algn="ctr"/>
            <a:r>
              <a:rPr lang="en-US" sz="1100" b="1" dirty="0">
                <a:latin typeface="Calibri" panose="020F0502020204030204" pitchFamily="34" charset="0"/>
                <a:cs typeface="Calibri" panose="020F0502020204030204" pitchFamily="34" charset="0"/>
              </a:rPr>
              <a:t>AC Prevalence</a:t>
            </a:r>
            <a:endParaRPr lang="en-US" sz="1100" b="1" dirty="0"/>
          </a:p>
        </p:txBody>
      </p:sp>
      <p:sp>
        <p:nvSpPr>
          <p:cNvPr id="10" name="TextBox 9">
            <a:extLst>
              <a:ext uri="{FF2B5EF4-FFF2-40B4-BE49-F238E27FC236}">
                <a16:creationId xmlns:a16="http://schemas.microsoft.com/office/drawing/2014/main" id="{FA13B524-FA78-D07D-F59C-09B53D5C6D23}"/>
              </a:ext>
            </a:extLst>
          </p:cNvPr>
          <p:cNvSpPr txBox="1"/>
          <p:nvPr/>
        </p:nvSpPr>
        <p:spPr>
          <a:xfrm rot="16200000">
            <a:off x="3651743" y="3546331"/>
            <a:ext cx="1508366" cy="261610"/>
          </a:xfrm>
          <a:prstGeom prst="rect">
            <a:avLst/>
          </a:prstGeom>
          <a:noFill/>
        </p:spPr>
        <p:txBody>
          <a:bodyPr wrap="square">
            <a:spAutoFit/>
          </a:bodyPr>
          <a:lstStyle/>
          <a:p>
            <a:pPr algn="ctr"/>
            <a:r>
              <a:rPr lang="en-US" sz="1100" b="1" dirty="0">
                <a:latin typeface="Calibri" panose="020F0502020204030204" pitchFamily="34" charset="0"/>
                <a:cs typeface="Calibri" panose="020F0502020204030204" pitchFamily="34" charset="0"/>
              </a:rPr>
              <a:t>Electricity for Cooling</a:t>
            </a:r>
            <a:endParaRPr lang="en-US" sz="1100" b="1" dirty="0"/>
          </a:p>
        </p:txBody>
      </p:sp>
    </p:spTree>
    <p:extLst>
      <p:ext uri="{BB962C8B-B14F-4D97-AF65-F5344CB8AC3E}">
        <p14:creationId xmlns:p14="http://schemas.microsoft.com/office/powerpoint/2010/main" val="545559921"/>
      </p:ext>
    </p:extLst>
  </p:cSld>
  <p:clrMapOvr>
    <a:masterClrMapping/>
  </p:clrMapOvr>
  <p:transition spd="med"/>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9078</TotalTime>
  <Words>390</Words>
  <Application>Microsoft Office PowerPoint</Application>
  <PresentationFormat>On-screen Show (4:3)</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Franklin Gothic Book</vt:lpstr>
      <vt:lpstr>Franklin Gothic Medium</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Kostadinova, Katerina Lubomirova</dc:creator>
  <cp:lastModifiedBy>Sue Wing, Ian</cp:lastModifiedBy>
  <cp:revision>49</cp:revision>
  <dcterms:created xsi:type="dcterms:W3CDTF">2019-03-01T18:13:06Z</dcterms:created>
  <dcterms:modified xsi:type="dcterms:W3CDTF">2024-09-25T14:53:37Z</dcterms:modified>
</cp:coreProperties>
</file>