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12192000" cy="6858000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D72625B-3132-FB5F-7E83-3C5FCDE59D6A}" name="Blankenship, Genoa" initials="BG" userId="S::genoa.blankenship@pnnl.gov::33d8b618-7db4-498a-9385-38ae3a1cd94a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6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Blankenship, Genoa" initials="BG" lastIdx="1" clrIdx="1">
    <p:extLst>
      <p:ext uri="{19B8F6BF-5375-455C-9EA6-DF929625EA0E}">
        <p15:presenceInfo xmlns:p15="http://schemas.microsoft.com/office/powerpoint/2012/main" userId="S::genoa.blankenship@pnnl.gov::33d8b618-7db4-498a-9385-38ae3a1cd94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669CA2-D315-6D41-ACEB-DB165440D804}" v="9" dt="2023-11-09T02:43:58.5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06" autoAdjust="0"/>
    <p:restoredTop sz="94625" autoAdjust="0"/>
  </p:normalViewPr>
  <p:slideViewPr>
    <p:cSldViewPr>
      <p:cViewPr varScale="1">
        <p:scale>
          <a:sx n="125" d="100"/>
          <a:sy n="125" d="100"/>
        </p:scale>
        <p:origin x="339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11/27/2023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8463" y="696913"/>
            <a:ext cx="6188075" cy="3481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11/27/2023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11/27/2023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11/27/2023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11/27/2023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11/27/2023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11/27/2023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29/2022MS00348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676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400" y="1143000"/>
            <a:ext cx="5834666" cy="558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</a:rPr>
              <a:t>Develop a flow direction model that produces high-quality flow routing parameters in any mesh system.</a:t>
            </a:r>
          </a:p>
          <a:p>
            <a:pPr>
              <a:spcBef>
                <a:spcPct val="15000"/>
              </a:spcBef>
              <a:defRPr/>
            </a:pPr>
            <a:endParaRPr lang="en-US" sz="1600" b="1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>
                <a:solidFill>
                  <a:prstClr val="black"/>
                </a:solidFill>
                <a:latin typeface="Arial" panose="020B0604020202020204" pitchFamily="34" charset="0"/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</a:rPr>
              <a:t>Develop a topological relationship-based stream-burning method.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</a:rPr>
              <a:t>Develop an advanced depression-filling method that is consistent with the stream-burning results.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</a:rPr>
              <a:t>Evaluate model performance under multiple configurations and observational inputs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</a:rPr>
              <a:t>.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15000"/>
              </a:spcBef>
              <a:defRPr/>
            </a:pPr>
            <a:endParaRPr lang="en-US" sz="16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  <a:latin typeface="Arial" panose="020B0604020202020204" pitchFamily="34" charset="0"/>
              </a:rPr>
              <a:t>Impact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The first-of-its-kind flow direction model supports both structured and unstructured meshes.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600" dirty="0">
                <a:effectLst/>
                <a:latin typeface="Arial" panose="020B0604020202020204" pitchFamily="34" charset="0"/>
              </a:rPr>
              <a:t>Close the gap for river components in existing Earth system models by supporting all unstructured meshes.</a:t>
            </a:r>
            <a:endParaRPr lang="en-US" sz="12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60106" y="99938"/>
            <a:ext cx="1203189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 dirty="0">
                <a:solidFill>
                  <a:srgbClr val="000000"/>
                </a:solidFill>
                <a:latin typeface="Arial" panose="020B0604020202020204" pitchFamily="34" charset="0"/>
              </a:rPr>
              <a:t>New universal model for multi-scale hydrologic flow routing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6139610" y="6172200"/>
            <a:ext cx="5410200" cy="46166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800" b="0" i="0" dirty="0">
                <a:solidFill>
                  <a:srgbClr val="1C1D1E"/>
                </a:solidFill>
                <a:effectLst/>
                <a:latin typeface="Arial" panose="020B0604020202020204" pitchFamily="34" charset="0"/>
              </a:rPr>
              <a:t>Liao, C., Zhou, T., Xu, D., Tan, Z., Bisht, G., Cooper, M. G., et al. 2023. ”Topological relationship-based flow direction modeling: Stream burning and depression filling.” </a:t>
            </a:r>
            <a:r>
              <a:rPr lang="en-US" sz="800" b="0" i="1" dirty="0">
                <a:solidFill>
                  <a:srgbClr val="1C1D1E"/>
                </a:solidFill>
                <a:effectLst/>
                <a:latin typeface="Arial" panose="020B0604020202020204" pitchFamily="34" charset="0"/>
              </a:rPr>
              <a:t>Journal of Advances in Modeling Earth Systems.</a:t>
            </a:r>
            <a:r>
              <a:rPr lang="en-US" sz="800" b="0" i="0" dirty="0">
                <a:solidFill>
                  <a:srgbClr val="1C1D1E"/>
                </a:solidFill>
                <a:effectLst/>
                <a:latin typeface="Arial" panose="020B0604020202020204" pitchFamily="34" charset="0"/>
              </a:rPr>
              <a:t> 15, e2022MS003487. </a:t>
            </a:r>
            <a:r>
              <a:rPr lang="en-US" sz="800" i="0" u="none" strike="noStrike" dirty="0">
                <a:solidFill>
                  <a:srgbClr val="005274"/>
                </a:solidFill>
                <a:effectLst/>
                <a:latin typeface="Arial" panose="020B0604020202020204" pitchFamily="34" charset="0"/>
                <a:hlinkClick r:id="rId3"/>
              </a:rPr>
              <a:t>https://doi.org/10.1029/2022MS003487</a:t>
            </a:r>
            <a:endParaRPr lang="en-US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6235416" y="4980354"/>
            <a:ext cx="534999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This research closes the gap for supporting river components by enabling the use of all mesh, paving the way for variable resolution mesh-based flow routing in Earth system modeling.</a:t>
            </a:r>
          </a:p>
        </p:txBody>
      </p:sp>
      <p:pic>
        <p:nvPicPr>
          <p:cNvPr id="3" name="Picture 2" descr="A river running through a forest">
            <a:extLst>
              <a:ext uri="{FF2B5EF4-FFF2-40B4-BE49-F238E27FC236}">
                <a16:creationId xmlns:a16="http://schemas.microsoft.com/office/drawing/2014/main" id="{FAEAD466-44DE-FBFE-2CB3-A2D2FBE3ABA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1086" y="1045563"/>
            <a:ext cx="5427249" cy="363311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522C35C9ABB64B81B56AE93BD8121A" ma:contentTypeVersion="6" ma:contentTypeDescription="Create a new document." ma:contentTypeScope="" ma:versionID="9d624290c367736fe56a967e31f7a987">
  <xsd:schema xmlns:xsd="http://www.w3.org/2001/XMLSchema" xmlns:xs="http://www.w3.org/2001/XMLSchema" xmlns:p="http://schemas.microsoft.com/office/2006/metadata/properties" xmlns:ns2="34ce37e6-51e5-4700-bc4a-ee453d0b2e1a" targetNamespace="http://schemas.microsoft.com/office/2006/metadata/properties" ma:root="true" ma:fieldsID="2db02a63a5a8a8ad5401177501251ca7" ns2:_="">
    <xsd:import namespace="34ce37e6-51e5-4700-bc4a-ee453d0b2e1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ce37e6-51e5-4700-bc4a-ee453d0b2e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57D9F0-2B85-430B-8843-0027C0E6F07C}">
  <ds:schemaRefs>
    <ds:schemaRef ds:uri="http://schemas.microsoft.com/office/2006/documentManagement/types"/>
    <ds:schemaRef ds:uri="http://purl.org/dc/terms/"/>
    <ds:schemaRef ds:uri="http://purl.org/dc/elements/1.1/"/>
    <ds:schemaRef ds:uri="http://schemas.microsoft.com/office/2006/metadata/properties"/>
    <ds:schemaRef ds:uri="34ce37e6-51e5-4700-bc4a-ee453d0b2e1a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E20CC44-E570-40E8-8322-8BE88B7D66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ce37e6-51e5-4700-bc4a-ee453d0b2e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6024</TotalTime>
  <Words>200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Steyn, Rita A</cp:lastModifiedBy>
  <cp:revision>13</cp:revision>
  <cp:lastPrinted>2011-05-11T17:30:12Z</cp:lastPrinted>
  <dcterms:created xsi:type="dcterms:W3CDTF">2017-11-02T21:19:41Z</dcterms:created>
  <dcterms:modified xsi:type="dcterms:W3CDTF">2023-11-27T22:31:36Z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0x010100C4522C35C9ABB64B81B56AE93BD8121A</vt:lpwstr>
  </property>
  <property fmtid="{D5CDD505-2E9C-101B-9397-08002B2CF9AE}" pid="4" name="Order">
    <vt:r8>3400</vt:r8>
  </property>
</Properties>
</file>