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35A2C4F-FD5C-0A93-BFA5-B0EA1E252F97}" name="Wisse, Jessica M" initials="" userId="S::jessica.wisse@pnnl.gov::d37bffa0-4af3-44a8-9a61-9a46fb8d8a6e" providerId="AD"/>
  <p188:author id="{42E69485-AD14-67DF-9366-22054F3563E5}" name="Leung, Lai-Yung (Ruby)" initials="LL" userId="S::Ruby.Leung@pnnl.gov::8890b783-e14a-47e3-a682-fbb67b692eba" providerId="AD"/>
  <p188:author id="{FA9660F8-1899-2F09-1063-26E705673E58}" name="Wang, Sing-Chun" initials="SW" userId="S::sing-chun.wang@pnnl.gov::fbcc6ea6-16d0-4156-83ac-b23686c9067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75" autoAdjust="0"/>
    <p:restoredTop sz="96197" autoAdjust="0"/>
  </p:normalViewPr>
  <p:slideViewPr>
    <p:cSldViewPr>
      <p:cViewPr varScale="1">
        <p:scale>
          <a:sx n="110" d="100"/>
          <a:sy n="110" d="100"/>
        </p:scale>
        <p:origin x="19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Sing-Chun" userId="fbcc6ea6-16d0-4156-83ac-b23686c90675" providerId="ADAL" clId="{53BCBD40-BA86-0642-BF9A-E955E74039D3}"/>
    <pc:docChg chg="modSld">
      <pc:chgData name="Wang, Sing-Chun" userId="fbcc6ea6-16d0-4156-83ac-b23686c90675" providerId="ADAL" clId="{53BCBD40-BA86-0642-BF9A-E955E74039D3}" dt="2024-03-01T22:38:51.946" v="1" actId="13926"/>
      <pc:docMkLst>
        <pc:docMk/>
      </pc:docMkLst>
      <pc:sldChg chg="modSp mod">
        <pc:chgData name="Wang, Sing-Chun" userId="fbcc6ea6-16d0-4156-83ac-b23686c90675" providerId="ADAL" clId="{53BCBD40-BA86-0642-BF9A-E955E74039D3}" dt="2024-03-01T22:38:51.946" v="1" actId="13926"/>
        <pc:sldMkLst>
          <pc:docMk/>
          <pc:sldMk cId="0" sldId="258"/>
        </pc:sldMkLst>
        <pc:spChg chg="mod">
          <ac:chgData name="Wang, Sing-Chun" userId="fbcc6ea6-16d0-4156-83ac-b23686c90675" providerId="ADAL" clId="{53BCBD40-BA86-0642-BF9A-E955E74039D3}" dt="2024-03-01T22:38:51.946" v="1" actId="13926"/>
          <ac:spMkLst>
            <pc:docMk/>
            <pc:sldMk cId="0" sldId="258"/>
            <ac:spMk id="3075" creationId="{00000000-0000-0000-0000-000000000000}"/>
          </ac:spMkLst>
        </pc:spChg>
      </pc:sldChg>
    </pc:docChg>
  </pc:docChgLst>
  <pc:docChgLst>
    <pc:chgData name="Leung, Lai-Yung (Ruby)" userId="8890b783-e14a-47e3-a682-fbb67b692eba" providerId="ADAL" clId="{185BEADE-1B61-CB4D-8C75-8A12F6A6F3BC}"/>
    <pc:docChg chg="modSld">
      <pc:chgData name="Leung, Lai-Yung (Ruby)" userId="8890b783-e14a-47e3-a682-fbb67b692eba" providerId="ADAL" clId="{185BEADE-1B61-CB4D-8C75-8A12F6A6F3BC}" dt="2024-01-26T18:00:01.004" v="79" actId="13926"/>
      <pc:docMkLst>
        <pc:docMk/>
      </pc:docMkLst>
      <pc:sldChg chg="modSp mod">
        <pc:chgData name="Leung, Lai-Yung (Ruby)" userId="8890b783-e14a-47e3-a682-fbb67b692eba" providerId="ADAL" clId="{185BEADE-1B61-CB4D-8C75-8A12F6A6F3BC}" dt="2024-01-26T18:00:01.004" v="79" actId="13926"/>
        <pc:sldMkLst>
          <pc:docMk/>
          <pc:sldMk cId="0" sldId="258"/>
        </pc:sldMkLst>
        <pc:spChg chg="mod">
          <ac:chgData name="Leung, Lai-Yung (Ruby)" userId="8890b783-e14a-47e3-a682-fbb67b692eba" providerId="ADAL" clId="{185BEADE-1B61-CB4D-8C75-8A12F6A6F3BC}" dt="2024-01-26T18:00:01.004" v="79" actId="13926"/>
          <ac:spMkLst>
            <pc:docMk/>
            <pc:sldMk cId="0" sldId="258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228600" y="1066800"/>
            <a:ext cx="6019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Better understand the roles of different causes of large fire emissions in the western United States and their contributions to the large fire emissions changes from 2000 to 2020.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Develop a machine learning model predicting fire emissions in the present day (2000 to 2020) and utilize an agnostic technique to obtain predictor contributions.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Cluster the grids with large fire emissions (&gt;95</a:t>
            </a:r>
            <a:r>
              <a:rPr lang="en-US" sz="1400" baseline="30000" dirty="0">
                <a:solidFill>
                  <a:prstClr val="black"/>
                </a:solidFill>
                <a:latin typeface="Arial" panose="020B0604020202020204" pitchFamily="34" charset="0"/>
              </a:rPr>
              <a:t>th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 percentile) by the predictor contributions.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</a:rPr>
              <a:t>Analyze the changes between decades and seasonal shift in the mean large fire emissions for each cluster and identify the factors driving the changes.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panose="020B0604020202020204" pitchFamily="34" charset="0"/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Four clusters the drivers of large fire emissions were identified, highlighting the importance of fuel load, different levels of dryness driven by aridity and drought, and fire-favorable large-scale meteorological patterns.</a:t>
            </a:r>
            <a:endParaRPr lang="en-US" sz="1400" dirty="0">
              <a:latin typeface="Arial" panose="020B0604020202020204" pitchFamily="34" charset="0"/>
              <a:sym typeface="Symbol" pitchFamily="2" charset="2"/>
            </a:endParaRP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The peak large fire emissions of the first three clusters extended from summer to fall in 2010 to 2020 relative to 2000 to 2009.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latin typeface="Arial" panose="020B0604020202020204" pitchFamily="34" charset="0"/>
              </a:rPr>
              <a:t>The increased fire emissions are caused by warmer temperature, drought, large-scale patterns of high pressure, and low relative humidity.</a:t>
            </a:r>
            <a:endParaRPr lang="en-US" altLang="en-US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04800" y="112714"/>
            <a:ext cx="11506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00"/>
                </a:solidFill>
                <a:latin typeface="Arial" panose="020B0604020202020204" pitchFamily="34" charset="0"/>
              </a:rPr>
              <a:t>Dry Weather, Abundant Fuel Contributing to Longer Fire Season in the Western United States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705600" y="5562600"/>
            <a:ext cx="51054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Wang S. S. -C., L. R. Leung, and Y. Qian. 2023. “</a:t>
            </a:r>
            <a:r>
              <a:rPr lang="en-US" sz="1000" dirty="0">
                <a:latin typeface="Arial" panose="020B0604020202020204" pitchFamily="34" charset="0"/>
              </a:rPr>
              <a:t>Extension of large fire emissions from summer and its drivers in the </a:t>
            </a:r>
            <a:r>
              <a:rPr lang="en-US" sz="1000">
                <a:latin typeface="Arial" panose="020B0604020202020204" pitchFamily="34" charset="0"/>
              </a:rPr>
              <a:t>western US.</a:t>
            </a:r>
            <a:r>
              <a:rPr lang="en-US" altLang="en-US" sz="1000">
                <a:solidFill>
                  <a:srgbClr val="000000"/>
                </a:solidFill>
                <a:latin typeface="Arial" panose="020B0604020202020204" pitchFamily="34" charset="0"/>
              </a:rPr>
              <a:t>” </a:t>
            </a:r>
            <a:r>
              <a:rPr lang="en-US" altLang="en-US" sz="1000" i="1" dirty="0">
                <a:solidFill>
                  <a:srgbClr val="000000"/>
                </a:solidFill>
                <a:latin typeface="Arial" panose="020B0604020202020204" pitchFamily="34" charset="0"/>
              </a:rPr>
              <a:t>Earth’s Future, 11, e2022EF003086</a:t>
            </a:r>
            <a:r>
              <a:rPr lang="en-US" altLang="en-US" sz="1000" dirty="0">
                <a:solidFill>
                  <a:srgbClr val="000000"/>
                </a:solidFill>
                <a:latin typeface="Arial" panose="020B0604020202020204" pitchFamily="34" charset="0"/>
              </a:rPr>
              <a:t>, DOI: </a:t>
            </a:r>
            <a:r>
              <a:rPr lang="en-US" sz="1000" dirty="0">
                <a:latin typeface="Arial" panose="020B0604020202020204" pitchFamily="34" charset="0"/>
              </a:rPr>
              <a:t>10.1029/2022EF003086</a:t>
            </a:r>
            <a:endParaRPr lang="en-US" altLang="en-US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629401" y="4800600"/>
            <a:ext cx="54101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Changes of mean large fire fine particulate (PM</a:t>
            </a:r>
            <a:r>
              <a:rPr lang="en-US" alt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2.5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) emissions from 2000 to 2009 compared to 2010 to 2020 for each month and cluster (orange bar), and the mean large fire PM</a:t>
            </a:r>
            <a:r>
              <a:rPr lang="en-US" altLang="en-US" sz="1200" b="1" baseline="-25000" dirty="0">
                <a:solidFill>
                  <a:srgbClr val="0000FF"/>
                </a:solidFill>
                <a:latin typeface="Arial" panose="020B0604020202020204" pitchFamily="34" charset="0"/>
              </a:rPr>
              <a:t>2.5</a:t>
            </a: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 emissions in 2000 to 2009 (blue line).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66A9D5-AC23-1575-AB7C-930E4280C6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320" y="1204002"/>
            <a:ext cx="5517080" cy="359659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A57D9F0-2B85-430B-8843-0027C0E6F07C}">
  <ds:schemaRefs>
    <ds:schemaRef ds:uri="http://schemas.microsoft.com/office/2006/documentManagement/types"/>
    <ds:schemaRef ds:uri="964f4f91-4ecc-4750-a526-be4b92b86cea"/>
    <ds:schemaRef ds:uri="9e4d5393-76ff-473a-9772-6626c388b195"/>
    <ds:schemaRef ds:uri="http://www.w3.org/XML/1998/namespace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9276</TotalTime>
  <Words>309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Wang, Sing-Chun</cp:lastModifiedBy>
  <cp:revision>21</cp:revision>
  <cp:lastPrinted>2011-05-11T17:30:12Z</cp:lastPrinted>
  <dcterms:created xsi:type="dcterms:W3CDTF">2017-11-02T21:19:41Z</dcterms:created>
  <dcterms:modified xsi:type="dcterms:W3CDTF">2024-03-01T22:39:03Z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