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86E25"/>
    <a:srgbClr val="1C75BC"/>
    <a:srgbClr val="88AC2E"/>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70" autoAdjust="0"/>
    <p:restoredTop sz="94600" autoAdjust="0"/>
  </p:normalViewPr>
  <p:slideViewPr>
    <p:cSldViewPr snapToGrid="0" snapToObjects="1">
      <p:cViewPr>
        <p:scale>
          <a:sx n="150" d="100"/>
          <a:sy n="150" d="100"/>
        </p:scale>
        <p:origin x="4440" y="858"/>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8/12/2024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8/12/2024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531495"/>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3" name="Straight Connector 2"/>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1" y="247650"/>
            <a:ext cx="9140825" cy="178594"/>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4" name="Wave 3"/>
          <p:cNvSpPr/>
          <p:nvPr userDrawn="1"/>
        </p:nvSpPr>
        <p:spPr>
          <a:xfrm>
            <a:off x="3176" y="233363"/>
            <a:ext cx="9140825" cy="164306"/>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5" name="Wave 4"/>
          <p:cNvSpPr/>
          <p:nvPr userDrawn="1"/>
        </p:nvSpPr>
        <p:spPr>
          <a:xfrm>
            <a:off x="1" y="197644"/>
            <a:ext cx="9140825" cy="175022"/>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6" name="Wave 5"/>
          <p:cNvSpPr/>
          <p:nvPr userDrawn="1"/>
        </p:nvSpPr>
        <p:spPr>
          <a:xfrm>
            <a:off x="0" y="48816"/>
            <a:ext cx="9144000" cy="2714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7" name="Rectangle 6"/>
          <p:cNvSpPr/>
          <p:nvPr userDrawn="1"/>
        </p:nvSpPr>
        <p:spPr>
          <a:xfrm>
            <a:off x="0" y="0"/>
            <a:ext cx="9144000" cy="2286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77666">
              <a:defRPr/>
            </a:pPr>
            <a:endParaRPr lang="en-US" sz="1350" dirty="0">
              <a:solidFill>
                <a:prstClr val="white"/>
              </a:solidFill>
            </a:endParaRPr>
          </a:p>
        </p:txBody>
      </p:sp>
      <p:sp>
        <p:nvSpPr>
          <p:cNvPr id="8" name="Wave 7"/>
          <p:cNvSpPr/>
          <p:nvPr userDrawn="1"/>
        </p:nvSpPr>
        <p:spPr>
          <a:xfrm>
            <a:off x="-3175" y="417910"/>
            <a:ext cx="9147175" cy="17502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9" name="Title Placeholder 1"/>
          <p:cNvSpPr>
            <a:spLocks noGrp="1"/>
          </p:cNvSpPr>
          <p:nvPr>
            <p:ph type="title" hasCustomPrompt="1"/>
          </p:nvPr>
        </p:nvSpPr>
        <p:spPr bwMode="auto">
          <a:xfrm>
            <a:off x="0" y="0"/>
            <a:ext cx="9144000" cy="531495"/>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20"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22" name="Straight Connector 21"/>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1" name="Text Placeholder 30"/>
          <p:cNvSpPr>
            <a:spLocks noGrp="1"/>
          </p:cNvSpPr>
          <p:nvPr>
            <p:ph type="body" sz="quarter" idx="26"/>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endParaRPr lang="en-US" dirty="0"/>
          </a:p>
        </p:txBody>
      </p:sp>
      <p:sp>
        <p:nvSpPr>
          <p:cNvPr id="44" name="Text Placeholder 23"/>
          <p:cNvSpPr>
            <a:spLocks noGrp="1"/>
          </p:cNvSpPr>
          <p:nvPr>
            <p:ph type="body" sz="quarter" idx="30"/>
          </p:nvPr>
        </p:nvSpPr>
        <p:spPr>
          <a:xfrm>
            <a:off x="3387841" y="952418"/>
            <a:ext cx="5786275" cy="767525"/>
          </a:xfrm>
          <a:prstGeom prst="rect">
            <a:avLst/>
          </a:prstGeom>
        </p:spPr>
        <p:txBody>
          <a:bodyPr/>
          <a:lstStyle>
            <a:lvl1pPr marL="171450">
              <a:defRPr sz="1200" b="0">
                <a:solidFill>
                  <a:schemeClr val="tx1"/>
                </a:solidFill>
              </a:defRPr>
            </a:lvl1pPr>
          </a:lstStyle>
          <a:p>
            <a:pPr lvl="0"/>
            <a:endParaRPr lang="en-US" dirty="0"/>
          </a:p>
        </p:txBody>
      </p:sp>
      <p:sp>
        <p:nvSpPr>
          <p:cNvPr id="46" name="Text Placeholder 23"/>
          <p:cNvSpPr>
            <a:spLocks noGrp="1"/>
          </p:cNvSpPr>
          <p:nvPr>
            <p:ph type="body" sz="quarter" idx="34"/>
          </p:nvPr>
        </p:nvSpPr>
        <p:spPr>
          <a:xfrm>
            <a:off x="3395590" y="2343631"/>
            <a:ext cx="5786275" cy="562025"/>
          </a:xfrm>
          <a:prstGeom prst="rect">
            <a:avLst/>
          </a:prstGeom>
        </p:spPr>
        <p:txBody>
          <a:bodyPr/>
          <a:lstStyle>
            <a:lvl1pPr marL="171450">
              <a:defRPr sz="1200" b="0">
                <a:solidFill>
                  <a:schemeClr val="tx1"/>
                </a:solidFill>
              </a:defRPr>
            </a:lvl1pPr>
          </a:lstStyle>
          <a:p>
            <a:pPr lvl="0"/>
            <a:endParaRPr lang="en-US" dirty="0"/>
          </a:p>
        </p:txBody>
      </p:sp>
      <p:sp>
        <p:nvSpPr>
          <p:cNvPr id="47" name="Text Placeholder 34"/>
          <p:cNvSpPr>
            <a:spLocks noGrp="1"/>
          </p:cNvSpPr>
          <p:nvPr>
            <p:ph type="body" sz="quarter" idx="35"/>
          </p:nvPr>
        </p:nvSpPr>
        <p:spPr>
          <a:xfrm>
            <a:off x="3387841" y="3359176"/>
            <a:ext cx="5786275" cy="710236"/>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endParaRPr lang="en-US" dirty="0"/>
          </a:p>
        </p:txBody>
      </p:sp>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rgbClr val="E86E25"/>
                </a:solidFill>
              </a:defRPr>
            </a:lvl1pPr>
          </a:lstStyle>
          <a:p>
            <a:pPr lvl="0"/>
            <a:r>
              <a:rPr lang="en-US" dirty="0"/>
              <a:t>Optional - additional logos here (project logo, collaborators, etc.)</a:t>
            </a:r>
          </a:p>
        </p:txBody>
      </p:sp>
      <p:sp>
        <p:nvSpPr>
          <p:cNvPr id="2" name="TextBox 1">
            <a:extLst>
              <a:ext uri="{FF2B5EF4-FFF2-40B4-BE49-F238E27FC236}">
                <a16:creationId xmlns:a16="http://schemas.microsoft.com/office/drawing/2014/main" id="{D5CE3D77-9788-BEB8-5989-67B3B786E57D}"/>
              </a:ext>
            </a:extLst>
          </p:cNvPr>
          <p:cNvSpPr txBox="1"/>
          <p:nvPr userDrawn="1"/>
        </p:nvSpPr>
        <p:spPr>
          <a:xfrm>
            <a:off x="4839419" y="6728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p:nvPr>
        </p:nvSpPr>
        <p:spPr>
          <a:xfrm>
            <a:off x="69742" y="620167"/>
            <a:ext cx="2896668" cy="3572175"/>
          </a:xfrm>
          <a:prstGeom prst="rect">
            <a:avLst/>
          </a:prstGeom>
        </p:spPr>
        <p:txBody>
          <a:bodyPr/>
          <a:lstStyle>
            <a:lvl1pPr>
              <a:defRPr sz="1350" b="0" baseline="0">
                <a:solidFill>
                  <a:srgbClr val="008000"/>
                </a:solidFill>
              </a:defRPr>
            </a:lvl1pPr>
            <a:lvl2pPr>
              <a:defRPr sz="1050"/>
            </a:lvl2pPr>
          </a:lstStyle>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2571750"/>
            <a:ext cx="5786275" cy="318408"/>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797085"/>
            <a:ext cx="5786275" cy="889215"/>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4742461"/>
            <a:ext cx="1351650" cy="27432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4720590"/>
            <a:ext cx="548640" cy="402355"/>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4720229"/>
            <a:ext cx="548640" cy="3930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9" y="3981450"/>
            <a:ext cx="3373437" cy="184547"/>
          </a:xfrm>
          <a:prstGeom prst="rect">
            <a:avLst/>
          </a:prstGeom>
        </p:spPr>
        <p:txBody>
          <a:bodyPr/>
          <a:lstStyle>
            <a:lvl1pPr>
              <a:defRPr sz="75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1" y="2930129"/>
            <a:ext cx="5786275" cy="20859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6" name="Text Placeholder 21"/>
          <p:cNvSpPr txBox="1">
            <a:spLocks/>
          </p:cNvSpPr>
          <p:nvPr userDrawn="1"/>
        </p:nvSpPr>
        <p:spPr>
          <a:xfrm>
            <a:off x="3387841" y="2257584"/>
            <a:ext cx="5786275" cy="47620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7" name="Text Placeholder 21"/>
          <p:cNvSpPr txBox="1">
            <a:spLocks/>
          </p:cNvSpPr>
          <p:nvPr userDrawn="1"/>
        </p:nvSpPr>
        <p:spPr>
          <a:xfrm>
            <a:off x="3387841" y="586979"/>
            <a:ext cx="5786275"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421380" y="2904900"/>
            <a:ext cx="6303052" cy="149342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endParaRPr lang="en-US" sz="1350" dirty="0"/>
          </a:p>
          <a:p>
            <a:pPr defTabSz="685800"/>
            <a:r>
              <a:rPr lang="en-US" sz="1350" dirty="0"/>
              <a:t>Research Details</a:t>
            </a:r>
          </a:p>
        </p:txBody>
      </p:sp>
      <p:sp>
        <p:nvSpPr>
          <p:cNvPr id="3" name="Text Placeholder 21"/>
          <p:cNvSpPr txBox="1">
            <a:spLocks/>
          </p:cNvSpPr>
          <p:nvPr userDrawn="1"/>
        </p:nvSpPr>
        <p:spPr>
          <a:xfrm>
            <a:off x="3368040" y="1528743"/>
            <a:ext cx="6356393" cy="1493427"/>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800" dirty="0"/>
              <a:t>  </a:t>
            </a:r>
          </a:p>
          <a:p>
            <a:pPr defTabSz="685800"/>
            <a:r>
              <a:rPr lang="en-US" sz="1350" dirty="0"/>
              <a:t>Significance and Impact</a:t>
            </a:r>
          </a:p>
        </p:txBody>
      </p:sp>
      <p:sp>
        <p:nvSpPr>
          <p:cNvPr id="4" name="Text Placeholder 21"/>
          <p:cNvSpPr txBox="1">
            <a:spLocks/>
          </p:cNvSpPr>
          <p:nvPr userDrawn="1"/>
        </p:nvSpPr>
        <p:spPr>
          <a:xfrm>
            <a:off x="3421380" y="555983"/>
            <a:ext cx="5752735"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253093" y="12038"/>
            <a:ext cx="8627720" cy="531495"/>
          </a:xfrm>
        </p:spPr>
        <p:txBody>
          <a:bodyPr/>
          <a:lstStyle/>
          <a:p>
            <a:r>
              <a:rPr lang="en-US" dirty="0"/>
              <a:t>Long-term planning requires climate projections beyond 2100</a:t>
            </a:r>
          </a:p>
        </p:txBody>
      </p:sp>
      <p:sp>
        <p:nvSpPr>
          <p:cNvPr id="32" name="Text Placeholder 31"/>
          <p:cNvSpPr>
            <a:spLocks noGrp="1"/>
          </p:cNvSpPr>
          <p:nvPr>
            <p:ph type="body" sz="quarter" idx="30"/>
          </p:nvPr>
        </p:nvSpPr>
        <p:spPr>
          <a:xfrm>
            <a:off x="2849336" y="726767"/>
            <a:ext cx="6294667" cy="2003530"/>
          </a:xfrm>
        </p:spPr>
        <p:txBody>
          <a:bodyPr/>
          <a:lstStyle/>
          <a:p>
            <a:r>
              <a:rPr lang="en-US" dirty="0"/>
              <a:t>For some time now, climate scenarios that ran to the end of the century were aimed sufficiently far enough in the future to define long-term climate risks and set international emissions targets. Time has since advanced, while our modeling projection time horizons have not. The projections that were once considered outcomes our grandchildren might face now describe the potential futures of children born today.</a:t>
            </a:r>
          </a:p>
          <a:p>
            <a:pPr marL="0" marR="0">
              <a:spcBef>
                <a:spcPts val="0"/>
              </a:spcBef>
              <a:spcAft>
                <a:spcPts val="0"/>
              </a:spcAft>
            </a:pPr>
            <a:endParaRPr lang="en-US" sz="1300" dirty="0">
              <a:effectLst/>
              <a:ea typeface="Times New Roman" panose="02020603050405020304" pitchFamily="18" charset="0"/>
            </a:endParaRPr>
          </a:p>
        </p:txBody>
      </p:sp>
      <p:sp>
        <p:nvSpPr>
          <p:cNvPr id="34" name="Text Placeholder 33"/>
          <p:cNvSpPr>
            <a:spLocks noGrp="1"/>
          </p:cNvSpPr>
          <p:nvPr>
            <p:ph type="body" sz="quarter" idx="34"/>
          </p:nvPr>
        </p:nvSpPr>
        <p:spPr>
          <a:xfrm>
            <a:off x="2906486" y="2055160"/>
            <a:ext cx="6129451" cy="1962876"/>
          </a:xfrm>
        </p:spPr>
        <p:txBody>
          <a:bodyPr/>
          <a:lstStyle/>
          <a:p>
            <a:r>
              <a:rPr lang="en-US" dirty="0"/>
              <a:t>There are a wide variety of needs and uses for true century-scale climate projections. These needs include activities such as community planning, forestry and even legal requirements for climate assessments. While there are ample projections to mid-century (now 25 years away), there is a profound lack of climate projections 100 years into the future.</a:t>
            </a:r>
          </a:p>
        </p:txBody>
      </p:sp>
      <p:sp>
        <p:nvSpPr>
          <p:cNvPr id="35" name="Text Placeholder 34"/>
          <p:cNvSpPr>
            <a:spLocks noGrp="1"/>
          </p:cNvSpPr>
          <p:nvPr>
            <p:ph type="body" sz="quarter" idx="35"/>
          </p:nvPr>
        </p:nvSpPr>
        <p:spPr>
          <a:xfrm>
            <a:off x="3110592" y="3128767"/>
            <a:ext cx="5925343" cy="1465506"/>
          </a:xfrm>
        </p:spPr>
        <p:txBody>
          <a:bodyPr>
            <a:noAutofit/>
          </a:bodyPr>
          <a:lstStyle/>
          <a:p>
            <a:pPr marL="0" indent="0">
              <a:buNone/>
            </a:pPr>
            <a:endParaRPr lang="en-US" sz="1200" dirty="0"/>
          </a:p>
          <a:p>
            <a:pPr marL="0" indent="0">
              <a:buNone/>
            </a:pPr>
            <a:r>
              <a:rPr lang="en-US" sz="1200" dirty="0"/>
              <a:t>We are now nearing 75 years from the turn of the century. The existing suite of long-term projections, which typically run to the year 2099 or 2100, are insufficient to understand and plan for impacts on key sectors and industries, such as agriculture and forestry, water resource planning, and energy infrastructure.</a:t>
            </a:r>
          </a:p>
          <a:p>
            <a:pPr marL="0" indent="0">
              <a:buNone/>
            </a:pPr>
            <a:endParaRPr lang="en-US" sz="1200" dirty="0"/>
          </a:p>
        </p:txBody>
      </p:sp>
      <p:sp>
        <p:nvSpPr>
          <p:cNvPr id="3" name="TextBox 2"/>
          <p:cNvSpPr txBox="1"/>
          <p:nvPr/>
        </p:nvSpPr>
        <p:spPr>
          <a:xfrm>
            <a:off x="83128" y="2830614"/>
            <a:ext cx="2996293" cy="1569660"/>
          </a:xfrm>
          <a:prstGeom prst="rect">
            <a:avLst/>
          </a:prstGeom>
          <a:noFill/>
          <a:ln>
            <a:noFill/>
          </a:ln>
        </p:spPr>
        <p:txBody>
          <a:bodyPr wrap="square" rtlCol="0">
            <a:spAutoFit/>
          </a:bodyPr>
          <a:lstStyle/>
          <a:p>
            <a:r>
              <a:rPr lang="en-US" sz="1200" dirty="0"/>
              <a:t>Time series of multi-model averages of mean annual temperature anomalies to 2130 (relative to 1951–1980) for the United States. Forcing scenarios include SSP1-1.9, SSP1-2.6, SSP2-4.5, SSP3-7.0 and. The discontinuities in the time series after 2100 are due to the drastic decrease in the number of available models. </a:t>
            </a:r>
          </a:p>
        </p:txBody>
      </p:sp>
      <p:sp>
        <p:nvSpPr>
          <p:cNvPr id="12" name="Rectangle 7">
            <a:extLst>
              <a:ext uri="{FF2B5EF4-FFF2-40B4-BE49-F238E27FC236}">
                <a16:creationId xmlns:a16="http://schemas.microsoft.com/office/drawing/2014/main" id="{2F5B612A-0810-B64F-AA3B-2AFE7E169A9B}"/>
              </a:ext>
            </a:extLst>
          </p:cNvPr>
          <p:cNvSpPr>
            <a:spLocks noGrp="1" noChangeArrowheads="1"/>
          </p:cNvSpPr>
          <p:nvPr>
            <p:ph type="body" sz="quarter" idx="26"/>
          </p:nvPr>
        </p:nvSpPr>
        <p:spPr bwMode="auto">
          <a:xfrm>
            <a:off x="108064" y="4413892"/>
            <a:ext cx="8927872" cy="29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t>David R. Easterling, Kenneth E. Kunkel, Allison R. Crimmins, Michael F. </a:t>
            </a:r>
            <a:r>
              <a:rPr lang="en-US" dirty="0" err="1"/>
              <a:t>Wehner</a:t>
            </a:r>
            <a:r>
              <a:rPr lang="en-US" dirty="0"/>
              <a:t> (2024) Long Term Planning Requires Climate Projections Beyond 2100, </a:t>
            </a:r>
            <a:r>
              <a:rPr lang="en-US" i="1" dirty="0"/>
              <a:t>Nature Climate Change</a:t>
            </a:r>
            <a:r>
              <a:rPr lang="en-US" dirty="0"/>
              <a:t>. https://</a:t>
            </a:r>
            <a:r>
              <a:rPr lang="en-US" dirty="0" err="1"/>
              <a:t>www.nature.com</a:t>
            </a:r>
            <a:r>
              <a:rPr lang="en-US" dirty="0"/>
              <a:t>/articles/s41558-024-02085-0</a:t>
            </a:r>
          </a:p>
        </p:txBody>
      </p:sp>
      <p:sp>
        <p:nvSpPr>
          <p:cNvPr id="2" name="Rectangle 2">
            <a:extLst>
              <a:ext uri="{FF2B5EF4-FFF2-40B4-BE49-F238E27FC236}">
                <a16:creationId xmlns:a16="http://schemas.microsoft.com/office/drawing/2014/main" id="{9DA3091C-2778-B04F-A1C1-F2B2577F27C5}"/>
              </a:ext>
            </a:extLst>
          </p:cNvPr>
          <p:cNvSpPr>
            <a:spLocks noChangeArrowheads="1"/>
          </p:cNvSpPr>
          <p:nvPr/>
        </p:nvSpPr>
        <p:spPr bwMode="auto">
          <a:xfrm>
            <a:off x="149629" y="648392"/>
            <a:ext cx="71174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89AF69C-7101-B683-FBBD-45E0AC0A98E7}"/>
              </a:ext>
            </a:extLst>
          </p:cNvPr>
          <p:cNvSpPr>
            <a:spLocks noChangeArrowheads="1"/>
          </p:cNvSpPr>
          <p:nvPr/>
        </p:nvSpPr>
        <p:spPr bwMode="auto">
          <a:xfrm flipV="1">
            <a:off x="161006" y="-399014"/>
            <a:ext cx="34877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55944357-BC57-B641-96CC-AF6CC56665C9}"/>
              </a:ext>
            </a:extLst>
          </p:cNvPr>
          <p:cNvPicPr>
            <a:picLocks noChangeAspect="1"/>
          </p:cNvPicPr>
          <p:nvPr/>
        </p:nvPicPr>
        <p:blipFill>
          <a:blip r:embed="rId2"/>
          <a:stretch>
            <a:fillRect/>
          </a:stretch>
        </p:blipFill>
        <p:spPr>
          <a:xfrm>
            <a:off x="65312" y="1090537"/>
            <a:ext cx="2996293" cy="1683191"/>
          </a:xfrm>
          <a:prstGeom prst="rect">
            <a:avLst/>
          </a:prstGeom>
        </p:spPr>
      </p:pic>
      <p:pic>
        <p:nvPicPr>
          <p:cNvPr id="4" name="Picture 9" descr="horizontal-logo-green-text.jpg">
            <a:extLst>
              <a:ext uri="{FF2B5EF4-FFF2-40B4-BE49-F238E27FC236}">
                <a16:creationId xmlns:a16="http://schemas.microsoft.com/office/drawing/2014/main" id="{8B34FBA7-BF0F-F12E-8F70-6B5B91A66FDD}"/>
              </a:ext>
            </a:extLst>
          </p:cNvPr>
          <p:cNvPicPr>
            <a:picLocks noChangeAspect="1"/>
          </p:cNvPicPr>
          <p:nvPr/>
        </p:nvPicPr>
        <p:blipFill>
          <a:blip r:embed="rId3" cstate="print"/>
          <a:srcRect/>
          <a:stretch>
            <a:fillRect/>
          </a:stretch>
        </p:blipFill>
        <p:spPr bwMode="auto">
          <a:xfrm>
            <a:off x="161006" y="4775173"/>
            <a:ext cx="1892592" cy="316484"/>
          </a:xfrm>
          <a:prstGeom prst="rect">
            <a:avLst/>
          </a:prstGeom>
          <a:noFill/>
          <a:ln w="9525">
            <a:noFill/>
            <a:miter lim="800000"/>
            <a:headEnd/>
            <a:tailEnd/>
          </a:ln>
        </p:spPr>
      </p:pic>
      <p:pic>
        <p:nvPicPr>
          <p:cNvPr id="6" name="Picture 5" descr="Berkeley_Lab_Logo_Small.png">
            <a:extLst>
              <a:ext uri="{FF2B5EF4-FFF2-40B4-BE49-F238E27FC236}">
                <a16:creationId xmlns:a16="http://schemas.microsoft.com/office/drawing/2014/main" id="{5DFB68B4-F989-556C-7A1C-9A2657289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526" y="4701067"/>
            <a:ext cx="552763" cy="430395"/>
          </a:xfrm>
          <a:prstGeom prst="rect">
            <a:avLst/>
          </a:prstGeom>
        </p:spPr>
      </p:pic>
      <p:pic>
        <p:nvPicPr>
          <p:cNvPr id="9" name="Picture 8">
            <a:extLst>
              <a:ext uri="{FF2B5EF4-FFF2-40B4-BE49-F238E27FC236}">
                <a16:creationId xmlns:a16="http://schemas.microsoft.com/office/drawing/2014/main" id="{554BACAE-89E9-0884-A6F3-F06439084F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9615" y="4718336"/>
            <a:ext cx="1614675" cy="395856"/>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17662</TotalTime>
  <Words>295</Words>
  <Application>Microsoft Office PowerPoint</Application>
  <PresentationFormat>On-screen Show (16:9)</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Times New Roman</vt:lpstr>
      <vt:lpstr>Other EESA Highlights (not DOE-SC)</vt:lpstr>
      <vt:lpstr>DOE-SC EESA Highlights</vt:lpstr>
      <vt:lpstr>Long-term planning requires climate projections beyond 2100</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Jacob Gimbel</cp:lastModifiedBy>
  <cp:revision>181</cp:revision>
  <dcterms:created xsi:type="dcterms:W3CDTF">2016-02-10T19:06:12Z</dcterms:created>
  <dcterms:modified xsi:type="dcterms:W3CDTF">2024-08-12T21:52:38Z</dcterms:modified>
</cp:coreProperties>
</file>