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9"/>
  </p:normalViewPr>
  <p:slideViewPr>
    <p:cSldViewPr snapToGrid="0" snapToObjects="1">
      <p:cViewPr varScale="1">
        <p:scale>
          <a:sx n="121" d="100"/>
          <a:sy n="121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E5D9-D565-854F-A6A8-E0C2BDDAE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F63C2-695B-9148-AF7A-16BA6274B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05A92-95D3-BD47-B37B-3DAAF043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7EAAC-8C00-D748-938F-9ED57E66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067E-3EBE-8F4D-A179-F129009B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4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8631-A17D-234E-9427-AE94C104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A753D-9D4D-7E49-BF3C-F54D8F94A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B9D97-B885-2F4C-BA3C-1EE27FBB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E7B21-273A-A44C-ADB6-3ED480E7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18E9-1581-E644-822D-1B257BF8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2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73965-FD05-B042-B5FF-6F3B85824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28108-3D06-3841-BDBF-0D8E6B43D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4ACDC-E0AC-3442-AEB0-8613BFF5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F13F0-2B3D-9848-84A0-6BD17544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4A6D-7DB0-AB47-AC87-5C9380F7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F2BE-BE6B-4E4E-9034-017291AE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7D15-1E11-DB4E-9A7F-E6FA8C2C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719EF-0C67-B54A-984F-4E82ACD3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92E5-AAD9-8840-BB8E-AC169E55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90320-77D0-EA43-A502-B96C9F0E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255C-DA4A-994E-B129-41165E3B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33859-5532-E444-8B91-122512A9E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A0241-FEF5-3E44-9FF5-1F6B0882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052D6-7AF2-9247-B784-DBF9DE19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8EF40-410D-3244-93DD-29DCA97F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2C59-AE95-BF48-892C-45B75D5F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B7515-F050-B747-948B-90EBF76F4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8942E-83D4-5D4E-93B8-CFA4565D0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C4DB5-A674-474E-9F75-2E205C26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0C4B9-FAD3-974D-A651-8F482409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D2F06-FA55-4E45-A6D9-747A45AA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3AA3-EC29-6449-91CF-91EADED8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A69EF-E536-C74F-A95D-BF137CEB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C4439-53EE-A947-A6DB-D19C50FD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0E62D-EA6F-2D46-9E91-75CEBFC85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87BE8-8B0A-D445-B3F7-0CF9D941C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2EF06-8D67-6C47-B35D-91FA0594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AD11C-EE3E-3E43-872A-2B157153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01872-A253-CA4A-B32A-3181577F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9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CCC6-4DF7-EC4C-9E0F-3021B1F8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D692D-509C-774C-98D5-D68DD030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7109D-3309-8046-9E21-6E6B52E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56069-5C67-144C-8991-C4E2AA92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7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8EFAFC-E946-364A-8C7E-929193DC4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02D0F-1245-EA40-9AC5-DBB7C649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B1490-7C94-1849-B720-CC5F9344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5FFC-0120-0548-B5CC-D9BC76F3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B8BDE-A4EF-E34B-95F9-51129B58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F3499-0455-044C-B463-D20E1F00D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8089B-6824-2349-BF1C-F0C16A5E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E5A6A-9D40-A24E-9FBA-2EDD3C0C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D7E3B-5071-DE45-A97B-E6B88093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6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D4C4-94DB-1E45-8840-A840787E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BFF3A-ED71-934B-8834-AEE8F7F60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93E3E-9315-8149-BDC6-9AFC1ADAD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B5A00-66F0-EC4A-8C32-07D1BB8F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A6B0E-E281-1249-B238-B022C666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68E3D-1BE3-E449-A194-23F88381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D2FA8-AC12-F948-8811-DC1720B7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35678-9E56-1448-A19F-202084667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8F9E4-2359-B44C-B86D-27C128348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9081-E233-4A42-96F9-132F0E2E000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52E25-6670-1444-A3FA-92F5A4237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D154D-1EA8-F841-9890-771B168D2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44F8-DAB5-A941-853B-1D8B1E982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4A596-82F1-D14D-B2F8-397CC5EFC6C5}"/>
              </a:ext>
            </a:extLst>
          </p:cNvPr>
          <p:cNvSpPr txBox="1"/>
          <p:nvPr/>
        </p:nvSpPr>
        <p:spPr>
          <a:xfrm>
            <a:off x="233314" y="0"/>
            <a:ext cx="9115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Simulation of Diverse ENSO Teleconnections to Extremes in High Resolution Earth System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B7B17-FB5E-314B-87D6-D1951A2568EC}"/>
              </a:ext>
            </a:extLst>
          </p:cNvPr>
          <p:cNvSpPr txBox="1"/>
          <p:nvPr/>
        </p:nvSpPr>
        <p:spPr>
          <a:xfrm>
            <a:off x="233314" y="1036169"/>
            <a:ext cx="8595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Objective: </a:t>
            </a:r>
            <a:r>
              <a:rPr lang="en-US" sz="2000" dirty="0"/>
              <a:t>Evaluate </a:t>
            </a:r>
            <a:r>
              <a:rPr lang="en-US" sz="2000" dirty="0">
                <a:solidFill>
                  <a:schemeClr val="accent2"/>
                </a:solidFill>
              </a:rPr>
              <a:t>high resolution </a:t>
            </a:r>
            <a:r>
              <a:rPr lang="en-US" sz="2000" dirty="0"/>
              <a:t>(&lt; 50km horizontal resolution) models for their simulation of </a:t>
            </a:r>
            <a:r>
              <a:rPr lang="en-US" sz="2000" dirty="0">
                <a:solidFill>
                  <a:schemeClr val="accent1"/>
                </a:solidFill>
              </a:rPr>
              <a:t>ENSO diversity and its teleconnections</a:t>
            </a:r>
            <a:r>
              <a:rPr lang="en-US" sz="2000" dirty="0"/>
              <a:t> to </a:t>
            </a:r>
            <a:r>
              <a:rPr lang="en-US" sz="2000" dirty="0">
                <a:solidFill>
                  <a:schemeClr val="accent2"/>
                </a:solidFill>
              </a:rPr>
              <a:t>US winter season precipitation extremes</a:t>
            </a:r>
            <a:r>
              <a:rPr lang="en-US" sz="20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EE419-0792-CF41-8871-DA3A2A982350}"/>
              </a:ext>
            </a:extLst>
          </p:cNvPr>
          <p:cNvSpPr txBox="1"/>
          <p:nvPr/>
        </p:nvSpPr>
        <p:spPr>
          <a:xfrm>
            <a:off x="233313" y="2133894"/>
            <a:ext cx="8839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New Science: </a:t>
            </a:r>
            <a:r>
              <a:rPr lang="en-US" sz="2000" dirty="0"/>
              <a:t>We use the </a:t>
            </a:r>
            <a:r>
              <a:rPr lang="en-US" sz="2000" dirty="0">
                <a:solidFill>
                  <a:schemeClr val="accent2"/>
                </a:solidFill>
              </a:rPr>
              <a:t>ENSO longitudinal index (ELI) </a:t>
            </a:r>
            <a:r>
              <a:rPr lang="en-US" sz="2000" dirty="0"/>
              <a:t>as a measure of </a:t>
            </a:r>
            <a:r>
              <a:rPr lang="en-US" sz="2000" dirty="0">
                <a:solidFill>
                  <a:schemeClr val="accent2"/>
                </a:solidFill>
              </a:rPr>
              <a:t>ENSO’s spatial diversity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accent1"/>
                </a:solidFill>
              </a:rPr>
              <a:t>Generalized extreme value </a:t>
            </a:r>
            <a:r>
              <a:rPr lang="en-US" sz="2000" dirty="0"/>
              <a:t>modeling is applied to quantify </a:t>
            </a:r>
            <a:r>
              <a:rPr lang="en-US" sz="2000" dirty="0">
                <a:solidFill>
                  <a:schemeClr val="accent1"/>
                </a:solidFill>
              </a:rPr>
              <a:t>teleconnections of extremes</a:t>
            </a:r>
            <a:r>
              <a:rPr lang="en-US" sz="2000" dirty="0"/>
              <a:t> to ELI in historical simulations with </a:t>
            </a:r>
            <a:r>
              <a:rPr lang="en-US" sz="2000" dirty="0">
                <a:solidFill>
                  <a:schemeClr val="accent2"/>
                </a:solidFill>
              </a:rPr>
              <a:t>seven</a:t>
            </a:r>
            <a:r>
              <a:rPr lang="en-US" sz="2000" dirty="0"/>
              <a:t> high resolution models including DOE’s </a:t>
            </a:r>
            <a:r>
              <a:rPr lang="en-US" sz="2000" dirty="0">
                <a:solidFill>
                  <a:schemeClr val="accent1"/>
                </a:solidFill>
              </a:rPr>
              <a:t>E3SMv1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1"/>
                </a:solidFill>
              </a:rPr>
              <a:t>E3SMv2</a:t>
            </a:r>
            <a:r>
              <a:rPr lang="en-US" sz="2000" dirty="0"/>
              <a:t>.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6F521-8266-8F45-B9F2-7164A0EE03F8}"/>
              </a:ext>
            </a:extLst>
          </p:cNvPr>
          <p:cNvSpPr txBox="1"/>
          <p:nvPr/>
        </p:nvSpPr>
        <p:spPr>
          <a:xfrm>
            <a:off x="233313" y="3575062"/>
            <a:ext cx="8595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Results/Impacts: </a:t>
            </a:r>
            <a:r>
              <a:rPr lang="en-US" sz="2000" dirty="0">
                <a:solidFill>
                  <a:schemeClr val="accent1"/>
                </a:solidFill>
              </a:rPr>
              <a:t>High resolution models </a:t>
            </a:r>
            <a:r>
              <a:rPr lang="en-US" sz="2000" dirty="0"/>
              <a:t>credibly capture </a:t>
            </a:r>
            <a:r>
              <a:rPr lang="en-US" sz="2000" dirty="0">
                <a:solidFill>
                  <a:schemeClr val="accent2"/>
                </a:solidFill>
              </a:rPr>
              <a:t>diverse ENSO teleconnections</a:t>
            </a:r>
            <a:r>
              <a:rPr lang="en-US" sz="2000" dirty="0"/>
              <a:t> as observed over </a:t>
            </a:r>
            <a:r>
              <a:rPr lang="en-US" sz="2000" dirty="0">
                <a:solidFill>
                  <a:schemeClr val="accent2"/>
                </a:solidFill>
              </a:rPr>
              <a:t>Southeast </a:t>
            </a:r>
            <a:r>
              <a:rPr lang="en-US" sz="2000" dirty="0"/>
              <a:t>and</a:t>
            </a:r>
            <a:r>
              <a:rPr lang="en-US" sz="2000" dirty="0">
                <a:solidFill>
                  <a:schemeClr val="accent2"/>
                </a:solidFill>
              </a:rPr>
              <a:t> Southwest US</a:t>
            </a:r>
            <a:r>
              <a:rPr lang="en-US" sz="2000" dirty="0"/>
              <a:t>. High resolution models are generally found to </a:t>
            </a:r>
            <a:r>
              <a:rPr lang="en-US" sz="2000" dirty="0">
                <a:solidFill>
                  <a:schemeClr val="accent2"/>
                </a:solidFill>
              </a:rPr>
              <a:t>improve</a:t>
            </a:r>
            <a:r>
              <a:rPr lang="en-US" sz="2000" dirty="0"/>
              <a:t> upon their </a:t>
            </a:r>
            <a:r>
              <a:rPr lang="en-US" sz="2000" dirty="0">
                <a:solidFill>
                  <a:schemeClr val="accent1"/>
                </a:solidFill>
              </a:rPr>
              <a:t>low-resolution counterparts. </a:t>
            </a:r>
            <a:r>
              <a:rPr lang="en-US" sz="2000" dirty="0"/>
              <a:t>This is due to the </a:t>
            </a:r>
            <a:r>
              <a:rPr lang="en-US" sz="2000" dirty="0">
                <a:solidFill>
                  <a:schemeClr val="accent1"/>
                </a:solidFill>
              </a:rPr>
              <a:t>improved simulation </a:t>
            </a:r>
            <a:r>
              <a:rPr lang="en-US" sz="2000" dirty="0"/>
              <a:t>of ENSO dependent </a:t>
            </a:r>
            <a:r>
              <a:rPr lang="en-US" sz="2000" dirty="0">
                <a:solidFill>
                  <a:schemeClr val="accent2"/>
                </a:solidFill>
              </a:rPr>
              <a:t>moisture transport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2"/>
                </a:solidFill>
              </a:rPr>
              <a:t>storm track activity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2"/>
                </a:solidFill>
              </a:rPr>
              <a:t>vertical mass fluxes</a:t>
            </a:r>
            <a:r>
              <a:rPr lang="en-US" sz="2000" dirty="0"/>
              <a:t>. Our results suggest that using </a:t>
            </a:r>
            <a:r>
              <a:rPr lang="en-US" sz="2000" dirty="0">
                <a:solidFill>
                  <a:schemeClr val="accent1"/>
                </a:solidFill>
              </a:rPr>
              <a:t>high resolution models </a:t>
            </a:r>
            <a:r>
              <a:rPr lang="en-US" sz="2000" dirty="0"/>
              <a:t>can </a:t>
            </a:r>
            <a:r>
              <a:rPr lang="en-US" sz="2000" dirty="0">
                <a:solidFill>
                  <a:schemeClr val="accent2"/>
                </a:solidFill>
              </a:rPr>
              <a:t>enhance seasonal forecasting </a:t>
            </a:r>
            <a:r>
              <a:rPr lang="en-US" sz="2000" dirty="0"/>
              <a:t>of regional water cycles.</a:t>
            </a:r>
          </a:p>
          <a:p>
            <a:r>
              <a:rPr lang="en-US" sz="2000" b="1" dirty="0"/>
              <a:t> 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462882DA-3871-3944-AC41-CA08A0E79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403" y="152350"/>
            <a:ext cx="2767939" cy="5535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857BBD-F5A9-BB41-A1B2-6AE27069CD64}"/>
              </a:ext>
            </a:extLst>
          </p:cNvPr>
          <p:cNvSpPr txBox="1"/>
          <p:nvPr/>
        </p:nvSpPr>
        <p:spPr>
          <a:xfrm>
            <a:off x="7451839" y="5688228"/>
            <a:ext cx="49398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Precipitation extremes response to </a:t>
            </a:r>
            <a:r>
              <a:rPr lang="en-US" sz="1400" dirty="0">
                <a:solidFill>
                  <a:srgbClr val="0070C0"/>
                </a:solidFill>
              </a:rPr>
              <a:t>ENSO Longitudinal Index </a:t>
            </a:r>
            <a:r>
              <a:rPr lang="en-US" sz="1400" dirty="0">
                <a:solidFill>
                  <a:schemeClr val="accent2"/>
                </a:solidFill>
              </a:rPr>
              <a:t>in </a:t>
            </a:r>
            <a:r>
              <a:rPr lang="en-US" sz="1400" dirty="0">
                <a:solidFill>
                  <a:srgbClr val="0070C0"/>
                </a:solidFill>
              </a:rPr>
              <a:t>CPC data </a:t>
            </a:r>
            <a:r>
              <a:rPr lang="en-US" sz="1400" dirty="0">
                <a:solidFill>
                  <a:schemeClr val="accent2"/>
                </a:solidFill>
              </a:rPr>
              <a:t>and </a:t>
            </a:r>
            <a:r>
              <a:rPr lang="en-US" sz="1400" dirty="0">
                <a:solidFill>
                  <a:srgbClr val="0070C0"/>
                </a:solidFill>
              </a:rPr>
              <a:t>low-</a:t>
            </a:r>
            <a:r>
              <a:rPr lang="en-US" sz="1400" dirty="0">
                <a:solidFill>
                  <a:schemeClr val="accent2"/>
                </a:solidFill>
              </a:rPr>
              <a:t> and </a:t>
            </a:r>
            <a:r>
              <a:rPr lang="en-US" sz="1400" dirty="0">
                <a:solidFill>
                  <a:srgbClr val="0070C0"/>
                </a:solidFill>
              </a:rPr>
              <a:t>high-resolution</a:t>
            </a:r>
            <a:r>
              <a:rPr lang="en-US" sz="1400" dirty="0">
                <a:solidFill>
                  <a:schemeClr val="accent2"/>
                </a:solidFill>
              </a:rPr>
              <a:t> version of DOE’s </a:t>
            </a:r>
            <a:r>
              <a:rPr lang="en-US" sz="1400" dirty="0">
                <a:solidFill>
                  <a:srgbClr val="0070C0"/>
                </a:solidFill>
              </a:rPr>
              <a:t>E3SMv1</a:t>
            </a:r>
            <a:r>
              <a:rPr lang="en-US" sz="1400" dirty="0">
                <a:solidFill>
                  <a:schemeClr val="accent2"/>
                </a:solidFill>
              </a:rPr>
              <a:t>. Note the </a:t>
            </a:r>
            <a:r>
              <a:rPr lang="en-US" sz="1400" dirty="0">
                <a:solidFill>
                  <a:srgbClr val="C00000"/>
                </a:solidFill>
              </a:rPr>
              <a:t>improvement</a:t>
            </a:r>
            <a:r>
              <a:rPr lang="en-US" sz="1400" dirty="0">
                <a:solidFill>
                  <a:schemeClr val="accent2"/>
                </a:solidFill>
              </a:rPr>
              <a:t> over </a:t>
            </a:r>
            <a:r>
              <a:rPr lang="en-US" sz="1400" dirty="0">
                <a:solidFill>
                  <a:srgbClr val="C00000"/>
                </a:solidFill>
              </a:rPr>
              <a:t>Southeast</a:t>
            </a:r>
            <a:r>
              <a:rPr lang="en-US" sz="1400" dirty="0">
                <a:solidFill>
                  <a:schemeClr val="accent2"/>
                </a:solidFill>
              </a:rPr>
              <a:t> and </a:t>
            </a:r>
            <a:r>
              <a:rPr lang="en-US" sz="1400" dirty="0">
                <a:solidFill>
                  <a:srgbClr val="C00000"/>
                </a:solidFill>
              </a:rPr>
              <a:t>Southwest US </a:t>
            </a:r>
            <a:r>
              <a:rPr lang="en-US" sz="1400" dirty="0">
                <a:solidFill>
                  <a:schemeClr val="accent2"/>
                </a:solidFill>
              </a:rPr>
              <a:t>in the </a:t>
            </a:r>
            <a:r>
              <a:rPr lang="en-US" sz="1400" dirty="0">
                <a:solidFill>
                  <a:srgbClr val="C00000"/>
                </a:solidFill>
              </a:rPr>
              <a:t>high-resolution model</a:t>
            </a:r>
            <a:r>
              <a:rPr lang="en-US" sz="1400" dirty="0">
                <a:solidFill>
                  <a:schemeClr val="accent2"/>
                </a:solidFill>
              </a:rPr>
              <a:t>. </a:t>
            </a:r>
            <a:r>
              <a:rPr lang="en-US" sz="1400" dirty="0">
                <a:solidFill>
                  <a:srgbClr val="C00000"/>
                </a:solidFill>
              </a:rPr>
              <a:t>Six</a:t>
            </a:r>
            <a:r>
              <a:rPr lang="en-US" sz="1400" dirty="0">
                <a:solidFill>
                  <a:schemeClr val="accent2"/>
                </a:solidFill>
              </a:rPr>
              <a:t> other </a:t>
            </a:r>
            <a:r>
              <a:rPr lang="en-US" sz="1400" dirty="0">
                <a:solidFill>
                  <a:srgbClr val="C00000"/>
                </a:solidFill>
              </a:rPr>
              <a:t>high-resolution</a:t>
            </a:r>
            <a:r>
              <a:rPr lang="en-US" sz="1400" dirty="0">
                <a:solidFill>
                  <a:schemeClr val="accent2"/>
                </a:solidFill>
              </a:rPr>
              <a:t> models show similar </a:t>
            </a:r>
            <a:r>
              <a:rPr lang="en-US" sz="1400" dirty="0">
                <a:solidFill>
                  <a:srgbClr val="C00000"/>
                </a:solidFill>
              </a:rPr>
              <a:t>improvements</a:t>
            </a:r>
            <a:r>
              <a:rPr lang="en-US" sz="1400" dirty="0">
                <a:solidFill>
                  <a:schemeClr val="accent2"/>
                </a:solidFill>
              </a:rPr>
              <a:t> over their low-resolution configurations.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E1842B-9909-6548-BF5E-84238346E15B}"/>
              </a:ext>
            </a:extLst>
          </p:cNvPr>
          <p:cNvSpPr txBox="1"/>
          <p:nvPr/>
        </p:nvSpPr>
        <p:spPr>
          <a:xfrm>
            <a:off x="233312" y="5863701"/>
            <a:ext cx="7029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Publication: </a:t>
            </a:r>
            <a:r>
              <a:rPr lang="en-US" sz="1400" dirty="0"/>
              <a:t>Mahajan, S., L. Passarella, Q. Tang, N. Keen, P. Caldwell, L. van-Roekel and C. </a:t>
            </a:r>
            <a:r>
              <a:rPr lang="en-US" sz="1400" dirty="0" err="1"/>
              <a:t>Golaz</a:t>
            </a:r>
            <a:r>
              <a:rPr lang="en-US" sz="1400" dirty="0"/>
              <a:t> (2023): ENSO diversity and the simulation of its teleconnections to winter precipitation extremes in high resolution Earth System Models, </a:t>
            </a:r>
            <a:r>
              <a:rPr lang="en-US" sz="1400" i="1" dirty="0"/>
              <a:t>Geophysical Research Letters, 50, e2022GL102657. https://</a:t>
            </a:r>
            <a:r>
              <a:rPr lang="en-US" sz="1400" i="1" dirty="0" err="1"/>
              <a:t>doi.org</a:t>
            </a:r>
            <a:r>
              <a:rPr lang="en-US" sz="1400" i="1" dirty="0"/>
              <a:t>/10.1029/2022GL102657</a:t>
            </a:r>
          </a:p>
        </p:txBody>
      </p:sp>
    </p:spTree>
    <p:extLst>
      <p:ext uri="{BB962C8B-B14F-4D97-AF65-F5344CB8AC3E}">
        <p14:creationId xmlns:p14="http://schemas.microsoft.com/office/powerpoint/2010/main" val="195052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7239</TotalTime>
  <Words>269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2023-06-01T19:01:20Z</dcterms:created>
  <dcterms:modified xsi:type="dcterms:W3CDTF">2023-06-06T19:41:12Z</dcterms:modified>
</cp:coreProperties>
</file>