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49"/>
    <p:restoredTop sz="95958"/>
  </p:normalViewPr>
  <p:slideViewPr>
    <p:cSldViewPr snapToGrid="0" snapToObjects="1">
      <p:cViewPr varScale="1">
        <p:scale>
          <a:sx n="124" d="100"/>
          <a:sy n="124" d="100"/>
        </p:scale>
        <p:origin x="5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065FF8-C0F1-7E4D-B738-6B75C89C93B2}" type="datetimeFigureOut">
              <a:rPr lang="en-US" smtClean="0"/>
              <a:t>10/18/24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35E48-CE24-4E47-AF22-016B99CE77BD}" type="slidenum">
              <a:rPr lang="en-US" smtClean="0"/>
              <a:t>‹#›</a:t>
            </a:fld>
            <a:endParaRPr lang="en-US"/>
          </a:p>
        </p:txBody>
      </p:sp>
    </p:spTree>
    <p:extLst>
      <p:ext uri="{BB962C8B-B14F-4D97-AF65-F5344CB8AC3E}">
        <p14:creationId xmlns:p14="http://schemas.microsoft.com/office/powerpoint/2010/main" val="211525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65FF8-C0F1-7E4D-B738-6B75C89C93B2}" type="datetimeFigureOut">
              <a:rPr lang="en-US" smtClean="0"/>
              <a:t>10/18/24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35E48-CE24-4E47-AF22-016B99CE77BD}" type="slidenum">
              <a:rPr lang="en-US" smtClean="0"/>
              <a:t>‹#›</a:t>
            </a:fld>
            <a:endParaRPr lang="en-US"/>
          </a:p>
        </p:txBody>
      </p:sp>
    </p:spTree>
    <p:extLst>
      <p:ext uri="{BB962C8B-B14F-4D97-AF65-F5344CB8AC3E}">
        <p14:creationId xmlns:p14="http://schemas.microsoft.com/office/powerpoint/2010/main" val="174134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65FF8-C0F1-7E4D-B738-6B75C89C93B2}" type="datetimeFigureOut">
              <a:rPr lang="en-US" smtClean="0"/>
              <a:t>10/18/24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35E48-CE24-4E47-AF22-016B99CE77BD}" type="slidenum">
              <a:rPr lang="en-US" smtClean="0"/>
              <a:t>‹#›</a:t>
            </a:fld>
            <a:endParaRPr lang="en-US"/>
          </a:p>
        </p:txBody>
      </p:sp>
    </p:spTree>
    <p:extLst>
      <p:ext uri="{BB962C8B-B14F-4D97-AF65-F5344CB8AC3E}">
        <p14:creationId xmlns:p14="http://schemas.microsoft.com/office/powerpoint/2010/main" val="339783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65FF8-C0F1-7E4D-B738-6B75C89C93B2}" type="datetimeFigureOut">
              <a:rPr lang="en-US" smtClean="0"/>
              <a:t>10/18/24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35E48-CE24-4E47-AF22-016B99CE77BD}" type="slidenum">
              <a:rPr lang="en-US" smtClean="0"/>
              <a:t>‹#›</a:t>
            </a:fld>
            <a:endParaRPr lang="en-US"/>
          </a:p>
        </p:txBody>
      </p:sp>
    </p:spTree>
    <p:extLst>
      <p:ext uri="{BB962C8B-B14F-4D97-AF65-F5344CB8AC3E}">
        <p14:creationId xmlns:p14="http://schemas.microsoft.com/office/powerpoint/2010/main" val="414929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65FF8-C0F1-7E4D-B738-6B75C89C93B2}" type="datetimeFigureOut">
              <a:rPr lang="en-US" smtClean="0"/>
              <a:t>10/18/24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35E48-CE24-4E47-AF22-016B99CE77BD}" type="slidenum">
              <a:rPr lang="en-US" smtClean="0"/>
              <a:t>‹#›</a:t>
            </a:fld>
            <a:endParaRPr lang="en-US"/>
          </a:p>
        </p:txBody>
      </p:sp>
    </p:spTree>
    <p:extLst>
      <p:ext uri="{BB962C8B-B14F-4D97-AF65-F5344CB8AC3E}">
        <p14:creationId xmlns:p14="http://schemas.microsoft.com/office/powerpoint/2010/main" val="205812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065FF8-C0F1-7E4D-B738-6B75C89C93B2}" type="datetimeFigureOut">
              <a:rPr lang="en-US" smtClean="0"/>
              <a:t>10/18/24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35E48-CE24-4E47-AF22-016B99CE77BD}" type="slidenum">
              <a:rPr lang="en-US" smtClean="0"/>
              <a:t>‹#›</a:t>
            </a:fld>
            <a:endParaRPr lang="en-US"/>
          </a:p>
        </p:txBody>
      </p:sp>
    </p:spTree>
    <p:extLst>
      <p:ext uri="{BB962C8B-B14F-4D97-AF65-F5344CB8AC3E}">
        <p14:creationId xmlns:p14="http://schemas.microsoft.com/office/powerpoint/2010/main" val="1735962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065FF8-C0F1-7E4D-B738-6B75C89C93B2}" type="datetimeFigureOut">
              <a:rPr lang="en-US" smtClean="0"/>
              <a:t>10/18/24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535E48-CE24-4E47-AF22-016B99CE77BD}" type="slidenum">
              <a:rPr lang="en-US" smtClean="0"/>
              <a:t>‹#›</a:t>
            </a:fld>
            <a:endParaRPr lang="en-US"/>
          </a:p>
        </p:txBody>
      </p:sp>
    </p:spTree>
    <p:extLst>
      <p:ext uri="{BB962C8B-B14F-4D97-AF65-F5344CB8AC3E}">
        <p14:creationId xmlns:p14="http://schemas.microsoft.com/office/powerpoint/2010/main" val="244638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065FF8-C0F1-7E4D-B738-6B75C89C93B2}" type="datetimeFigureOut">
              <a:rPr lang="en-US" smtClean="0"/>
              <a:t>10/18/24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535E48-CE24-4E47-AF22-016B99CE77BD}" type="slidenum">
              <a:rPr lang="en-US" smtClean="0"/>
              <a:t>‹#›</a:t>
            </a:fld>
            <a:endParaRPr lang="en-US"/>
          </a:p>
        </p:txBody>
      </p:sp>
    </p:spTree>
    <p:extLst>
      <p:ext uri="{BB962C8B-B14F-4D97-AF65-F5344CB8AC3E}">
        <p14:creationId xmlns:p14="http://schemas.microsoft.com/office/powerpoint/2010/main" val="147292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65FF8-C0F1-7E4D-B738-6B75C89C93B2}" type="datetimeFigureOut">
              <a:rPr lang="en-US" smtClean="0"/>
              <a:t>10/18/24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535E48-CE24-4E47-AF22-016B99CE77BD}" type="slidenum">
              <a:rPr lang="en-US" smtClean="0"/>
              <a:t>‹#›</a:t>
            </a:fld>
            <a:endParaRPr lang="en-US"/>
          </a:p>
        </p:txBody>
      </p:sp>
    </p:spTree>
    <p:extLst>
      <p:ext uri="{BB962C8B-B14F-4D97-AF65-F5344CB8AC3E}">
        <p14:creationId xmlns:p14="http://schemas.microsoft.com/office/powerpoint/2010/main" val="3605874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65FF8-C0F1-7E4D-B738-6B75C89C93B2}" type="datetimeFigureOut">
              <a:rPr lang="en-US" smtClean="0"/>
              <a:t>10/18/24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35E48-CE24-4E47-AF22-016B99CE77BD}" type="slidenum">
              <a:rPr lang="en-US" smtClean="0"/>
              <a:t>‹#›</a:t>
            </a:fld>
            <a:endParaRPr lang="en-US"/>
          </a:p>
        </p:txBody>
      </p:sp>
    </p:spTree>
    <p:extLst>
      <p:ext uri="{BB962C8B-B14F-4D97-AF65-F5344CB8AC3E}">
        <p14:creationId xmlns:p14="http://schemas.microsoft.com/office/powerpoint/2010/main" val="3680794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65FF8-C0F1-7E4D-B738-6B75C89C93B2}" type="datetimeFigureOut">
              <a:rPr lang="en-US" smtClean="0"/>
              <a:t>10/18/24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35E48-CE24-4E47-AF22-016B99CE77BD}" type="slidenum">
              <a:rPr lang="en-US" smtClean="0"/>
              <a:t>‹#›</a:t>
            </a:fld>
            <a:endParaRPr lang="en-US"/>
          </a:p>
        </p:txBody>
      </p:sp>
    </p:spTree>
    <p:extLst>
      <p:ext uri="{BB962C8B-B14F-4D97-AF65-F5344CB8AC3E}">
        <p14:creationId xmlns:p14="http://schemas.microsoft.com/office/powerpoint/2010/main" val="56961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65FF8-C0F1-7E4D-B738-6B75C89C93B2}" type="datetimeFigureOut">
              <a:rPr lang="en-US" smtClean="0"/>
              <a:t>10/18/24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535E48-CE24-4E47-AF22-016B99CE77BD}" type="slidenum">
              <a:rPr lang="en-US" smtClean="0"/>
              <a:t>‹#›</a:t>
            </a:fld>
            <a:endParaRPr lang="en-US"/>
          </a:p>
        </p:txBody>
      </p:sp>
    </p:spTree>
    <p:extLst>
      <p:ext uri="{BB962C8B-B14F-4D97-AF65-F5344CB8AC3E}">
        <p14:creationId xmlns:p14="http://schemas.microsoft.com/office/powerpoint/2010/main" val="184916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a:extLst>
              <a:ext uri="{FF2B5EF4-FFF2-40B4-BE49-F238E27FC236}">
                <a16:creationId xmlns:a16="http://schemas.microsoft.com/office/drawing/2014/main" id="{5D0006B5-98DF-5540-8240-C4B82786B6EB}"/>
              </a:ext>
            </a:extLst>
          </p:cNvPr>
          <p:cNvSpPr>
            <a:spLocks noChangeArrowheads="1"/>
          </p:cNvSpPr>
          <p:nvPr/>
        </p:nvSpPr>
        <p:spPr bwMode="auto">
          <a:xfrm>
            <a:off x="23851" y="779805"/>
            <a:ext cx="5266374" cy="392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spcBef>
                <a:spcPct val="15000"/>
              </a:spcBef>
            </a:pPr>
            <a:r>
              <a:rPr lang="en-US" altLang="en-US" sz="1800" b="1" dirty="0">
                <a:cs typeface="Calibri" panose="020F0502020204030204" pitchFamily="34" charset="0"/>
              </a:rPr>
              <a:t>Objective</a:t>
            </a:r>
          </a:p>
          <a:p>
            <a:pPr eaLnBrk="1" hangingPunct="1">
              <a:spcBef>
                <a:spcPct val="15000"/>
              </a:spcBef>
              <a:buFont typeface="Arial" pitchFamily="34" charset="0"/>
              <a:buChar char="●"/>
            </a:pPr>
            <a:r>
              <a:rPr lang="en-US" altLang="en-US" sz="1250" dirty="0">
                <a:solidFill>
                  <a:srgbClr val="00B050"/>
                </a:solidFill>
                <a:cs typeface="Calibri" panose="020F0502020204030204" pitchFamily="34" charset="0"/>
              </a:rPr>
              <a:t>Understand the role of turbulence on rain formation through its influence on drop collision-coalescence in cumulus clouds, with the broader goal of improving the representation of rain formation in Earth system models.</a:t>
            </a:r>
          </a:p>
          <a:p>
            <a:pPr marL="0" indent="0" algn="ctr" eaLnBrk="1" hangingPunct="1">
              <a:spcBef>
                <a:spcPct val="15000"/>
              </a:spcBef>
            </a:pPr>
            <a:r>
              <a:rPr lang="en-US" altLang="en-US" sz="1800" b="1" dirty="0">
                <a:cs typeface="Calibri" panose="020F0502020204030204" pitchFamily="34" charset="0"/>
              </a:rPr>
              <a:t>Approach</a:t>
            </a:r>
            <a:endParaRPr lang="en-US" altLang="en-US" sz="1600" b="1" dirty="0">
              <a:cs typeface="Calibri" panose="020F0502020204030204" pitchFamily="34" charset="0"/>
            </a:endParaRPr>
          </a:p>
          <a:p>
            <a:pPr eaLnBrk="1" hangingPunct="1">
              <a:spcBef>
                <a:spcPct val="15000"/>
              </a:spcBef>
              <a:buFont typeface="Arial" pitchFamily="34" charset="0"/>
              <a:buChar char="●"/>
            </a:pPr>
            <a:r>
              <a:rPr lang="en-US" sz="1250" dirty="0">
                <a:solidFill>
                  <a:srgbClr val="00B050"/>
                </a:solidFill>
                <a:cs typeface="Calibri" panose="020F0502020204030204" pitchFamily="34" charset="0"/>
              </a:rPr>
              <a:t>A moderately polluted observation case (Sep 7, 2019) from NASA’s Cloud, Aerosol and Monsoon Processes Philippines Experiment (CAMP2Ex) was analyzed in combination with theory and large-eddy simulations (LES) using a state-of-the-art Lagrangian particle-based microphysics scheme (“</a:t>
            </a:r>
            <a:r>
              <a:rPr lang="en-US" sz="1250" dirty="0" err="1">
                <a:solidFill>
                  <a:srgbClr val="00B050"/>
                </a:solidFill>
                <a:cs typeface="Calibri" panose="020F0502020204030204" pitchFamily="34" charset="0"/>
              </a:rPr>
              <a:t>superdroplet</a:t>
            </a:r>
            <a:r>
              <a:rPr lang="en-US" sz="1250" dirty="0">
                <a:solidFill>
                  <a:srgbClr val="00B050"/>
                </a:solidFill>
                <a:cs typeface="Calibri" panose="020F0502020204030204" pitchFamily="34" charset="0"/>
              </a:rPr>
              <a:t> method”). Analysis of drop size distributions at different levels of cumulus congestus clouds helps develop potential hypotheses, and a theory and simulations help confirm or negate the proposed hypotheses. Thermodynamic, wind, and aerosol observations during CAMP2Ex also provide a well-constrained base state for these simulations. </a:t>
            </a:r>
          </a:p>
          <a:p>
            <a:pPr marL="0" indent="0" algn="ctr" eaLnBrk="1" hangingPunct="1">
              <a:spcBef>
                <a:spcPct val="15000"/>
              </a:spcBef>
            </a:pPr>
            <a:r>
              <a:rPr lang="en-US" altLang="en-US" sz="1800" b="1" dirty="0">
                <a:cs typeface="Calibri" panose="020F0502020204030204" pitchFamily="34" charset="0"/>
              </a:rPr>
              <a:t>Impact</a:t>
            </a:r>
          </a:p>
          <a:p>
            <a:pPr eaLnBrk="1" hangingPunct="1">
              <a:spcBef>
                <a:spcPct val="15000"/>
              </a:spcBef>
              <a:buFont typeface="Arial" pitchFamily="34" charset="0"/>
              <a:buChar char="●"/>
            </a:pPr>
            <a:r>
              <a:rPr lang="en-US" sz="1250" dirty="0">
                <a:solidFill>
                  <a:srgbClr val="00B050"/>
                </a:solidFill>
                <a:cs typeface="Calibri" panose="020F0502020204030204" pitchFamily="34" charset="0"/>
              </a:rPr>
              <a:t>CAMP2Ex observations, LES with the Lagrangian </a:t>
            </a:r>
            <a:r>
              <a:rPr lang="en-US" sz="1250" dirty="0" err="1">
                <a:solidFill>
                  <a:srgbClr val="00B050"/>
                </a:solidFill>
                <a:cs typeface="Calibri" panose="020F0502020204030204" pitchFamily="34" charset="0"/>
              </a:rPr>
              <a:t>superdroplet</a:t>
            </a:r>
            <a:r>
              <a:rPr lang="en-US" sz="1250" dirty="0">
                <a:solidFill>
                  <a:srgbClr val="00B050"/>
                </a:solidFill>
                <a:cs typeface="Calibri" panose="020F0502020204030204" pitchFamily="34" charset="0"/>
              </a:rPr>
              <a:t> method, and a theoretical analysis are combined to provide substantial evidence of the critical impacts of turbulence on rain formation. Turbulent coalescence considerably enhances rain initiation and must be included in the model to accurately simulate the tail of drop size distributions, especially near cloud base. Large aerosols serving as “giant” cloud condensation nuclei (“giant CCN”) have little impact on rain formation in cumulus clouds when turbulence effects are considered. </a:t>
            </a:r>
            <a:r>
              <a:rPr lang="en-US" sz="1250" dirty="0">
                <a:solidFill>
                  <a:srgbClr val="00B050"/>
                </a:solidFill>
                <a:effectLst/>
                <a:latin typeface="+mn-lt"/>
                <a:ea typeface="Aptos" panose="020B0004020202020204" pitchFamily="34" charset="0"/>
                <a:cs typeface="Aptos" panose="020B0004020202020204" pitchFamily="34" charset="0"/>
              </a:rPr>
              <a:t>This study highlights the importance of including turbulent coalescence in detailed microphysical models that serve as a basis for developing bulk schemes in Earth system models.</a:t>
            </a:r>
            <a:r>
              <a:rPr lang="en-US" sz="1250" dirty="0">
                <a:solidFill>
                  <a:srgbClr val="00B050"/>
                </a:solidFill>
                <a:effectLst/>
                <a:latin typeface="+mn-lt"/>
              </a:rPr>
              <a:t> </a:t>
            </a:r>
            <a:endParaRPr lang="en-US" altLang="en-US" sz="1250" dirty="0">
              <a:solidFill>
                <a:srgbClr val="00B050"/>
              </a:solidFill>
              <a:latin typeface="+mn-lt"/>
            </a:endParaRPr>
          </a:p>
        </p:txBody>
      </p:sp>
      <p:sp>
        <p:nvSpPr>
          <p:cNvPr id="20" name="Text Box 6">
            <a:extLst>
              <a:ext uri="{FF2B5EF4-FFF2-40B4-BE49-F238E27FC236}">
                <a16:creationId xmlns:a16="http://schemas.microsoft.com/office/drawing/2014/main" id="{5FD58992-0495-8D4B-A86D-8AA18F5A8052}"/>
              </a:ext>
            </a:extLst>
          </p:cNvPr>
          <p:cNvSpPr txBox="1">
            <a:spLocks noChangeArrowheads="1"/>
          </p:cNvSpPr>
          <p:nvPr/>
        </p:nvSpPr>
        <p:spPr bwMode="auto">
          <a:xfrm>
            <a:off x="135198" y="6237728"/>
            <a:ext cx="5108192" cy="55399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None/>
            </a:pPr>
            <a:r>
              <a:rPr lang="en-US" sz="1000" dirty="0" err="1">
                <a:solidFill>
                  <a:srgbClr val="222222"/>
                </a:solidFill>
                <a:effectLst/>
                <a:latin typeface="+mn-lt"/>
                <a:ea typeface="Times New Roman" panose="02020603050405020304" pitchFamily="18" charset="0"/>
              </a:rPr>
              <a:t>Chandrakar</a:t>
            </a:r>
            <a:r>
              <a:rPr lang="en-US" sz="1000" dirty="0">
                <a:solidFill>
                  <a:srgbClr val="222222"/>
                </a:solidFill>
                <a:effectLst/>
                <a:latin typeface="+mn-lt"/>
                <a:ea typeface="Times New Roman" panose="02020603050405020304" pitchFamily="18" charset="0"/>
              </a:rPr>
              <a:t>, K. K., Morrison, H., Grabowski, W. W., &amp; Lawson, R. P. (2024). Are turbulence effects on droplet collision–coalescence a key to understanding observed rain formation in clouds?. Proceedings of the National Academy of Sciences, 121(27), e2319664121.</a:t>
            </a:r>
            <a:endParaRPr lang="en-US" sz="1000" dirty="0">
              <a:latin typeface="+mn-lt"/>
            </a:endParaRPr>
          </a:p>
        </p:txBody>
      </p:sp>
      <p:sp>
        <p:nvSpPr>
          <p:cNvPr id="28" name="Rectangle 27">
            <a:extLst>
              <a:ext uri="{FF2B5EF4-FFF2-40B4-BE49-F238E27FC236}">
                <a16:creationId xmlns:a16="http://schemas.microsoft.com/office/drawing/2014/main" id="{423D5877-A9D5-C940-A003-CE936DB18169}"/>
              </a:ext>
            </a:extLst>
          </p:cNvPr>
          <p:cNvSpPr/>
          <p:nvPr/>
        </p:nvSpPr>
        <p:spPr>
          <a:xfrm>
            <a:off x="10338672" y="471894"/>
            <a:ext cx="1553402" cy="1015663"/>
          </a:xfrm>
          <a:prstGeom prst="rect">
            <a:avLst/>
          </a:prstGeom>
        </p:spPr>
        <p:txBody>
          <a:bodyPr wrap="square">
            <a:spAutoFit/>
          </a:bodyPr>
          <a:lstStyle/>
          <a:p>
            <a:pPr marL="0" marR="0">
              <a:spcBef>
                <a:spcPts val="0"/>
              </a:spcBef>
              <a:spcAft>
                <a:spcPts val="1000"/>
              </a:spcAft>
            </a:pPr>
            <a:r>
              <a:rPr lang="en-US" sz="10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Figure 1. </a:t>
            </a:r>
            <a:r>
              <a:rPr lang="en-US" sz="1000"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 combined investigation approach using  field observations (CAMP2Ex), a theoretical scaling analysis, and LES with </a:t>
            </a:r>
            <a:r>
              <a:rPr lang="en-US" sz="1000" i="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superdroplet</a:t>
            </a:r>
            <a:r>
              <a:rPr lang="en-US" sz="1000"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scheme.</a:t>
            </a:r>
            <a:endParaRPr lang="en-US" sz="10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C25824F4-94A8-A74D-B324-863A00EAE451}"/>
              </a:ext>
            </a:extLst>
          </p:cNvPr>
          <p:cNvSpPr/>
          <p:nvPr/>
        </p:nvSpPr>
        <p:spPr>
          <a:xfrm>
            <a:off x="10245001" y="3883261"/>
            <a:ext cx="1906083" cy="3298339"/>
          </a:xfrm>
          <a:prstGeom prst="rect">
            <a:avLst/>
          </a:prstGeom>
        </p:spPr>
        <p:txBody>
          <a:bodyPr wrap="square">
            <a:spAutoFit/>
          </a:bodyPr>
          <a:lstStyle/>
          <a:p>
            <a:pPr>
              <a:spcAft>
                <a:spcPts val="1000"/>
              </a:spcAft>
            </a:pPr>
            <a:r>
              <a:rPr lang="en-US" sz="10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Figure 2. Averaged drop size distributions at different altitudes (a: near cloud base to e: near cloud top) from observations in cumulus congestus clouds during CAMP2Ex (blue) and corresponding LES outputs at time = 7,500 sec using the Lagrangian microphysics scheme with gravitational drop coalescence only (red) and with turbulence effects on coalescence (black). (f) </a:t>
            </a:r>
            <a:r>
              <a:rPr lang="en-US" sz="1000"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Time series of domain integrated rain water mass from various simulations with gravitational and turbulent collision kernels and using different giant CCN concentrations</a:t>
            </a:r>
            <a:r>
              <a:rPr lang="en-US" sz="10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t>
            </a:r>
          </a:p>
          <a:p>
            <a:pPr>
              <a:spcAft>
                <a:spcPts val="1000"/>
              </a:spcAft>
            </a:pPr>
            <a:endParaRPr lang="en-US" sz="10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924D8F8-4EA7-6B57-0035-F262E0139183}"/>
              </a:ext>
            </a:extLst>
          </p:cNvPr>
          <p:cNvSpPr txBox="1"/>
          <p:nvPr/>
        </p:nvSpPr>
        <p:spPr>
          <a:xfrm>
            <a:off x="0" y="0"/>
            <a:ext cx="4962771" cy="707886"/>
          </a:xfrm>
          <a:prstGeom prst="rect">
            <a:avLst/>
          </a:prstGeom>
          <a:noFill/>
        </p:spPr>
        <p:txBody>
          <a:bodyPr wrap="square">
            <a:spAutoFit/>
          </a:bodyPr>
          <a:lstStyle/>
          <a:p>
            <a:pPr algn="ctr"/>
            <a:r>
              <a:rPr lang="en-US" sz="2000" b="1" dirty="0"/>
              <a:t>Turbulent effects on droplet coalescence: a crucial factor for observed rain development </a:t>
            </a:r>
          </a:p>
        </p:txBody>
      </p:sp>
      <p:pic>
        <p:nvPicPr>
          <p:cNvPr id="5" name="Picture 4">
            <a:extLst>
              <a:ext uri="{FF2B5EF4-FFF2-40B4-BE49-F238E27FC236}">
                <a16:creationId xmlns:a16="http://schemas.microsoft.com/office/drawing/2014/main" id="{6A278E3A-FB91-D0F1-7B6C-7C96A9CAD62B}"/>
              </a:ext>
            </a:extLst>
          </p:cNvPr>
          <p:cNvPicPr>
            <a:picLocks noChangeAspect="1"/>
          </p:cNvPicPr>
          <p:nvPr/>
        </p:nvPicPr>
        <p:blipFill>
          <a:blip r:embed="rId2"/>
          <a:srcRect/>
          <a:stretch/>
        </p:blipFill>
        <p:spPr>
          <a:xfrm>
            <a:off x="5204657" y="0"/>
            <a:ext cx="5134015" cy="3850511"/>
          </a:xfrm>
          <a:prstGeom prst="rect">
            <a:avLst/>
          </a:prstGeom>
        </p:spPr>
      </p:pic>
      <p:pic>
        <p:nvPicPr>
          <p:cNvPr id="10" name="Picture 9">
            <a:extLst>
              <a:ext uri="{FF2B5EF4-FFF2-40B4-BE49-F238E27FC236}">
                <a16:creationId xmlns:a16="http://schemas.microsoft.com/office/drawing/2014/main" id="{1B9D889A-3DA6-EDE3-29F7-4BE1E149DB2A}"/>
              </a:ext>
            </a:extLst>
          </p:cNvPr>
          <p:cNvPicPr>
            <a:picLocks noChangeAspect="1"/>
          </p:cNvPicPr>
          <p:nvPr/>
        </p:nvPicPr>
        <p:blipFill>
          <a:blip r:embed="rId3"/>
          <a:stretch>
            <a:fillRect/>
          </a:stretch>
        </p:blipFill>
        <p:spPr>
          <a:xfrm>
            <a:off x="5290225" y="3850511"/>
            <a:ext cx="4962878" cy="3001777"/>
          </a:xfrm>
          <a:prstGeom prst="rect">
            <a:avLst/>
          </a:prstGeom>
        </p:spPr>
      </p:pic>
    </p:spTree>
    <p:extLst>
      <p:ext uri="{BB962C8B-B14F-4D97-AF65-F5344CB8AC3E}">
        <p14:creationId xmlns:p14="http://schemas.microsoft.com/office/powerpoint/2010/main" val="13446341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12388</TotalTime>
  <Words>432</Words>
  <Application>Microsoft Macintosh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Hugh Morrison</cp:lastModifiedBy>
  <cp:revision>48</cp:revision>
  <dcterms:created xsi:type="dcterms:W3CDTF">2021-11-30T04:04:07Z</dcterms:created>
  <dcterms:modified xsi:type="dcterms:W3CDTF">2024-10-18T23:07:59Z</dcterms:modified>
</cp:coreProperties>
</file>