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82" r:id="rId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es, Mike" initials="RM" lastIdx="10" clrIdx="0">
    <p:extLst>
      <p:ext uri="{19B8F6BF-5375-455C-9EA6-DF929625EA0E}">
        <p15:presenceInfo xmlns:p15="http://schemas.microsoft.com/office/powerpoint/2012/main" userId="S-1-5-21-414935543-1342250053-1793291686-4960" providerId="AD"/>
      </p:ext>
    </p:extLst>
  </p:cmAuthor>
  <p:cmAuthor id="2" name="Geernaert, Gerald" initials="GG" lastIdx="2" clrIdx="1">
    <p:extLst>
      <p:ext uri="{19B8F6BF-5375-455C-9EA6-DF929625EA0E}">
        <p15:presenceInfo xmlns:p15="http://schemas.microsoft.com/office/powerpoint/2012/main" userId="S-1-5-21-414935543-1342250053-1793291686-4723" providerId="AD"/>
      </p:ext>
    </p:extLst>
  </p:cmAuthor>
  <p:cmAuthor id="3" name="Anderson, Todd" initials="AT" lastIdx="6" clrIdx="2">
    <p:extLst>
      <p:ext uri="{19B8F6BF-5375-455C-9EA6-DF929625EA0E}">
        <p15:presenceInfo xmlns:p15="http://schemas.microsoft.com/office/powerpoint/2012/main" userId="S-1-5-21-414935543-1342250053-1793291686-4898" providerId="AD"/>
      </p:ext>
    </p:extLst>
  </p:cmAuthor>
  <p:cmAuthor id="4" name="Isakson, Linda U" initials="ILU" lastIdx="11" clrIdx="3">
    <p:extLst>
      <p:ext uri="{19B8F6BF-5375-455C-9EA6-DF929625EA0E}">
        <p15:presenceInfo xmlns:p15="http://schemas.microsoft.com/office/powerpoint/2012/main" userId="S::linda.isakson@pnnl.gov::2fb9b16b-847b-429e-b1d1-183f47ce9d6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536"/>
    <a:srgbClr val="007837"/>
    <a:srgbClr val="FEFFE5"/>
    <a:srgbClr val="F2F2F2"/>
    <a:srgbClr val="06612F"/>
    <a:srgbClr val="6AAD89"/>
    <a:srgbClr val="106433"/>
    <a:srgbClr val="11134A"/>
    <a:srgbClr val="FFFFCC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7" autoAdjust="0"/>
    <p:restoredTop sz="72176" autoAdjust="0"/>
  </p:normalViewPr>
  <p:slideViewPr>
    <p:cSldViewPr>
      <p:cViewPr varScale="1">
        <p:scale>
          <a:sx n="85" d="100"/>
          <a:sy n="85" d="100"/>
        </p:scale>
        <p:origin x="168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7105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1"/>
            <a:ext cx="3077739" cy="47105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r">
              <a:defRPr sz="1200"/>
            </a:lvl1pPr>
          </a:lstStyle>
          <a:p>
            <a:fld id="{76432D7D-4958-459C-A757-1B834665ED1E}" type="datetimeFigureOut">
              <a:rPr lang="en-US" smtClean="0"/>
              <a:t>10/18/24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7422"/>
            <a:ext cx="3077739" cy="471053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2"/>
            <a:ext cx="3077739" cy="471053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r">
              <a:defRPr sz="1200"/>
            </a:lvl1pPr>
          </a:lstStyle>
          <a:p>
            <a:fld id="{5FC274D9-AA59-431F-9AAD-4F2419B530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442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1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/>
          <a:lstStyle>
            <a:lvl1pPr algn="r">
              <a:defRPr sz="1200"/>
            </a:lvl1pPr>
          </a:lstStyle>
          <a:p>
            <a:fld id="{D7505EE2-20AE-4EC6-B79A-9BC949FFC34E}" type="datetimeFigureOut">
              <a:rPr lang="en-US" smtClean="0"/>
              <a:t>10/18/24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4850"/>
            <a:ext cx="626110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13" tIns="47107" rIns="94213" bIns="4710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8"/>
            <a:ext cx="5681980" cy="4224814"/>
          </a:xfrm>
          <a:prstGeom prst="rect">
            <a:avLst/>
          </a:prstGeom>
        </p:spPr>
        <p:txBody>
          <a:bodyPr vert="horz" lIns="94213" tIns="47107" rIns="94213" bIns="4710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7423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8917423"/>
            <a:ext cx="3077739" cy="469424"/>
          </a:xfrm>
          <a:prstGeom prst="rect">
            <a:avLst/>
          </a:prstGeom>
        </p:spPr>
        <p:txBody>
          <a:bodyPr vert="horz" lIns="94213" tIns="47107" rIns="94213" bIns="47107" rtlCol="0" anchor="b"/>
          <a:lstStyle>
            <a:lvl1pPr algn="r">
              <a:defRPr sz="1200"/>
            </a:lvl1pPr>
          </a:lstStyle>
          <a:p>
            <a:fld id="{1BB79768-6CD1-4274-8D6F-55F7E56E67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457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b="1" kern="1800" dirty="0">
                <a:solidFill>
                  <a:srgbClr val="10663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Word highlight text here.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685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06400" y="6248400"/>
            <a:ext cx="3556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828800" y="3200400"/>
            <a:ext cx="85344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609600" y="1981200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50CC-E570-4C4C-A87C-24787CB3A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52800" y="304800"/>
            <a:ext cx="5105400" cy="856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1029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9167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1219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9901" y="866775"/>
            <a:ext cx="11214100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18333" y="6351589"/>
            <a:ext cx="50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F8A97BA-DB9B-4291-87AE-AF89EA7F18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69901" y="6297596"/>
            <a:ext cx="2759807" cy="47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3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676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0" y="796621"/>
            <a:ext cx="7086599" cy="130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lnSpc>
                <a:spcPct val="95000"/>
              </a:lnSpc>
              <a:defRPr/>
            </a:pPr>
            <a:r>
              <a:rPr 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Scientific Challenge 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dirty="0">
                <a:solidFill>
                  <a:srgbClr val="1C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Factors controlling the timing of rain formation in warm clouds are uncertain despite decades of research, leading to uncertainty in how rain processes are represented in Earth system models.</a:t>
            </a:r>
            <a:endParaRPr lang="en-US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491169" y="101095"/>
            <a:ext cx="117008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006600"/>
                </a:solidFill>
                <a:latin typeface="Arial" panose="020B0604020202020204" pitchFamily="34" charset="0"/>
              </a:rPr>
              <a:t>Examining rain formation via drop coalescence in super-droplet models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572925" y="4495800"/>
            <a:ext cx="4486090" cy="1920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Timeseries of domain total a) cloud mass, b) rain volume, c) rain mass, and d) cloud base rain flux from large-eddy simulations of a cumulus congestus cloud using a stochastic coalescence method (SDM) and two deterministic methods that do not consider stochastic fluctuations in drop collisions (</a:t>
            </a:r>
            <a:r>
              <a:rPr lang="en-US" sz="12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LSdSDM</a:t>
            </a:r>
            <a:r>
              <a:rPr lang="en-US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en-US" sz="12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mLSdSDM</a:t>
            </a:r>
            <a:r>
              <a:rPr lang="en-US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 Results show that rain initiation is substantially delayed using the deterministic </a:t>
            </a:r>
            <a:r>
              <a:rPr lang="en-US" sz="12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LSdSDM</a:t>
            </a:r>
            <a:r>
              <a:rPr lang="en-US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en-US" sz="12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mLSdSDM</a:t>
            </a:r>
            <a:r>
              <a:rPr lang="en-US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schemes compared to the stochastic SDM. Thick lines are ensemble means and thin lines are +/- 1 </a:t>
            </a:r>
            <a:r>
              <a:rPr lang="en-US" sz="12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st.</a:t>
            </a:r>
            <a:r>
              <a:rPr lang="en-US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dev. </a:t>
            </a:r>
            <a:endParaRPr lang="en-US" sz="1200" dirty="0">
              <a:solidFill>
                <a:srgbClr val="0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>
              <a:lnSpc>
                <a:spcPct val="90000"/>
              </a:lnSpc>
              <a:spcBef>
                <a:spcPts val="0"/>
              </a:spcBef>
              <a:buNone/>
            </a:pPr>
            <a:endParaRPr lang="en-US" sz="1200" dirty="0">
              <a:solidFill>
                <a:srgbClr val="000000"/>
              </a:solidFill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D711938-5F57-4CD6-8D4E-B80CB7329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3" y="4572000"/>
            <a:ext cx="7257737" cy="219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5000"/>
              </a:lnSpc>
              <a:buFontTx/>
              <a:buNone/>
            </a:pPr>
            <a:r>
              <a:rPr lang="en-US" alt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Significance and Impact</a:t>
            </a:r>
          </a:p>
          <a:p>
            <a:pPr marL="283464" indent="-283464" eaLnBrk="1" hangingPunct="1">
              <a:lnSpc>
                <a:spcPct val="90000"/>
              </a:lnSpc>
              <a:buFont typeface="Arial" panose="020B0604020202020204" pitchFamily="34" charset="0"/>
              <a:buChar char="●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study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highlights the critical role of stochastic fluctuations in drop coalescence in driving rain initiation in warm clouds.</a:t>
            </a:r>
            <a:endParaRPr lang="en-US" sz="1800" b="0" i="0" dirty="0">
              <a:solidFill>
                <a:srgbClr val="1C1D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8B1C6242-7ACF-4806-8730-C141EE592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99" y="1920762"/>
            <a:ext cx="7086599" cy="2057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lnSpc>
                <a:spcPct val="95000"/>
              </a:lnSpc>
              <a:defRPr/>
            </a:pPr>
            <a:r>
              <a:rPr lang="en-US" sz="20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and Findings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sz="1800" b="0" i="0" dirty="0">
                <a:solidFill>
                  <a:srgbClr val="1C1D1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 emerging tool </a:t>
            </a:r>
            <a:r>
              <a:rPr lang="en-US" dirty="0">
                <a:solidFill>
                  <a:srgbClr val="1C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studying rain formation is the “super droplet” model, which represents real particles by computational particles (“super droplets”) in the modeled flow. However, different super-droplet models lead to very different predictions of rain.</a:t>
            </a: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endParaRPr lang="en-US" sz="1800" b="0" i="0" dirty="0">
              <a:solidFill>
                <a:srgbClr val="1C1D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90000"/>
              </a:lnSpc>
              <a:buFont typeface="Arial" pitchFamily="34" charset="0"/>
              <a:buChar char="●"/>
              <a:defRPr/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study showed that the timing of rain initiation is insensitive to the number of super-droplets in 3D cloud simulations, but rain is substantially delayed using a coalescence method that limits random variability in drop collisions.</a:t>
            </a:r>
            <a:endParaRPr lang="en-US" sz="1800" b="0" i="0" dirty="0">
              <a:solidFill>
                <a:srgbClr val="1C1D1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23486" y="5471303"/>
            <a:ext cx="6991714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Morrison, H., K. K. </a:t>
            </a:r>
            <a:r>
              <a:rPr lang="en-US" alt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Chandrakar</a:t>
            </a:r>
            <a:r>
              <a:rPr lang="en-US" alt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S.-I. Shima, P. </a:t>
            </a:r>
            <a:r>
              <a:rPr lang="en-US" alt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Dziekan</a:t>
            </a:r>
            <a:r>
              <a:rPr lang="en-US" alt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, and W. W. Grabowski, 2024: Impacts of stochastic coalescence variability on warm rain initiation using </a:t>
            </a:r>
            <a:r>
              <a:rPr lang="en-US" alt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Lagrangian</a:t>
            </a:r>
            <a:r>
              <a:rPr lang="en-US" alt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 microphysics in box and large-eddy simulations. J. Atmos. Sci., 81, 1067-1093, </a:t>
            </a:r>
            <a:r>
              <a:rPr lang="en-US" altLang="en-US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doi.org</a:t>
            </a:r>
            <a:r>
              <a:rPr lang="en-US" altLang="en-US" sz="1200" dirty="0">
                <a:solidFill>
                  <a:srgbClr val="222222"/>
                </a:solidFill>
                <a:latin typeface="Arial" panose="020B0604020202020204" pitchFamily="34" charset="0"/>
              </a:rPr>
              <a:t>/10.1175/JAS-D-23-0132.1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1200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  <p:sp>
        <p:nvSpPr>
          <p:cNvPr id="13" name="Rectangle 235">
            <a:extLst>
              <a:ext uri="{FF2B5EF4-FFF2-40B4-BE49-F238E27FC236}">
                <a16:creationId xmlns:a16="http://schemas.microsoft.com/office/drawing/2014/main" id="{21B71F70-0558-4303-9547-B61E5C461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7825" y="6465071"/>
            <a:ext cx="6564313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171450" indent="-171450" algn="r" eaLnBrk="0" hangingPunct="0">
              <a:lnSpc>
                <a:spcPct val="90000"/>
              </a:lnSpc>
            </a:pPr>
            <a:r>
              <a:rPr lang="en-US" sz="1200" b="1" dirty="0">
                <a:solidFill>
                  <a:srgbClr val="106433"/>
                </a:solidFill>
                <a:latin typeface="Arial Nova" panose="020B0504020202020204" pitchFamily="34" charset="0"/>
                <a:ea typeface="Rod" charset="0"/>
                <a:cs typeface="Rod" charset="0"/>
              </a:rPr>
              <a:t>Department of Energy  •  Office of Science  •  Biological and Environmental Research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DC85BF24-B36B-624D-5B58-16C735488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6549" y="2580422"/>
            <a:ext cx="11518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buNone/>
            </a:pPr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Figure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18878F-5A08-4CA0-B3A3-49C801BCDD8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05" t="8282" r="19487" b="40273"/>
          <a:stretch/>
        </p:blipFill>
        <p:spPr>
          <a:xfrm>
            <a:off x="7620742" y="844853"/>
            <a:ext cx="4266458" cy="372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9923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Y 2017 BER Transition briefing MRR 02102017 Gary Tris Todd.pptx" id="{950876FA-45CC-4CBB-8EB8-94848769055F}" vid="{E060FB21-235D-4E61-AB69-C8AF0AE30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f1a08c3-14da-4669-a81b-4822034d70c2">
      <Terms xmlns="http://schemas.microsoft.com/office/infopath/2007/PartnerControls"/>
    </lcf76f155ced4ddcb4097134ff3c332f>
    <TaxCatchAll xmlns="5cece13e-3376-4417-9525-be60b11a89a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EE2EA1CCEDFE42ABC93D9292C873B0" ma:contentTypeVersion="15" ma:contentTypeDescription="Create a new document." ma:contentTypeScope="" ma:versionID="d0e421adeeb29216af584de8cfaaa04a">
  <xsd:schema xmlns:xsd="http://www.w3.org/2001/XMLSchema" xmlns:xs="http://www.w3.org/2001/XMLSchema" xmlns:p="http://schemas.microsoft.com/office/2006/metadata/properties" xmlns:ns2="c984396b-6b2b-4702-b0ed-ddd4650c9569" xmlns:ns3="df1a08c3-14da-4669-a81b-4822034d70c2" xmlns:ns4="5cece13e-3376-4417-9525-be60b11a89a8" targetNamespace="http://schemas.microsoft.com/office/2006/metadata/properties" ma:root="true" ma:fieldsID="2635d5d37e702e062bf6f3db5e2ece6e" ns2:_="" ns3:_="" ns4:_="">
    <xsd:import namespace="c984396b-6b2b-4702-b0ed-ddd4650c9569"/>
    <xsd:import namespace="df1a08c3-14da-4669-a81b-4822034d70c2"/>
    <xsd:import namespace="5cece13e-3376-4417-9525-be60b11a89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84396b-6b2b-4702-b0ed-ddd4650c95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1a08c3-14da-4669-a81b-4822034d70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ece13e-3376-4417-9525-be60b11a89a8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dbef186-2c9c-465c-b98c-3ee97403fb82}" ma:internalName="TaxCatchAll" ma:showField="CatchAllData" ma:web="c984396b-6b2b-4702-b0ed-ddd4650c95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913A82-260E-4EE4-B3B5-558A6A351E7F}">
  <ds:schemaRefs>
    <ds:schemaRef ds:uri="5cece13e-3376-4417-9525-be60b11a89a8"/>
    <ds:schemaRef ds:uri="http://purl.org/dc/terms/"/>
    <ds:schemaRef ds:uri="http://purl.org/dc/dcmitype/"/>
    <ds:schemaRef ds:uri="http://schemas.openxmlformats.org/package/2006/metadata/core-properties"/>
    <ds:schemaRef ds:uri="df1a08c3-14da-4669-a81b-4822034d70c2"/>
    <ds:schemaRef ds:uri="http://purl.org/dc/elements/1.1/"/>
    <ds:schemaRef ds:uri="http://schemas.microsoft.com/office/2006/metadata/properties"/>
    <ds:schemaRef ds:uri="http://schemas.microsoft.com/office/2006/documentManagement/types"/>
    <ds:schemaRef ds:uri="c984396b-6b2b-4702-b0ed-ddd4650c9569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165C4C2-4478-4D9E-A6A1-E2DBA1C29A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6A0052-45CF-4915-8A3A-5A80A05D3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84396b-6b2b-4702-b0ed-ddd4650c9569"/>
    <ds:schemaRef ds:uri="df1a08c3-14da-4669-a81b-4822034d70c2"/>
    <ds:schemaRef ds:uri="5cece13e-3376-4417-9525-be60b11a89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 template</Template>
  <TotalTime>3081</TotalTime>
  <Words>329</Words>
  <Application>Microsoft Macintosh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Nova</vt:lpstr>
      <vt:lpstr>Calibri</vt:lpstr>
      <vt:lpstr>Times New Roman</vt:lpstr>
      <vt:lpstr>Verdana</vt:lpstr>
      <vt:lpstr>1_Office Theme</vt:lpstr>
      <vt:lpstr>PowerPoint Presentation</vt:lpstr>
    </vt:vector>
  </TitlesOfParts>
  <Company>US Department of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Tristram</dc:creator>
  <cp:lastModifiedBy>Hugh Morrison</cp:lastModifiedBy>
  <cp:revision>145</cp:revision>
  <cp:lastPrinted>2022-03-28T16:23:10Z</cp:lastPrinted>
  <dcterms:created xsi:type="dcterms:W3CDTF">2019-02-27T15:57:00Z</dcterms:created>
  <dcterms:modified xsi:type="dcterms:W3CDTF">2024-10-18T23:25:37Z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0x01010007EE2EA1CCEDFE42ABC93D9292C873B0</vt:lpwstr>
  </property>
  <property fmtid="{D5CDD505-2E9C-101B-9397-08002B2CF9AE}" pid="3" name="MediaServiceImageTags">
    <vt:lpwstr/>
  </property>
</Properties>
</file>