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5B1A60-6A0E-C4C7-A44B-AAE154336DFF}" name="Brettman, Allan E" initials="AB" userId="S::allan.brettman@pnnl.gov::da25bcae-0f5e-4d73-ba0d-80097dd92b7e" providerId="AD"/>
  <p188:author id="{67DD7A8B-7914-EF45-194D-63C47381F611}" name="Tackett, Susan M" initials="TSM" userId="S::susan.tackett@pnnl.gov::167ce18c-b39f-4abc-bc03-028e1caa666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12"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21" autoAdjust="0"/>
    <p:restoredTop sz="94625" autoAdjust="0"/>
  </p:normalViewPr>
  <p:slideViewPr>
    <p:cSldViewPr>
      <p:cViewPr varScale="1">
        <p:scale>
          <a:sx n="87" d="100"/>
          <a:sy n="87" d="100"/>
        </p:scale>
        <p:origin x="224" y="10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ettman, Allan E" userId="da25bcae-0f5e-4d73-ba0d-80097dd92b7e" providerId="ADAL" clId="{4418265B-0F18-3746-BFBF-09F48BE9D32F}"/>
    <pc:docChg chg="">
      <pc:chgData name="Brettman, Allan E" userId="da25bcae-0f5e-4d73-ba0d-80097dd92b7e" providerId="ADAL" clId="{4418265B-0F18-3746-BFBF-09F48BE9D32F}" dt="2024-03-06T05:04:02.394" v="3"/>
      <pc:docMkLst>
        <pc:docMk/>
      </pc:docMkLst>
      <pc:sldChg chg="delCm">
        <pc:chgData name="Brettman, Allan E" userId="da25bcae-0f5e-4d73-ba0d-80097dd92b7e" providerId="ADAL" clId="{4418265B-0F18-3746-BFBF-09F48BE9D32F}" dt="2024-03-06T05:04:02.394" v="3"/>
        <pc:sldMkLst>
          <pc:docMk/>
          <pc:sldMk cId="3819198152" sldId="259"/>
        </pc:sldMkLst>
        <pc:extLst>
          <p:ext xmlns:p="http://schemas.openxmlformats.org/presentationml/2006/main" uri="{D6D511B9-2390-475A-947B-AFAB55BFBCF1}">
            <pc226:cmChg xmlns:pc226="http://schemas.microsoft.com/office/powerpoint/2022/06/main/command" chg="del">
              <pc226:chgData name="Brettman, Allan E" userId="da25bcae-0f5e-4d73-ba0d-80097dd92b7e" providerId="ADAL" clId="{4418265B-0F18-3746-BFBF-09F48BE9D32F}" dt="2024-03-06T05:03:55.850" v="0"/>
              <pc2:cmMkLst xmlns:pc2="http://schemas.microsoft.com/office/powerpoint/2019/9/main/command">
                <pc:docMk/>
                <pc:sldMk cId="3819198152" sldId="259"/>
                <pc2:cmMk id="{82DE551B-688F-4F48-9929-3EA91161FFEB}"/>
              </pc2:cmMkLst>
            </pc226:cmChg>
            <pc226:cmChg xmlns:pc226="http://schemas.microsoft.com/office/powerpoint/2022/06/main/command" chg="del">
              <pc226:chgData name="Brettman, Allan E" userId="da25bcae-0f5e-4d73-ba0d-80097dd92b7e" providerId="ADAL" clId="{4418265B-0F18-3746-BFBF-09F48BE9D32F}" dt="2024-03-06T05:04:02.394" v="3"/>
              <pc2:cmMkLst xmlns:pc2="http://schemas.microsoft.com/office/powerpoint/2019/9/main/command">
                <pc:docMk/>
                <pc:sldMk cId="3819198152" sldId="259"/>
                <pc2:cmMk id="{79DE72B1-CAAD-4E81-B570-F68D2531B4C4}"/>
              </pc2:cmMkLst>
            </pc226:cmChg>
            <pc226:cmChg xmlns:pc226="http://schemas.microsoft.com/office/powerpoint/2022/06/main/command" chg="del">
              <pc226:chgData name="Brettman, Allan E" userId="da25bcae-0f5e-4d73-ba0d-80097dd92b7e" providerId="ADAL" clId="{4418265B-0F18-3746-BFBF-09F48BE9D32F}" dt="2024-03-06T05:03:58.141" v="1"/>
              <pc2:cmMkLst xmlns:pc2="http://schemas.microsoft.com/office/powerpoint/2019/9/main/command">
                <pc:docMk/>
                <pc:sldMk cId="3819198152" sldId="259"/>
                <pc2:cmMk id="{F7416DB9-3646-41D2-BBB3-DBDF70795E47}"/>
              </pc2:cmMkLst>
            </pc226:cmChg>
            <pc226:cmChg xmlns:pc226="http://schemas.microsoft.com/office/powerpoint/2022/06/main/command" chg="del">
              <pc226:chgData name="Brettman, Allan E" userId="da25bcae-0f5e-4d73-ba0d-80097dd92b7e" providerId="ADAL" clId="{4418265B-0F18-3746-BFBF-09F48BE9D32F}" dt="2024-03-06T05:04:00.413" v="2"/>
              <pc2:cmMkLst xmlns:pc2="http://schemas.microsoft.com/office/powerpoint/2019/9/main/command">
                <pc:docMk/>
                <pc:sldMk cId="3819198152" sldId="259"/>
                <pc2:cmMk id="{BA72E5F7-5894-443B-9B53-741ED45F3F82}"/>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3/5/24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D022AE-24D8-6827-AD58-463DEE207B4E}"/>
            </a:ext>
          </a:extLst>
        </p:cNvPr>
        <p:cNvGrpSpPr/>
        <p:nvPr/>
      </p:nvGrpSpPr>
      <p:grpSpPr>
        <a:xfrm>
          <a:off x="0" y="0"/>
          <a:ext cx="0" cy="0"/>
          <a:chOff x="0" y="0"/>
          <a:chExt cx="0" cy="0"/>
        </a:xfrm>
      </p:grpSpPr>
      <p:sp>
        <p:nvSpPr>
          <p:cNvPr id="5122" name="Rectangle 7">
            <a:extLst>
              <a:ext uri="{FF2B5EF4-FFF2-40B4-BE49-F238E27FC236}">
                <a16:creationId xmlns:a16="http://schemas.microsoft.com/office/drawing/2014/main" id="{90E0D1AD-6E00-BDE2-5663-4AD64EA772AD}"/>
              </a:ext>
            </a:extLst>
          </p:cNvPr>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a:extLst>
              <a:ext uri="{FF2B5EF4-FFF2-40B4-BE49-F238E27FC236}">
                <a16:creationId xmlns:a16="http://schemas.microsoft.com/office/drawing/2014/main" id="{5A284244-13C9-2DBD-7B34-800387629A9E}"/>
              </a:ext>
            </a:extLst>
          </p:cNvPr>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a:extLst>
              <a:ext uri="{FF2B5EF4-FFF2-40B4-BE49-F238E27FC236}">
                <a16:creationId xmlns:a16="http://schemas.microsoft.com/office/drawing/2014/main" id="{E20C08BE-DF29-2DBC-0138-C8FE1A7D613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34821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3/5/24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3/5/24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3/5/24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3/5/24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3/5/24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3/5/24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3/5/24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3/5/24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3/5/24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3/5/24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3/5/24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3/5/24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C1421F-F568-A6AE-1E7A-E7E49724EDA4}"/>
            </a:ext>
          </a:extLst>
        </p:cNvPr>
        <p:cNvGrpSpPr/>
        <p:nvPr/>
      </p:nvGrpSpPr>
      <p:grpSpPr>
        <a:xfrm>
          <a:off x="0" y="0"/>
          <a:ext cx="0" cy="0"/>
          <a:chOff x="0" y="0"/>
          <a:chExt cx="0" cy="0"/>
        </a:xfrm>
      </p:grpSpPr>
      <p:sp>
        <p:nvSpPr>
          <p:cNvPr id="3074" name="Rectangle 3">
            <a:extLst>
              <a:ext uri="{FF2B5EF4-FFF2-40B4-BE49-F238E27FC236}">
                <a16:creationId xmlns:a16="http://schemas.microsoft.com/office/drawing/2014/main" id="{F3790B7C-A370-D44E-EEFC-F7EF4BE80FA3}"/>
              </a:ext>
            </a:extLst>
          </p:cNvPr>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a:extLst>
              <a:ext uri="{FF2B5EF4-FFF2-40B4-BE49-F238E27FC236}">
                <a16:creationId xmlns:a16="http://schemas.microsoft.com/office/drawing/2014/main" id="{757AE582-0D0F-81EA-B9C1-1835E9A3D9FA}"/>
              </a:ext>
            </a:extLst>
          </p:cNvPr>
          <p:cNvSpPr>
            <a:spLocks noChangeArrowheads="1"/>
          </p:cNvSpPr>
          <p:nvPr/>
        </p:nvSpPr>
        <p:spPr bwMode="auto">
          <a:xfrm>
            <a:off x="152400" y="1143000"/>
            <a:ext cx="5834666"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Develop a comprehensive database of synthetic tropical cyclones using advanced artificial intelligence (AI), enhancing our ability to assess and prepare for the risks associated with tropical cyclone wind and rainfall in the North Atlantic.</a:t>
            </a: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Refining the Risk Analysis Framework for Tropical Cyclones (RAFT) and leveraging sophisticated AI, led to the creation of a synthetic database that includes 40,000 tropical cyclones, each detailed with their individual tracks, intensities, and precipitation patterns.</a:t>
            </a:r>
          </a:p>
          <a:p>
            <a:pPr marL="285750" indent="-285750">
              <a:spcBef>
                <a:spcPct val="15000"/>
              </a:spcBef>
              <a:buFont typeface="Arial" pitchFamily="34" charset="0"/>
              <a:buChar char="●"/>
              <a:defRPr/>
            </a:pPr>
            <a:r>
              <a:rPr lang="en-US" sz="1400" dirty="0">
                <a:solidFill>
                  <a:prstClr val="black"/>
                </a:solidFill>
              </a:rPr>
              <a:t>Conducting thorough validations to ensure that the synthetic database accurately reflects historical behavior and patterns.</a:t>
            </a:r>
          </a:p>
          <a:p>
            <a:pPr marL="285750" indent="-285750">
              <a:spcBef>
                <a:spcPct val="15000"/>
              </a:spcBef>
              <a:buFont typeface="Arial" pitchFamily="34" charset="0"/>
              <a:buChar char="●"/>
              <a:defRPr/>
            </a:pPr>
            <a:r>
              <a:rPr lang="en-US" sz="1400" dirty="0">
                <a:solidFill>
                  <a:prstClr val="black"/>
                </a:solidFill>
              </a:rPr>
              <a:t>Making the database user-friendly and publicly available for wider use and application.</a:t>
            </a:r>
          </a:p>
          <a:p>
            <a:pPr algn="ctr" eaLnBrk="1" hangingPunct="1">
              <a:spcBef>
                <a:spcPct val="15000"/>
              </a:spcBef>
              <a:buFontTx/>
              <a:buNone/>
            </a:pPr>
            <a:r>
              <a:rPr lang="en-US" altLang="en-US" sz="1400" b="1" dirty="0">
                <a:solidFill>
                  <a:srgbClr val="000000"/>
                </a:solidFill>
              </a:rPr>
              <a:t>Impact</a:t>
            </a:r>
          </a:p>
          <a:p>
            <a:pPr marL="283464" indent="-283464">
              <a:spcBef>
                <a:spcPct val="15000"/>
              </a:spcBef>
              <a:buFont typeface="Arial" panose="020B0604020202020204" pitchFamily="34" charset="0"/>
              <a:buChar char="●"/>
            </a:pPr>
            <a:r>
              <a:rPr lang="en-US" altLang="en-US" sz="1400" dirty="0">
                <a:solidFill>
                  <a:srgbClr val="000000"/>
                </a:solidFill>
              </a:rPr>
              <a:t>Addressed the challenge of sparse historical data on tropical cyclones, enhancing capabilities in disaster preparedness and climate risk evaluation.</a:t>
            </a:r>
          </a:p>
          <a:p>
            <a:pPr marL="283464" indent="-283464">
              <a:spcBef>
                <a:spcPct val="15000"/>
              </a:spcBef>
              <a:buFont typeface="Arial" panose="020B0604020202020204" pitchFamily="34" charset="0"/>
              <a:buChar char="●"/>
            </a:pPr>
            <a:r>
              <a:rPr lang="en-US" altLang="en-US" sz="1400" dirty="0">
                <a:solidFill>
                  <a:srgbClr val="000000"/>
                </a:solidFill>
              </a:rPr>
              <a:t>Pioneered the use of advanced AI to create a comprehensive synthetic database of tropical cyclones, detailed with track patterns, strength metrics, and precipitation data.</a:t>
            </a:r>
          </a:p>
          <a:p>
            <a:pPr marL="283464" indent="-283464">
              <a:spcBef>
                <a:spcPct val="15000"/>
              </a:spcBef>
              <a:buFont typeface="Arial" panose="020B0604020202020204" pitchFamily="34" charset="0"/>
              <a:buChar char="●"/>
            </a:pPr>
            <a:r>
              <a:rPr lang="en-US" altLang="en-US" sz="1400" dirty="0">
                <a:solidFill>
                  <a:srgbClr val="000000"/>
                </a:solidFill>
              </a:rPr>
              <a:t>Offers a tool for tropical cyclone risk prediction and mitigation with broad sectoral applications, notably in urban and infrastructure planning as well as in the insurance industry.</a:t>
            </a:r>
            <a:endParaRPr lang="en-US" sz="1400" dirty="0">
              <a:solidFill>
                <a:prstClr val="black"/>
              </a:solidFill>
            </a:endParaRPr>
          </a:p>
        </p:txBody>
      </p:sp>
      <p:sp>
        <p:nvSpPr>
          <p:cNvPr id="3076" name="Rectangle 5">
            <a:extLst>
              <a:ext uri="{FF2B5EF4-FFF2-40B4-BE49-F238E27FC236}">
                <a16:creationId xmlns:a16="http://schemas.microsoft.com/office/drawing/2014/main" id="{22D7E7AF-B9F1-3B52-AF43-EE7C483DEA02}"/>
              </a:ext>
            </a:extLst>
          </p:cNvPr>
          <p:cNvSpPr>
            <a:spLocks noChangeArrowheads="1"/>
          </p:cNvSpPr>
          <p:nvPr/>
        </p:nvSpPr>
        <p:spPr bwMode="auto">
          <a:xfrm>
            <a:off x="160106" y="99938"/>
            <a:ext cx="1203189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Researchers Develop Groundbreaking Synthetic Database of Tropical Cyclone Events</a:t>
            </a:r>
          </a:p>
        </p:txBody>
      </p:sp>
      <p:sp>
        <p:nvSpPr>
          <p:cNvPr id="3077" name="Text Box 6">
            <a:extLst>
              <a:ext uri="{FF2B5EF4-FFF2-40B4-BE49-F238E27FC236}">
                <a16:creationId xmlns:a16="http://schemas.microsoft.com/office/drawing/2014/main" id="{C3BF8E75-F4D8-3061-7520-6DB61D77FB42}"/>
              </a:ext>
            </a:extLst>
          </p:cNvPr>
          <p:cNvSpPr txBox="1">
            <a:spLocks noChangeArrowheads="1"/>
          </p:cNvSpPr>
          <p:nvPr/>
        </p:nvSpPr>
        <p:spPr bwMode="auto">
          <a:xfrm>
            <a:off x="6324600" y="5943600"/>
            <a:ext cx="541020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Xu, W., Balaguru, K., Judi, D. R., Rice, J., Leung, L. R., &amp; Lipari, S. (2024) “A North Atlantic synthetic tropical cyclone track, intensity, and rainfall dataset.” </a:t>
            </a:r>
            <a:r>
              <a:rPr lang="en-US" altLang="en-US" sz="1000" i="1" dirty="0">
                <a:solidFill>
                  <a:srgbClr val="000000"/>
                </a:solidFill>
                <a:latin typeface="+mn-lt"/>
              </a:rPr>
              <a:t>Sci Data</a:t>
            </a:r>
            <a:r>
              <a:rPr lang="en-US" altLang="en-US" sz="1000" dirty="0">
                <a:solidFill>
                  <a:srgbClr val="000000"/>
                </a:solidFill>
                <a:latin typeface="+mn-lt"/>
              </a:rPr>
              <a:t> 11, 130. [DOI: 10.1038/s41597-024-02952-7]</a:t>
            </a:r>
          </a:p>
        </p:txBody>
      </p:sp>
      <p:sp>
        <p:nvSpPr>
          <p:cNvPr id="3078" name="TextBox 9">
            <a:extLst>
              <a:ext uri="{FF2B5EF4-FFF2-40B4-BE49-F238E27FC236}">
                <a16:creationId xmlns:a16="http://schemas.microsoft.com/office/drawing/2014/main" id="{E29207D7-2111-10AC-4E19-755B73E9AFF6}"/>
              </a:ext>
            </a:extLst>
          </p:cNvPr>
          <p:cNvSpPr txBox="1">
            <a:spLocks noChangeArrowheads="1"/>
          </p:cNvSpPr>
          <p:nvPr/>
        </p:nvSpPr>
        <p:spPr bwMode="auto">
          <a:xfrm>
            <a:off x="6629400" y="4762500"/>
            <a:ext cx="48768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PNNL's RAFT has produced 40,000 synthetic storm events, accurately emulating the dynamics of North Atlantic tropical cyclones. Panels (a) and (b) display a random selection of 200 storm samples, comparing observed data to model simulations, whereas panels (c) and (d) illustrate the density distribution.</a:t>
            </a:r>
          </a:p>
        </p:txBody>
      </p:sp>
      <p:pic>
        <p:nvPicPr>
          <p:cNvPr id="3080" name="Picture 9">
            <a:extLst>
              <a:ext uri="{FF2B5EF4-FFF2-40B4-BE49-F238E27FC236}">
                <a16:creationId xmlns:a16="http://schemas.microsoft.com/office/drawing/2014/main" id="{0742D1F3-3CCE-47FA-F108-D6790F4854A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bwMode="auto">
          <a:xfrm>
            <a:off x="6216999" y="1477407"/>
            <a:ext cx="5690158" cy="308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3B50B5D4-D2C8-226F-5788-234176D2E910}"/>
              </a:ext>
            </a:extLst>
          </p:cNvPr>
          <p:cNvSpPr/>
          <p:nvPr/>
        </p:nvSpPr>
        <p:spPr>
          <a:xfrm>
            <a:off x="0" y="-228600"/>
            <a:ext cx="1447800" cy="2286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edited</a:t>
            </a:r>
          </a:p>
        </p:txBody>
      </p:sp>
    </p:spTree>
    <p:extLst>
      <p:ext uri="{BB962C8B-B14F-4D97-AF65-F5344CB8AC3E}">
        <p14:creationId xmlns:p14="http://schemas.microsoft.com/office/powerpoint/2010/main" val="3819198152"/>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4522C35C9ABB64B81B56AE93BD8121A" ma:contentTypeVersion="6" ma:contentTypeDescription="Create a new document." ma:contentTypeScope="" ma:versionID="9d624290c367736fe56a967e31f7a987">
  <xsd:schema xmlns:xsd="http://www.w3.org/2001/XMLSchema" xmlns:xs="http://www.w3.org/2001/XMLSchema" xmlns:p="http://schemas.microsoft.com/office/2006/metadata/properties" xmlns:ns2="34ce37e6-51e5-4700-bc4a-ee453d0b2e1a" targetNamespace="http://schemas.microsoft.com/office/2006/metadata/properties" ma:root="true" ma:fieldsID="2db02a63a5a8a8ad5401177501251ca7" ns2:_="">
    <xsd:import namespace="34ce37e6-51e5-4700-bc4a-ee453d0b2e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e37e6-51e5-4700-bc4a-ee453d0b2e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purl.org/dc/elements/1.1/"/>
    <ds:schemaRef ds:uri="http://purl.org/dc/dcmitype/"/>
    <ds:schemaRef ds:uri="http://www.w3.org/XML/1998/namespac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34ce37e6-51e5-4700-bc4a-ee453d0b2e1a"/>
    <ds:schemaRef ds:uri="http://schemas.microsoft.com/office/2006/metadata/properties"/>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9E20CC44-E570-40E8-8322-8BE88B7D66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ce37e6-51e5-4700-bc4a-ee453d0b2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6029</TotalTime>
  <Words>337</Words>
  <Application>Microsoft Macintosh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Brettman, Allan E</cp:lastModifiedBy>
  <cp:revision>13</cp:revision>
  <cp:lastPrinted>2011-05-11T17:30:12Z</cp:lastPrinted>
  <dcterms:created xsi:type="dcterms:W3CDTF">2017-11-02T21:19:41Z</dcterms:created>
  <dcterms:modified xsi:type="dcterms:W3CDTF">2024-03-06T05:04:05Z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0x010100C4522C35C9ABB64B81B56AE93BD8121A</vt:lpwstr>
  </property>
  <property fmtid="{D5CDD505-2E9C-101B-9397-08002B2CF9AE}" pid="4" name="Order">
    <vt:r8>3400</vt:r8>
  </property>
</Properties>
</file>